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5" r:id="rId2"/>
    <p:sldId id="256" r:id="rId3"/>
    <p:sldId id="260" r:id="rId4"/>
    <p:sldId id="297" r:id="rId5"/>
    <p:sldId id="298" r:id="rId6"/>
    <p:sldId id="299" r:id="rId7"/>
    <p:sldId id="302" r:id="rId8"/>
    <p:sldId id="305" r:id="rId9"/>
    <p:sldId id="306" r:id="rId10"/>
    <p:sldId id="307" r:id="rId11"/>
    <p:sldId id="267" r:id="rId12"/>
    <p:sldId id="268" r:id="rId13"/>
    <p:sldId id="310" r:id="rId14"/>
    <p:sldId id="269" r:id="rId15"/>
    <p:sldId id="273" r:id="rId16"/>
    <p:sldId id="272" r:id="rId17"/>
    <p:sldId id="308" r:id="rId18"/>
    <p:sldId id="276" r:id="rId19"/>
    <p:sldId id="277" r:id="rId20"/>
    <p:sldId id="279" r:id="rId21"/>
    <p:sldId id="316" r:id="rId22"/>
    <p:sldId id="280" r:id="rId23"/>
    <p:sldId id="281" r:id="rId24"/>
    <p:sldId id="289" r:id="rId25"/>
    <p:sldId id="284" r:id="rId26"/>
    <p:sldId id="29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66FF99"/>
    <a:srgbClr val="009900"/>
    <a:srgbClr val="008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48CE6-2C6D-429D-BBEF-5D469846B604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716B2-412C-4353-96D3-50CDA96779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6FF99"/>
            </a:gs>
            <a:gs pos="0">
              <a:srgbClr val="FFFF66"/>
            </a:gs>
            <a:gs pos="64999">
              <a:srgbClr val="F0EBD5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A5BC0-DA28-4503-AD95-D062475CD819}" type="datetimeFigureOut">
              <a:rPr lang="ru-RU" smtClean="0"/>
              <a:pPr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1C928-FB2A-43E4-83A9-AEF83712B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642918"/>
            <a:ext cx="778671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«Активные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формы и методы  работы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как средство повышения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профессиональной компетенции педагогов ДОУ»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214678" y="3500438"/>
            <a:ext cx="557216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пыт работы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Шабельниковой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Ирины Владимировны,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старшего воспитателя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ысшей  квалификационной категории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6072206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Georgia" pitchFamily="18" charset="0"/>
              </a:rPr>
              <a:t>2015 г.</a:t>
            </a:r>
            <a:endParaRPr lang="ru-RU" sz="2400" b="1" i="1" dirty="0">
              <a:latin typeface="Georgia" pitchFamily="18" charset="0"/>
            </a:endParaRPr>
          </a:p>
        </p:txBody>
      </p:sp>
      <p:pic>
        <p:nvPicPr>
          <p:cNvPr id="2" name="Picture 2" descr="C:\Users\Irina\Documents\ЭМБЛЕМА БЕЗ Ф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214290"/>
            <a:ext cx="1214446" cy="1214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P1040188"/>
          <p:cNvPicPr>
            <a:picLocks noChangeAspect="1" noChangeArrowheads="1"/>
          </p:cNvPicPr>
          <p:nvPr/>
        </p:nvPicPr>
        <p:blipFill>
          <a:blip r:embed="rId2" cstate="print"/>
          <a:srcRect l="9227" t="6151" r="9227" b="7382"/>
          <a:stretch>
            <a:fillRect/>
          </a:stretch>
        </p:blipFill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84296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Georgia" pitchFamily="18" charset="0"/>
              </a:rPr>
              <a:t>Рефлексия с помощью  разных АМО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1" name="Picture 3" descr="C:\ФОТО\Прочее\IMG_8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214554"/>
            <a:ext cx="4286438" cy="32147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26" name="Picture 2" descr="G:\Новая папка  ОПЫТ!!!!!\IMG_0321.jpg"/>
          <p:cNvPicPr>
            <a:picLocks noChangeAspect="1" noChangeArrowheads="1"/>
          </p:cNvPicPr>
          <p:nvPr/>
        </p:nvPicPr>
        <p:blipFill>
          <a:blip r:embed="rId3" cstate="print"/>
          <a:srcRect t="1878" r="2331" b="11726"/>
          <a:stretch>
            <a:fillRect/>
          </a:stretch>
        </p:blipFill>
        <p:spPr bwMode="auto">
          <a:xfrm>
            <a:off x="500034" y="1714488"/>
            <a:ext cx="3571900" cy="42130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14290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Georgia" pitchFamily="18" charset="0"/>
              </a:rPr>
              <a:t>Работа в подгруппах </a:t>
            </a:r>
            <a:endParaRPr lang="ru-RU" sz="4800" b="1" i="1" dirty="0">
              <a:latin typeface="Georgia" pitchFamily="18" charset="0"/>
            </a:endParaRPr>
          </a:p>
        </p:txBody>
      </p:sp>
      <p:pic>
        <p:nvPicPr>
          <p:cNvPr id="2050" name="Picture 2" descr="C:\ФОТО\РАБОТА\Педсовет 4 марта 2015\DSC_0700.JPG"/>
          <p:cNvPicPr>
            <a:picLocks noChangeAspect="1" noChangeArrowheads="1"/>
          </p:cNvPicPr>
          <p:nvPr/>
        </p:nvPicPr>
        <p:blipFill>
          <a:blip r:embed="rId2" cstate="print"/>
          <a:srcRect r="13131" b="9091"/>
          <a:stretch>
            <a:fillRect/>
          </a:stretch>
        </p:blipFill>
        <p:spPr bwMode="auto">
          <a:xfrm>
            <a:off x="357158" y="1142984"/>
            <a:ext cx="4000529" cy="279106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pic>
        <p:nvPicPr>
          <p:cNvPr id="2053" name="Picture 5" descr="C:\ФОТО\IMG_0430.jpg"/>
          <p:cNvPicPr>
            <a:picLocks noChangeAspect="1" noChangeArrowheads="1"/>
          </p:cNvPicPr>
          <p:nvPr/>
        </p:nvPicPr>
        <p:blipFill>
          <a:blip r:embed="rId3" cstate="print"/>
          <a:srcRect l="1814" t="21322" r="25634" b="3260"/>
          <a:stretch>
            <a:fillRect/>
          </a:stretch>
        </p:blipFill>
        <p:spPr bwMode="auto">
          <a:xfrm>
            <a:off x="4857752" y="1142984"/>
            <a:ext cx="3714776" cy="2838089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pic>
        <p:nvPicPr>
          <p:cNvPr id="8" name="Picture 2" descr="E:\ФОТО РАБОТА\фото Педсовет 5 марта 2014 г\DSC_0637.JPG"/>
          <p:cNvPicPr>
            <a:picLocks noChangeAspect="1" noChangeArrowheads="1"/>
          </p:cNvPicPr>
          <p:nvPr/>
        </p:nvPicPr>
        <p:blipFill>
          <a:blip r:embed="rId4" cstate="print"/>
          <a:srcRect t="15287" r="14650"/>
          <a:stretch>
            <a:fillRect/>
          </a:stretch>
        </p:blipFill>
        <p:spPr bwMode="auto">
          <a:xfrm>
            <a:off x="2357422" y="3786190"/>
            <a:ext cx="4357718" cy="2883465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ФОТО\РАБОТА\Педсовет 4 марта 2015\DSC_0735.JPG"/>
          <p:cNvPicPr>
            <a:picLocks noChangeAspect="1" noChangeArrowheads="1"/>
          </p:cNvPicPr>
          <p:nvPr/>
        </p:nvPicPr>
        <p:blipFill>
          <a:blip r:embed="rId2" cstate="print"/>
          <a:srcRect l="6304" t="17022" r="11739" b="-239"/>
          <a:stretch>
            <a:fillRect/>
          </a:stretch>
        </p:blipFill>
        <p:spPr bwMode="auto">
          <a:xfrm>
            <a:off x="214282" y="214290"/>
            <a:ext cx="5382204" cy="364333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pic>
        <p:nvPicPr>
          <p:cNvPr id="5" name="Picture 6" descr="E:\ФОТО РАБОТА\педсовет 5 декабря 2013 г\DSCN1334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857496"/>
            <a:ext cx="4286280" cy="36592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pic>
        <p:nvPicPr>
          <p:cNvPr id="2050" name="Picture 2" descr="C:\ФОТО\РАБОТА\Педсовет 4 марта 2015\DSC_0850.JPG"/>
          <p:cNvPicPr>
            <a:picLocks noChangeAspect="1" noChangeArrowheads="1"/>
          </p:cNvPicPr>
          <p:nvPr/>
        </p:nvPicPr>
        <p:blipFill>
          <a:blip r:embed="rId4" cstate="print"/>
          <a:srcRect l="17375" t="1448" r="16022" b="5887"/>
          <a:stretch>
            <a:fillRect/>
          </a:stretch>
        </p:blipFill>
        <p:spPr bwMode="auto">
          <a:xfrm>
            <a:off x="5857884" y="214290"/>
            <a:ext cx="2387592" cy="221457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  <p:pic>
        <p:nvPicPr>
          <p:cNvPr id="2051" name="Picture 3" descr="E:\ФОТО РАБОТА\педсовет 5 декабря 2013 г\DSCN1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214818"/>
            <a:ext cx="1571636" cy="228614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«Аукцион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педагогических</a:t>
            </a: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проектов» 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098" name="Picture 2" descr="C:\ФОТО\РАБОТА\Аукцион проектов апрель 2015\DSC_1134.JPG"/>
          <p:cNvPicPr>
            <a:picLocks noChangeAspect="1" noChangeArrowheads="1"/>
          </p:cNvPicPr>
          <p:nvPr/>
        </p:nvPicPr>
        <p:blipFill>
          <a:blip r:embed="rId2" cstate="print"/>
          <a:srcRect l="17335" t="3250" r="324" b="17118"/>
          <a:stretch>
            <a:fillRect/>
          </a:stretch>
        </p:blipFill>
        <p:spPr bwMode="auto">
          <a:xfrm>
            <a:off x="785786" y="1285860"/>
            <a:ext cx="7756125" cy="500066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0"/>
            <a:ext cx="9001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Georgia" pitchFamily="18" charset="0"/>
              </a:rPr>
              <a:t>Активный метод </a:t>
            </a:r>
          </a:p>
          <a:p>
            <a:pPr algn="ctr"/>
            <a:r>
              <a:rPr lang="ru-RU" sz="3600" b="1" i="1" dirty="0" smtClean="0">
                <a:latin typeface="Georgia" pitchFamily="18" charset="0"/>
              </a:rPr>
              <a:t>выяснения ожиданий и опасений </a:t>
            </a:r>
          </a:p>
          <a:p>
            <a:pPr algn="ctr"/>
            <a:r>
              <a:rPr lang="ru-RU" sz="3600" b="1" i="1" dirty="0" smtClean="0">
                <a:latin typeface="Georgia" pitchFamily="18" charset="0"/>
              </a:rPr>
              <a:t>«Фруктовый сад» </a:t>
            </a:r>
            <a:endParaRPr lang="ru-RU" sz="3600" b="1" i="1" dirty="0">
              <a:latin typeface="Georgia" pitchFamily="18" charset="0"/>
            </a:endParaRPr>
          </a:p>
        </p:txBody>
      </p:sp>
      <p:pic>
        <p:nvPicPr>
          <p:cNvPr id="3074" name="Picture 2" descr="C:\ФОТО\РАБОТА\Аукцион проектов апрель 2015\DSC_1095.JPG"/>
          <p:cNvPicPr>
            <a:picLocks noChangeAspect="1" noChangeArrowheads="1"/>
          </p:cNvPicPr>
          <p:nvPr/>
        </p:nvPicPr>
        <p:blipFill>
          <a:blip r:embed="rId2" cstate="print"/>
          <a:srcRect l="21875" t="21875" r="18750" b="23047"/>
          <a:stretch>
            <a:fillRect/>
          </a:stretch>
        </p:blipFill>
        <p:spPr bwMode="auto">
          <a:xfrm>
            <a:off x="785786" y="1928802"/>
            <a:ext cx="7624106" cy="471490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Georgia" pitchFamily="18" charset="0"/>
              </a:rPr>
              <a:t>АМО «Солнышко и дождик»</a:t>
            </a:r>
            <a:endParaRPr lang="ru-RU" sz="3600" b="1" i="1" dirty="0">
              <a:latin typeface="Georgia" pitchFamily="18" charset="0"/>
            </a:endParaRPr>
          </a:p>
        </p:txBody>
      </p:sp>
      <p:pic>
        <p:nvPicPr>
          <p:cNvPr id="5122" name="Picture 2" descr="C:\ФОТО\РАБОТА\Аукцион проектов апрель 2015\DSC_1161.JPG"/>
          <p:cNvPicPr>
            <a:picLocks noChangeAspect="1" noChangeArrowheads="1"/>
          </p:cNvPicPr>
          <p:nvPr/>
        </p:nvPicPr>
        <p:blipFill>
          <a:blip r:embed="rId2" cstate="print"/>
          <a:srcRect l="36995" t="23122" r="2374" b="7512"/>
          <a:stretch>
            <a:fillRect/>
          </a:stretch>
        </p:blipFill>
        <p:spPr bwMode="auto">
          <a:xfrm>
            <a:off x="928662" y="1142984"/>
            <a:ext cx="7072362" cy="539417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1619250" y="1557338"/>
            <a:ext cx="5472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 dirty="0">
                <a:latin typeface="Georgia" pitchFamily="18" charset="0"/>
              </a:rPr>
              <a:t>«Школа</a:t>
            </a:r>
            <a:r>
              <a:rPr lang="ru-RU" sz="3200" b="1" i="1" dirty="0">
                <a:latin typeface="Georgia" pitchFamily="18" charset="0"/>
              </a:rPr>
              <a:t> </a:t>
            </a:r>
            <a:r>
              <a:rPr lang="ru-RU" sz="4000" b="1" i="1" dirty="0">
                <a:latin typeface="Georgia" pitchFamily="18" charset="0"/>
              </a:rPr>
              <a:t>успеха»</a:t>
            </a:r>
          </a:p>
        </p:txBody>
      </p:sp>
      <p:pic>
        <p:nvPicPr>
          <p:cNvPr id="105477" name="Picture 5" descr="IMG_1955"/>
          <p:cNvPicPr>
            <a:picLocks noChangeAspect="1" noChangeArrowheads="1"/>
          </p:cNvPicPr>
          <p:nvPr/>
        </p:nvPicPr>
        <p:blipFill>
          <a:blip r:embed="rId2" cstate="print"/>
          <a:srcRect b="17717"/>
          <a:stretch>
            <a:fillRect/>
          </a:stretch>
        </p:blipFill>
        <p:spPr bwMode="auto">
          <a:xfrm>
            <a:off x="1042988" y="2420938"/>
            <a:ext cx="6769100" cy="41783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250825" y="0"/>
            <a:ext cx="8642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 dirty="0">
                <a:latin typeface="Georgia" pitchFamily="18" charset="0"/>
              </a:rPr>
              <a:t>«Школа молодого педагога»</a:t>
            </a:r>
          </a:p>
        </p:txBody>
      </p:sp>
      <p:sp>
        <p:nvSpPr>
          <p:cNvPr id="105480" name="AutoShape 8"/>
          <p:cNvSpPr>
            <a:spLocks noChangeArrowheads="1"/>
          </p:cNvSpPr>
          <p:nvPr/>
        </p:nvSpPr>
        <p:spPr bwMode="auto">
          <a:xfrm>
            <a:off x="4211638" y="692150"/>
            <a:ext cx="485775" cy="792163"/>
          </a:xfrm>
          <a:prstGeom prst="downArrow">
            <a:avLst>
              <a:gd name="adj1" fmla="val 50000"/>
              <a:gd name="adj2" fmla="val 407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835824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Georgia" pitchFamily="18" charset="0"/>
              </a:rPr>
              <a:t>Дискуссия</a:t>
            </a:r>
            <a:r>
              <a:rPr lang="ru-RU" sz="3600" b="1" dirty="0" smtClean="0">
                <a:latin typeface="Georgia" pitchFamily="18" charset="0"/>
              </a:rPr>
              <a:t> – </a:t>
            </a:r>
          </a:p>
          <a:p>
            <a:pPr algn="ctr"/>
            <a:r>
              <a:rPr lang="ru-RU" sz="3600" dirty="0" smtClean="0">
                <a:latin typeface="Georgia" pitchFamily="18" charset="0"/>
              </a:rPr>
              <a:t>одна из важнейших активных форм образовательной деятельности, стимулирующей инициативность педагогов, развитие рефлексивного мышления. 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18434" name="Picture 2" descr="В Челябинске обсудят индустрию гостеприимства Общественный защитник"/>
          <p:cNvPicPr>
            <a:picLocks noChangeAspect="1" noChangeArrowheads="1"/>
          </p:cNvPicPr>
          <p:nvPr/>
        </p:nvPicPr>
        <p:blipFill>
          <a:blip r:embed="rId2" cstate="print"/>
          <a:srcRect l="24332" t="7269" r="23262"/>
          <a:stretch>
            <a:fillRect/>
          </a:stretch>
        </p:blipFill>
        <p:spPr bwMode="auto">
          <a:xfrm>
            <a:off x="2915816" y="3971390"/>
            <a:ext cx="3024336" cy="2755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14282" y="285728"/>
            <a:ext cx="87154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ндивидуальные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консультации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6146" name="Picture 2" descr="C:\ФОТО\DSC_0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27598"/>
            <a:ext cx="7286676" cy="487325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5629" y="214290"/>
            <a:ext cx="85683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latin typeface="Georgia" pitchFamily="18" charset="0"/>
              </a:rPr>
              <a:t>Актуальность проблемы  </a:t>
            </a:r>
            <a:endParaRPr lang="ru-RU" sz="4400" b="1" i="1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500174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Georgia" pitchFamily="18" charset="0"/>
                <a:sym typeface="Wingdings"/>
              </a:rPr>
              <a:t> </a:t>
            </a:r>
            <a:r>
              <a:rPr lang="ru-RU" sz="2800" dirty="0" smtClean="0">
                <a:latin typeface="Georgia" pitchFamily="18" charset="0"/>
              </a:rPr>
              <a:t>«Закон РФ об образовании» </a:t>
            </a:r>
            <a:r>
              <a:rPr lang="ru-RU" sz="2800" dirty="0" smtClean="0">
                <a:latin typeface="Georgia" pitchFamily="18" charset="0"/>
                <a:sym typeface="Wingdings"/>
              </a:rPr>
              <a:t>№</a:t>
            </a:r>
            <a:r>
              <a:rPr lang="ru-RU" sz="2800" dirty="0" smtClean="0">
                <a:latin typeface="Georgia" pitchFamily="18" charset="0"/>
              </a:rPr>
              <a:t>273-ФЗ </a:t>
            </a:r>
          </a:p>
          <a:p>
            <a:r>
              <a:rPr lang="ru-RU" sz="2800" dirty="0" smtClean="0">
                <a:latin typeface="Georgia" pitchFamily="18" charset="0"/>
                <a:sym typeface="Wingdings"/>
              </a:rPr>
              <a:t>  </a:t>
            </a:r>
            <a:r>
              <a:rPr lang="ru-RU" sz="2800" dirty="0" smtClean="0">
                <a:latin typeface="Georgia" pitchFamily="18" charset="0"/>
              </a:rPr>
              <a:t>«Профессиональный  стандарт педагога» </a:t>
            </a:r>
          </a:p>
          <a:p>
            <a:r>
              <a:rPr lang="ru-RU" sz="2800" dirty="0" smtClean="0">
                <a:latin typeface="Georgia" pitchFamily="18" charset="0"/>
                <a:sym typeface="Wingdings"/>
              </a:rPr>
              <a:t>  </a:t>
            </a:r>
            <a:r>
              <a:rPr lang="ru-RU" sz="2800" dirty="0" smtClean="0">
                <a:latin typeface="Georgia" pitchFamily="18" charset="0"/>
              </a:rPr>
              <a:t>«ФГОС ДО»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714752"/>
            <a:ext cx="8858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latin typeface="Georgia" pitchFamily="18" charset="0"/>
              </a:rPr>
              <a:t>На  данный момент  существует проблема формирования педагога, обладающего компетентностью, </a:t>
            </a:r>
            <a:r>
              <a:rPr lang="ru-RU" sz="2800" dirty="0" err="1" smtClean="0">
                <a:latin typeface="Georgia" pitchFamily="18" charset="0"/>
              </a:rPr>
              <a:t>креативностью</a:t>
            </a:r>
            <a:r>
              <a:rPr lang="ru-RU" sz="2800" dirty="0" smtClean="0">
                <a:latin typeface="Georgia" pitchFamily="18" charset="0"/>
              </a:rPr>
              <a:t>, готовностью к использованию и созданию инноваций, умению вести опытно-экспериментальную работу. </a:t>
            </a:r>
            <a:endParaRPr lang="ru-RU" sz="28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357166"/>
            <a:ext cx="4091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4800" b="1" dirty="0" smtClean="0">
                <a:latin typeface="Georgia" pitchFamily="18" charset="0"/>
              </a:rPr>
              <a:t>Портфолио</a:t>
            </a:r>
            <a:endParaRPr lang="ru-RU" sz="4800" dirty="0">
              <a:latin typeface="Georgia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00034" y="1428736"/>
            <a:ext cx="792961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12 человек  (46%)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– Портфолио достижений;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5 человек  (19%)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On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line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-портфолио (личные сайты)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детские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портфолио (гр.5,7,10)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портфолио групп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(гр.3,4)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214290"/>
            <a:ext cx="5500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Georgia" pitchFamily="18" charset="0"/>
              </a:rPr>
              <a:t>Портфолио </a:t>
            </a:r>
            <a:endParaRPr lang="ru-RU" sz="4400" b="1" dirty="0">
              <a:latin typeface="Georgia" pitchFamily="18" charset="0"/>
            </a:endParaRPr>
          </a:p>
        </p:txBody>
      </p:sp>
      <p:pic>
        <p:nvPicPr>
          <p:cNvPr id="3" name="Рисунок 2" descr="Буданова А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00108"/>
            <a:ext cx="3929090" cy="278382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4" name="Рисунок 3" descr="Ковбель А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929066"/>
            <a:ext cx="3903145" cy="252532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5" name="Рисунок 4" descr="Сергеева Г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867103"/>
            <a:ext cx="3714776" cy="2617039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6" name="Рисунок 5" descr="Суетина АП.jpg"/>
          <p:cNvPicPr>
            <a:picLocks noChangeAspect="1"/>
          </p:cNvPicPr>
          <p:nvPr/>
        </p:nvPicPr>
        <p:blipFill>
          <a:blip r:embed="rId5"/>
          <a:srcRect l="4699" r="3067"/>
          <a:stretch>
            <a:fillRect/>
          </a:stretch>
        </p:blipFill>
        <p:spPr>
          <a:xfrm>
            <a:off x="4714876" y="1000108"/>
            <a:ext cx="3714776" cy="2718705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85720" y="428604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Участие  в  сетевых  семинарах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" name="Рисунок 2" descr="Безымянн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4164049" cy="280831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4" name="Рисунок 3" descr="Безымянный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9546" y="3212976"/>
            <a:ext cx="3976504" cy="3257931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85720" y="142852"/>
            <a:ext cx="8358246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Диссеминация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передового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педагогического опыта</a:t>
            </a:r>
            <a:endParaRPr lang="ru-RU" sz="4800" b="1" i="1" dirty="0" smtClean="0">
              <a:latin typeface="Georgia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latin typeface="Georgia" pitchFamily="18" charset="0"/>
                <a:ea typeface="Calibri" pitchFamily="34" charset="0"/>
                <a:cs typeface="Arial" pitchFamily="34" charset="0"/>
                <a:sym typeface="Wingdings 2"/>
              </a:rPr>
              <a:t>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на уровне ДОУ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/>
              <a:buChar char="c"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dirty="0" smtClean="0">
                <a:latin typeface="Georgia" pitchFamily="18" charset="0"/>
                <a:cs typeface="Arial" pitchFamily="34" charset="0"/>
              </a:rPr>
              <a:t> </a:t>
            </a:r>
            <a:r>
              <a:rPr lang="ru-RU" sz="4400" b="1" i="1" dirty="0" smtClean="0">
                <a:latin typeface="Georgia" pitchFamily="18" charset="0"/>
                <a:ea typeface="Calibri" pitchFamily="34" charset="0"/>
                <a:cs typeface="Arial" pitchFamily="34" charset="0"/>
                <a:sym typeface="Wingdings 2"/>
              </a:rPr>
              <a:t></a:t>
            </a:r>
            <a:r>
              <a:rPr lang="ru-RU" sz="4400" dirty="0" smtClean="0">
                <a:latin typeface="Georgia" pitchFamily="18" charset="0"/>
                <a:cs typeface="Arial" pitchFamily="34" charset="0"/>
              </a:rPr>
              <a:t> 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на  муниципальном уровне;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i="1" dirty="0" smtClean="0">
                <a:latin typeface="Georgia" pitchFamily="18" charset="0"/>
                <a:ea typeface="Calibri" pitchFamily="34" charset="0"/>
                <a:cs typeface="Arial" pitchFamily="34" charset="0"/>
                <a:sym typeface="Wingdings 2"/>
              </a:rPr>
              <a:t>  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на федеральном уровне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51520" y="-5899"/>
            <a:ext cx="87129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Диссеминация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педагогического опыта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" name="Рисунок 3" descr="P1090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1571636" cy="219473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5" name="Рисунок 4" descr="P10906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1" y="1142984"/>
            <a:ext cx="1576493" cy="221457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6" name="Рисунок 5" descr="P1090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1142984"/>
            <a:ext cx="1585891" cy="221457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7" name="Рисунок 6" descr="P10906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142984"/>
            <a:ext cx="1577295" cy="221457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8" name="Рисунок 7" descr="P10906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8082" y="1142984"/>
            <a:ext cx="1571636" cy="224853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14282" y="357187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Участие в конкурсах</a:t>
            </a:r>
            <a:endParaRPr lang="ru-RU" sz="3600" dirty="0" smtClean="0"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" name="Рисунок 9" descr="P10906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286256"/>
            <a:ext cx="1558662" cy="221457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1" name="Рисунок 10" descr="P10906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1670" y="4286256"/>
            <a:ext cx="1539309" cy="221457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2" name="Рисунок 11" descr="P109065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86182" y="4286256"/>
            <a:ext cx="1571636" cy="220612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3" name="Рисунок 12" descr="P109065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00694" y="4286256"/>
            <a:ext cx="1582678" cy="221457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4" name="Рисунок 13" descr="P109067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4286256"/>
            <a:ext cx="1554536" cy="2217753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Georgia" pitchFamily="18" charset="0"/>
              </a:rPr>
              <a:t>Использование</a:t>
            </a:r>
            <a:r>
              <a:rPr lang="ru-RU" b="1" i="1" dirty="0" smtClean="0">
                <a:latin typeface="Georgia" pitchFamily="18" charset="0"/>
              </a:rPr>
              <a:t>     </a:t>
            </a:r>
            <a:r>
              <a:rPr lang="ru-RU" sz="3600" b="1" i="1" dirty="0" smtClean="0">
                <a:latin typeface="Georgia" pitchFamily="18" charset="0"/>
              </a:rPr>
              <a:t>мультимедиа</a:t>
            </a:r>
            <a:endParaRPr lang="ru-RU" sz="3600" b="1" i="1" dirty="0">
              <a:latin typeface="Georgia" pitchFamily="18" charset="0"/>
            </a:endParaRPr>
          </a:p>
        </p:txBody>
      </p:sp>
      <p:pic>
        <p:nvPicPr>
          <p:cNvPr id="1026" name="Picture 2" descr="G:\ИПЗ февраль 2015\3 гр\P1080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138469" cy="310385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27" name="Picture 3" descr="G:\ИПЗ февраль 2015\7 гр\P1090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4"/>
            <a:ext cx="4191029" cy="314327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14282" y="357166"/>
            <a:ext cx="8643998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Вывод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спользование активных форм помогает: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повысить уровень профессиональной подготовки педагогов</a:t>
            </a:r>
            <a:r>
              <a:rPr lang="ru-RU" sz="28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8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формировать интерес к современным технологиям;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выработать устойчивое педагогическое мышление; 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повысить уровень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качества организации воспитательного процесса;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мотивацию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 повышению квалификации,  трансляции своего педагогического опыта.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4282" y="357166"/>
            <a:ext cx="8715436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Главный принцип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образования взрослых,  сформулированный ЮНЕСКО: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ADULT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LEARNING</a:t>
            </a:r>
            <a:r>
              <a:rPr lang="ru-RU" sz="6000" b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Times New Roman" pitchFamily="18" charset="0"/>
              </a:rPr>
              <a:t>MUST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BE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6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FUN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!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(Образование взрослых должно приносить удовольствие!)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214282" y="214290"/>
            <a:ext cx="8929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Georgia" pitchFamily="18" charset="0"/>
              </a:rPr>
              <a:t>1 этап </a:t>
            </a:r>
            <a:r>
              <a:rPr lang="ru-RU" sz="3600" b="1" i="1" dirty="0" smtClean="0">
                <a:latin typeface="Georgia" pitchFamily="18" charset="0"/>
              </a:rPr>
              <a:t>семинара– </a:t>
            </a:r>
            <a:r>
              <a:rPr lang="ru-RU" sz="3600" b="1" i="1" dirty="0">
                <a:latin typeface="Georgia" pitchFamily="18" charset="0"/>
              </a:rPr>
              <a:t>теоретический</a:t>
            </a:r>
          </a:p>
        </p:txBody>
      </p:sp>
      <p:pic>
        <p:nvPicPr>
          <p:cNvPr id="129029" name="Picture 5" descr="IMG_34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7"/>
            <a:ext cx="4857784" cy="3498325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4" descr="C:\ФОТО\Прочее\IMG_8196.jpg"/>
          <p:cNvPicPr>
            <a:picLocks noChangeAspect="1" noChangeArrowheads="1"/>
          </p:cNvPicPr>
          <p:nvPr/>
        </p:nvPicPr>
        <p:blipFill>
          <a:blip r:embed="rId3" cstate="print"/>
          <a:srcRect l="10729" t="14306"/>
          <a:stretch>
            <a:fillRect/>
          </a:stretch>
        </p:blipFill>
        <p:spPr bwMode="auto">
          <a:xfrm>
            <a:off x="4000496" y="3109008"/>
            <a:ext cx="4803709" cy="3458297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1258888" y="188913"/>
            <a:ext cx="6913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 b="1" i="1">
                <a:latin typeface="Georgia" pitchFamily="18" charset="0"/>
              </a:rPr>
              <a:t>2 этап – практический</a:t>
            </a:r>
          </a:p>
        </p:txBody>
      </p:sp>
      <p:pic>
        <p:nvPicPr>
          <p:cNvPr id="130054" name="Picture 6" descr="IMG_3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284538"/>
            <a:ext cx="4572000" cy="34290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0056" name="Picture 8" descr="IMG_3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08050"/>
            <a:ext cx="4643438" cy="34829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IMG_3420"/>
          <p:cNvPicPr>
            <a:picLocks noChangeAspect="1" noChangeArrowheads="1"/>
          </p:cNvPicPr>
          <p:nvPr/>
        </p:nvPicPr>
        <p:blipFill>
          <a:blip r:embed="rId2" cstate="print"/>
          <a:srcRect l="7654" t="30881" r="25165"/>
          <a:stretch>
            <a:fillRect/>
          </a:stretch>
        </p:blipFill>
        <p:spPr bwMode="auto">
          <a:xfrm>
            <a:off x="285720" y="928670"/>
            <a:ext cx="4790833" cy="35719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1000100" y="214290"/>
            <a:ext cx="71294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 dirty="0">
                <a:latin typeface="Georgia" pitchFamily="18" charset="0"/>
              </a:rPr>
              <a:t>3 этап - аналитический</a:t>
            </a:r>
          </a:p>
        </p:txBody>
      </p:sp>
      <p:pic>
        <p:nvPicPr>
          <p:cNvPr id="1026" name="Picture 2" descr="C:\Users\Irina\Desktop\DSC_0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714620"/>
            <a:ext cx="4983575" cy="392909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3" name="Picture 7" descr="P1050562"/>
          <p:cNvPicPr>
            <a:picLocks noChangeAspect="1" noChangeArrowheads="1"/>
          </p:cNvPicPr>
          <p:nvPr/>
        </p:nvPicPr>
        <p:blipFill>
          <a:blip r:embed="rId2" cstate="print"/>
          <a:srcRect r="923" b="20915"/>
          <a:stretch>
            <a:fillRect/>
          </a:stretch>
        </p:blipFill>
        <p:spPr bwMode="auto">
          <a:xfrm>
            <a:off x="4929190" y="4071942"/>
            <a:ext cx="3705811" cy="2428892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6504" name="Picture 8" descr="P1050561"/>
          <p:cNvPicPr>
            <a:picLocks noChangeAspect="1" noChangeArrowheads="1"/>
          </p:cNvPicPr>
          <p:nvPr/>
        </p:nvPicPr>
        <p:blipFill>
          <a:blip r:embed="rId3" cstate="print"/>
          <a:srcRect t="16240" b="17593"/>
          <a:stretch>
            <a:fillRect/>
          </a:stretch>
        </p:blipFill>
        <p:spPr bwMode="auto">
          <a:xfrm>
            <a:off x="4857752" y="1214422"/>
            <a:ext cx="3791145" cy="2503083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6506" name="Picture 10" descr="P1020815"/>
          <p:cNvPicPr>
            <a:picLocks noChangeAspect="1" noChangeArrowheads="1"/>
          </p:cNvPicPr>
          <p:nvPr/>
        </p:nvPicPr>
        <p:blipFill>
          <a:blip r:embed="rId4" cstate="print"/>
          <a:srcRect l="6897" t="8612" b="16145"/>
          <a:stretch>
            <a:fillRect/>
          </a:stretch>
        </p:blipFill>
        <p:spPr bwMode="auto">
          <a:xfrm>
            <a:off x="571472" y="1214422"/>
            <a:ext cx="3786214" cy="2454027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6507" name="Picture 11" descr="IMG_7277"/>
          <p:cNvPicPr>
            <a:picLocks noChangeAspect="1" noChangeArrowheads="1"/>
          </p:cNvPicPr>
          <p:nvPr/>
        </p:nvPicPr>
        <p:blipFill>
          <a:blip r:embed="rId5" cstate="print"/>
          <a:srcRect t="10066" b="23488"/>
          <a:stretch>
            <a:fillRect/>
          </a:stretch>
        </p:blipFill>
        <p:spPr bwMode="auto">
          <a:xfrm>
            <a:off x="500034" y="4071942"/>
            <a:ext cx="3796562" cy="250033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2910" y="214290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atin typeface="Georgia" pitchFamily="18" charset="0"/>
              </a:rPr>
              <a:t>Выпуск стенгазет</a:t>
            </a:r>
            <a:endParaRPr lang="ru-RU" sz="48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928662" y="285728"/>
            <a:ext cx="7345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 i="1" dirty="0">
                <a:latin typeface="Georgia" pitchFamily="18" charset="0"/>
              </a:rPr>
              <a:t>Клуб «Затейница»</a:t>
            </a:r>
            <a:r>
              <a:rPr lang="ru-RU" sz="4800" dirty="0">
                <a:latin typeface="Georgia" pitchFamily="18" charset="0"/>
              </a:rPr>
              <a:t> 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900113" y="2060575"/>
            <a:ext cx="7343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71687" name="Picture 7" descr="post-217-11765638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0237" y="3214686"/>
            <a:ext cx="216376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1090669.JPG"/>
          <p:cNvPicPr>
            <a:picLocks noChangeAspect="1"/>
          </p:cNvPicPr>
          <p:nvPr/>
        </p:nvPicPr>
        <p:blipFill>
          <a:blip r:embed="rId3" cstate="print"/>
          <a:srcRect l="7258" t="6452" r="5645" b="6451"/>
          <a:stretch>
            <a:fillRect/>
          </a:stretch>
        </p:blipFill>
        <p:spPr>
          <a:xfrm>
            <a:off x="285719" y="1285860"/>
            <a:ext cx="6477045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3" name="Picture 11" descr="IMG_0035"/>
          <p:cNvPicPr>
            <a:picLocks noChangeAspect="1" noChangeArrowheads="1"/>
          </p:cNvPicPr>
          <p:nvPr/>
        </p:nvPicPr>
        <p:blipFill>
          <a:blip r:embed="rId2" cstate="print"/>
          <a:srcRect l="8858" t="29527" r="31004" b="11810"/>
          <a:stretch>
            <a:fillRect/>
          </a:stretch>
        </p:blipFill>
        <p:spPr bwMode="auto">
          <a:xfrm>
            <a:off x="395288" y="404813"/>
            <a:ext cx="3889375" cy="284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0124" name="Picture 12" descr="IMG_27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04813"/>
            <a:ext cx="3816350" cy="28622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0126" name="Picture 14" descr="IMG_39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500438"/>
            <a:ext cx="3889375" cy="29178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0127" name="Picture 15" descr="IMG_2754"/>
          <p:cNvPicPr>
            <a:picLocks noChangeAspect="1" noChangeArrowheads="1"/>
          </p:cNvPicPr>
          <p:nvPr/>
        </p:nvPicPr>
        <p:blipFill>
          <a:blip r:embed="rId5" cstate="print"/>
          <a:srcRect b="14764"/>
          <a:stretch>
            <a:fillRect/>
          </a:stretch>
        </p:blipFill>
        <p:spPr bwMode="auto">
          <a:xfrm>
            <a:off x="4932363" y="3573463"/>
            <a:ext cx="3887787" cy="28082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266</Words>
  <Application>Microsoft Office PowerPoint</Application>
  <PresentationFormat>Экран (4:3)</PresentationFormat>
  <Paragraphs>69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Irina</dc:creator>
  <cp:lastModifiedBy>Irina</cp:lastModifiedBy>
  <cp:revision>116</cp:revision>
  <dcterms:created xsi:type="dcterms:W3CDTF">2015-05-11T07:40:01Z</dcterms:created>
  <dcterms:modified xsi:type="dcterms:W3CDTF">2015-11-22T18:09:51Z</dcterms:modified>
</cp:coreProperties>
</file>