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324" r:id="rId4"/>
    <p:sldId id="259" r:id="rId5"/>
    <p:sldId id="262" r:id="rId6"/>
    <p:sldId id="330" r:id="rId7"/>
    <p:sldId id="267" r:id="rId8"/>
    <p:sldId id="268" r:id="rId9"/>
    <p:sldId id="329" r:id="rId10"/>
    <p:sldId id="269" r:id="rId11"/>
    <p:sldId id="325" r:id="rId12"/>
    <p:sldId id="272" r:id="rId13"/>
    <p:sldId id="270" r:id="rId14"/>
    <p:sldId id="326" r:id="rId15"/>
    <p:sldId id="271" r:id="rId16"/>
    <p:sldId id="274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7" r:id="rId25"/>
    <p:sldId id="288" r:id="rId26"/>
    <p:sldId id="290" r:id="rId27"/>
    <p:sldId id="291" r:id="rId28"/>
    <p:sldId id="292" r:id="rId29"/>
    <p:sldId id="293" r:id="rId30"/>
    <p:sldId id="317" r:id="rId31"/>
    <p:sldId id="273" r:id="rId32"/>
    <p:sldId id="296" r:id="rId33"/>
    <p:sldId id="297" r:id="rId34"/>
    <p:sldId id="299" r:id="rId35"/>
    <p:sldId id="300" r:id="rId36"/>
    <p:sldId id="319" r:id="rId37"/>
    <p:sldId id="302" r:id="rId38"/>
    <p:sldId id="303" r:id="rId39"/>
    <p:sldId id="305" r:id="rId40"/>
    <p:sldId id="322" r:id="rId41"/>
    <p:sldId id="275" r:id="rId42"/>
    <p:sldId id="308" r:id="rId43"/>
    <p:sldId id="309" r:id="rId44"/>
    <p:sldId id="310" r:id="rId45"/>
    <p:sldId id="312" r:id="rId46"/>
    <p:sldId id="313" r:id="rId47"/>
    <p:sldId id="320" r:id="rId48"/>
    <p:sldId id="32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58134-1071-4E89-A3E5-A229DE7DFC72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2F9C-4B6B-4BD5-A746-5EDCDEA06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72F9C-4B6B-4BD5-A746-5EDCDEA060B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A768-C86C-4DF1-87D2-E97E6DBB654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7A768-C86C-4DF1-87D2-E97E6DBB654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72F9C-4B6B-4BD5-A746-5EDCDEA060B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050-AF5B-48AE-848F-493150BD4AE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89E-F1CE-439D-885E-0F373944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050-AF5B-48AE-848F-493150BD4AE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89E-F1CE-439D-885E-0F373944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050-AF5B-48AE-848F-493150BD4AE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89E-F1CE-439D-885E-0F373944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BDD35-5843-43DC-BDF0-2EFC2F828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050-AF5B-48AE-848F-493150BD4AE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89E-F1CE-439D-885E-0F373944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050-AF5B-48AE-848F-493150BD4AE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89E-F1CE-439D-885E-0F373944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050-AF5B-48AE-848F-493150BD4AE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89E-F1CE-439D-885E-0F373944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050-AF5B-48AE-848F-493150BD4AE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89E-F1CE-439D-885E-0F373944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050-AF5B-48AE-848F-493150BD4AE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89E-F1CE-439D-885E-0F373944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050-AF5B-48AE-848F-493150BD4AE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89E-F1CE-439D-885E-0F373944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050-AF5B-48AE-848F-493150BD4AE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89E-F1CE-439D-885E-0F373944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050-AF5B-48AE-848F-493150BD4AE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89E-F1CE-439D-885E-0F373944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06050-AF5B-48AE-848F-493150BD4AE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F89E-F1CE-439D-885E-0F3739448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Повторение по теме: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«Первая русская революция»</a:t>
            </a:r>
          </a:p>
          <a:p>
            <a:r>
              <a:rPr lang="ru-RU" dirty="0" smtClean="0"/>
              <a:t>1905-1907гг.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522288"/>
            <a:ext cx="4608512" cy="2986087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468313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FFFF00"/>
                </a:solidFill>
              </a:rPr>
              <a:t>Декабрьское вооруженное восстание.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692275" y="1196975"/>
            <a:ext cx="2022475" cy="16287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Диорама</a:t>
            </a:r>
          </a:p>
          <a:p>
            <a:pPr algn="ctr"/>
            <a:r>
              <a:rPr lang="ru-RU"/>
              <a:t>Героическая</a:t>
            </a:r>
          </a:p>
          <a:p>
            <a:pPr algn="ctr"/>
            <a:r>
              <a:rPr lang="ru-RU"/>
              <a:t>Красная</a:t>
            </a:r>
          </a:p>
          <a:p>
            <a:pPr algn="ctr"/>
            <a:r>
              <a:rPr lang="ru-RU"/>
              <a:t>Пресня.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4071942"/>
            <a:ext cx="6000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н. декабря революционеры решили провести восстание в Москве. В начале была объявлена всеобщая забастовка. Был блокирован железнодорожный узел. Москвичей поддержали рабочие Петербурга. К 10 декабря стачка переросла в вооруженное восстание. Его центром стала Пресня.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0" y="2071678"/>
            <a:ext cx="38100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8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2359"/>
            <a:ext cx="91440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стране несколько изменилась политическая система: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появились элементы демократии — </a:t>
            </a:r>
          </a:p>
          <a:p>
            <a:pPr marL="342900" indent="-342900"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дума, </a:t>
            </a:r>
          </a:p>
          <a:p>
            <a:pPr marL="1714500" lvl="3" indent="-34290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многопартийность, </a:t>
            </a:r>
          </a:p>
          <a:p>
            <a:pPr marL="1714500" lvl="3" indent="-34290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признание основных прав личности, но без гарантий их соблюдения.</a:t>
            </a:r>
          </a:p>
          <a:p>
            <a:pPr marL="1714500" lvl="3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деревне были отменены выкупные платежи, снижена арендная плата за землю. Но аграрный вопрос не был решен: сохранялось помещичье землевладение.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Рабочие:</a:t>
            </a:r>
          </a:p>
          <a:p>
            <a:pPr marL="2628900" lvl="5" indent="-34290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получали право создавать профсоюзы,</a:t>
            </a:r>
          </a:p>
          <a:p>
            <a:pPr marL="2628900" lvl="5" indent="-34290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 разрешались забастовки. </a:t>
            </a:r>
          </a:p>
          <a:p>
            <a:pPr marL="2628900" lvl="5" indent="-34290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рабочий день сокращен до 9 часов, </a:t>
            </a:r>
          </a:p>
          <a:p>
            <a:pPr marL="2628900" lvl="5" indent="-34290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повышена зарплата.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Русификаторская политика самодержавия была значительно ограничена: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школах вводилось преподавание на национальных языках. </a:t>
            </a:r>
          </a:p>
          <a:p>
            <a:pPr marL="1714500" lvl="3" indent="-34290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национальные окраины получили представительство в Думе.</a:t>
            </a:r>
          </a:p>
          <a:p>
            <a:pPr marL="1714500" lvl="3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основные противоречия русской действительности решены не были: </a:t>
            </a:r>
          </a:p>
          <a:p>
            <a:pPr marL="4000500" lvl="8" indent="-34290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оставалось самодержавие, </a:t>
            </a:r>
          </a:p>
          <a:p>
            <a:pPr marL="4000500" lvl="8" indent="-34290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помещичье землевладение, </a:t>
            </a:r>
          </a:p>
          <a:p>
            <a:pPr marL="4000500" lvl="8" indent="-34290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национальные противоречия, </a:t>
            </a:r>
          </a:p>
          <a:p>
            <a:pPr marL="4000500" lvl="8" indent="-34290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было введено современное рабочее законодательство.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0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революции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470025"/>
          </a:xfrm>
        </p:spPr>
        <p:txBody>
          <a:bodyPr/>
          <a:lstStyle/>
          <a:p>
            <a:pPr algn="ctr"/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«Общественно-политическое развитие России в начале 20 века»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307181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Политические партии в начале 20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В начале ХХ века в России была разрешена многопартийность, это подтверждает Манифест от 17 октября 1905 года.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    Все партии можно разделить на три направления: монархические, либеральные и социалистические. Основным вопросом для всех был аграрный.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Заполните таблицу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857232"/>
          <a:ext cx="8429687" cy="4744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241"/>
                <a:gridCol w="1204241"/>
                <a:gridCol w="1204241"/>
                <a:gridCol w="1204241"/>
                <a:gridCol w="1204241"/>
                <a:gridCol w="1204241"/>
                <a:gridCol w="1204241"/>
              </a:tblGrid>
              <a:tr h="2071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 партии,</a:t>
                      </a:r>
                      <a:r>
                        <a:rPr lang="ru-RU" baseline="0" dirty="0" smtClean="0"/>
                        <a:t> год создания, </a:t>
                      </a:r>
                      <a:r>
                        <a:rPr lang="ru-RU" baseline="0" dirty="0" err="1" smtClean="0"/>
                        <a:t>числен-ность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Социаль-ный состав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Лидеры партии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Методы</a:t>
                      </a:r>
                      <a:r>
                        <a:rPr lang="ru-RU" baseline="0" dirty="0" smtClean="0"/>
                        <a:t> борьбы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Форма</a:t>
                      </a:r>
                      <a:r>
                        <a:rPr lang="ru-RU" baseline="0" dirty="0" smtClean="0"/>
                        <a:t> политического устройс-тва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Аграрный вопрос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Програм-ма партии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345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5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5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5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5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Политическое течение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Социализм – в качестве цели и идеала выдвигается осуществление принципов социальной справедливости, свободы и равенства. Ставят задачу свержения капитализма и построения совершенного общества.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РСДРП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ru-RU" sz="3000" b="1" dirty="0"/>
              <a:t>1898 г.</a:t>
            </a:r>
            <a:r>
              <a:rPr lang="ru-RU" sz="3000" dirty="0"/>
              <a:t> – </a:t>
            </a:r>
            <a:r>
              <a:rPr lang="en-US" sz="3000" dirty="0"/>
              <a:t>I</a:t>
            </a:r>
            <a:r>
              <a:rPr lang="ru-RU" sz="3000" dirty="0"/>
              <a:t> съезд партии РСДРП в Минске, на котором провозглашено создание партии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ru-RU" sz="3000" dirty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ru-RU" sz="3000" b="1" dirty="0"/>
              <a:t>1903 г.</a:t>
            </a:r>
            <a:r>
              <a:rPr lang="ru-RU" sz="3000" dirty="0"/>
              <a:t> – </a:t>
            </a:r>
            <a:r>
              <a:rPr lang="en-US" sz="3000" dirty="0"/>
              <a:t>II</a:t>
            </a:r>
            <a:r>
              <a:rPr lang="ru-RU" sz="3000" dirty="0"/>
              <a:t> съезд партии </a:t>
            </a:r>
            <a:r>
              <a:rPr lang="ru-RU" sz="3000" dirty="0" smtClean="0"/>
              <a:t>в Брюсселе</a:t>
            </a:r>
            <a:r>
              <a:rPr lang="en-US" sz="3000" dirty="0" smtClean="0"/>
              <a:t>,</a:t>
            </a:r>
            <a:r>
              <a:rPr lang="ru-RU" sz="3000" dirty="0" smtClean="0"/>
              <a:t> а затем в </a:t>
            </a:r>
            <a:r>
              <a:rPr lang="ru-RU" sz="3000" dirty="0"/>
              <a:t>Лондоне. На съезде произошёл раскол на </a:t>
            </a:r>
            <a:r>
              <a:rPr lang="ru-RU" sz="3000" u="sng" dirty="0"/>
              <a:t>большевиков</a:t>
            </a:r>
            <a:r>
              <a:rPr lang="ru-RU" sz="3000" dirty="0"/>
              <a:t> – РСДРП(б) и </a:t>
            </a:r>
            <a:r>
              <a:rPr lang="ru-RU" sz="3000" u="sng" dirty="0" smtClean="0"/>
              <a:t>меньшевиков</a:t>
            </a:r>
            <a:r>
              <a:rPr lang="en-US" sz="3000" dirty="0" smtClean="0"/>
              <a:t> – </a:t>
            </a:r>
            <a:r>
              <a:rPr lang="ru-RU" sz="3000" dirty="0" smtClean="0"/>
              <a:t>РСДРП (м) . </a:t>
            </a:r>
            <a:endParaRPr lang="ru-RU" sz="3000" dirty="0"/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 smtClean="0"/>
              <a:t>     Социальная база партии – это </a:t>
            </a:r>
            <a:r>
              <a:rPr lang="ru-RU" sz="2800" u="sng" dirty="0" smtClean="0"/>
              <a:t>пролетариат</a:t>
            </a:r>
            <a:r>
              <a:rPr lang="ru-RU" sz="2800" dirty="0" smtClean="0"/>
              <a:t> (промышленные рабочие)</a:t>
            </a:r>
            <a:endParaRPr lang="ru-RU" sz="2800" u="sng" dirty="0" smtClean="0"/>
          </a:p>
          <a:p>
            <a:pPr>
              <a:lnSpc>
                <a:spcPct val="80000"/>
              </a:lnSpc>
              <a:buNone/>
              <a:defRPr/>
            </a:pPr>
            <a:endParaRPr lang="ru-RU" sz="3000" dirty="0"/>
          </a:p>
          <a:p>
            <a:pPr>
              <a:lnSpc>
                <a:spcPct val="80000"/>
              </a:lnSpc>
              <a:defRPr/>
            </a:pPr>
            <a:r>
              <a:rPr lang="ru-RU" sz="3000" dirty="0"/>
              <a:t>Лидер большевиков – В.И. Ленин, лидер меньшевиков – Ю.О. Мартов</a:t>
            </a:r>
          </a:p>
          <a:p>
            <a:r>
              <a:rPr lang="ru-RU" sz="3000" dirty="0" smtClean="0"/>
              <a:t>РСДРП - </a:t>
            </a:r>
            <a:r>
              <a:rPr lang="ru-RU" sz="3000" u="sng" dirty="0" smtClean="0"/>
              <a:t>Российская социал-демократическая рабочая партия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378621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БОЛЬШЕВИКИ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781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2571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Иосиф Виссарионович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Сталин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(Джугашвили)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357562"/>
            <a:ext cx="23209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Владимир Ильич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Ленин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(Ульянов), председатель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52"/>
            <a:ext cx="17383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857884" y="2857496"/>
            <a:ext cx="300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Надежда Константиновна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Крупская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(жена Ленина)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МЕНЬШЕВИКИ</a:t>
            </a:r>
            <a:endParaRPr lang="ru-RU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86058"/>
            <a:ext cx="20494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28" y="5786454"/>
            <a:ext cx="648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Юлий Осипович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Мартов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Цедербаум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), председатель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18176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0825" y="2781300"/>
            <a:ext cx="2087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Георгий Валентинович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Плеханов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0250" y="333375"/>
            <a:ext cx="19558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29454" y="3071810"/>
            <a:ext cx="1871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Николай Семёнович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Чхеидзе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FF00"/>
                </a:solidFill>
              </a:rPr>
              <a:t>3.Причины революции.</a:t>
            </a:r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2928926" y="2643182"/>
            <a:ext cx="3124200" cy="147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Революция</a:t>
            </a:r>
          </a:p>
          <a:p>
            <a:pPr algn="ctr"/>
            <a:r>
              <a:rPr lang="ru-RU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1905-07 гг.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4346" y="1357298"/>
            <a:ext cx="1244600" cy="1931988"/>
            <a:chOff x="990" y="618"/>
            <a:chExt cx="784" cy="1217"/>
          </a:xfrm>
        </p:grpSpPr>
        <p:pic>
          <p:nvPicPr>
            <p:cNvPr id="14355" name="Picture 6" descr="j028999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7" y="618"/>
              <a:ext cx="767" cy="771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4356" name="Text Box 7"/>
            <p:cNvSpPr txBox="1">
              <a:spLocks noChangeArrowheads="1"/>
            </p:cNvSpPr>
            <p:nvPr/>
          </p:nvSpPr>
          <p:spPr bwMode="auto">
            <a:xfrm>
              <a:off x="990" y="1428"/>
              <a:ext cx="76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/>
                <a:t>Аграрный </a:t>
              </a:r>
            </a:p>
            <a:p>
              <a:pPr algn="ctr"/>
              <a:r>
                <a:rPr lang="ru-RU" dirty="0" smtClean="0"/>
                <a:t>вопрос</a:t>
              </a:r>
              <a:endParaRPr lang="ru-RU" dirty="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643307" y="857232"/>
            <a:ext cx="1643063" cy="1870075"/>
            <a:chOff x="2731" y="618"/>
            <a:chExt cx="1035" cy="1178"/>
          </a:xfrm>
        </p:grpSpPr>
        <p:pic>
          <p:nvPicPr>
            <p:cNvPr id="14353" name="Picture 9" descr="j023148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66" y="618"/>
              <a:ext cx="757" cy="762"/>
            </a:xfrm>
            <a:prstGeom prst="rect">
              <a:avLst/>
            </a:prstGeom>
            <a:solidFill>
              <a:srgbClr val="6699FF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4354" name="Text Box 10"/>
            <p:cNvSpPr txBox="1">
              <a:spLocks noChangeArrowheads="1"/>
            </p:cNvSpPr>
            <p:nvPr/>
          </p:nvSpPr>
          <p:spPr bwMode="auto">
            <a:xfrm>
              <a:off x="2731" y="1389"/>
              <a:ext cx="103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Рабочий</a:t>
              </a:r>
            </a:p>
            <a:p>
              <a:pPr algn="ctr"/>
              <a:r>
                <a:rPr lang="ru-RU" dirty="0"/>
                <a:t>вопрос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715138" y="1571612"/>
            <a:ext cx="1727200" cy="2217738"/>
            <a:chOff x="4420" y="572"/>
            <a:chExt cx="1088" cy="1397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4545" y="572"/>
              <a:ext cx="816" cy="862"/>
              <a:chOff x="3833" y="572"/>
              <a:chExt cx="816" cy="862"/>
            </a:xfrm>
          </p:grpSpPr>
          <p:sp>
            <p:nvSpPr>
              <p:cNvPr id="14351" name="Rectangle 13"/>
              <p:cNvSpPr>
                <a:spLocks noChangeArrowheads="1"/>
              </p:cNvSpPr>
              <p:nvPr/>
            </p:nvSpPr>
            <p:spPr bwMode="auto">
              <a:xfrm>
                <a:off x="3833" y="572"/>
                <a:ext cx="816" cy="862"/>
              </a:xfrm>
              <a:prstGeom prst="rect">
                <a:avLst/>
              </a:prstGeom>
              <a:solidFill>
                <a:srgbClr val="6699FF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pic>
            <p:nvPicPr>
              <p:cNvPr id="14352" name="Picture 12" descr="j0282741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78" y="618"/>
                <a:ext cx="768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350" name="Text Box 15"/>
            <p:cNvSpPr txBox="1">
              <a:spLocks noChangeArrowheads="1"/>
            </p:cNvSpPr>
            <p:nvPr/>
          </p:nvSpPr>
          <p:spPr bwMode="auto">
            <a:xfrm>
              <a:off x="4420" y="1562"/>
              <a:ext cx="108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/>
                <a:t>Национальный </a:t>
              </a:r>
            </a:p>
            <a:p>
              <a:pPr algn="ctr"/>
              <a:r>
                <a:rPr lang="ru-RU" dirty="0"/>
                <a:t>вопрос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214412" y="4143380"/>
            <a:ext cx="1636713" cy="2217738"/>
            <a:chOff x="2004" y="2977"/>
            <a:chExt cx="1031" cy="1397"/>
          </a:xfrm>
        </p:grpSpPr>
        <p:pic>
          <p:nvPicPr>
            <p:cNvPr id="14347" name="Picture 17" descr="j032465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52" y="2977"/>
              <a:ext cx="620" cy="907"/>
            </a:xfrm>
            <a:prstGeom prst="rect">
              <a:avLst/>
            </a:prstGeom>
            <a:solidFill>
              <a:srgbClr val="6699FF"/>
            </a:solidFill>
            <a:ln w="762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4348" name="Text Box 18"/>
            <p:cNvSpPr txBox="1">
              <a:spLocks noChangeArrowheads="1"/>
            </p:cNvSpPr>
            <p:nvPr/>
          </p:nvSpPr>
          <p:spPr bwMode="auto">
            <a:xfrm>
              <a:off x="2004" y="3967"/>
              <a:ext cx="103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/>
                <a:t>Сохранение</a:t>
              </a:r>
            </a:p>
            <a:p>
              <a:pPr algn="ctr"/>
              <a:r>
                <a:rPr lang="ru-RU" dirty="0"/>
                <a:t>самодержавия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072195" y="4214818"/>
            <a:ext cx="2247900" cy="2146300"/>
            <a:chOff x="4011" y="2840"/>
            <a:chExt cx="1416" cy="1352"/>
          </a:xfrm>
        </p:grpSpPr>
        <p:pic>
          <p:nvPicPr>
            <p:cNvPr id="14345" name="Picture 20" descr="j033923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5" y="2840"/>
              <a:ext cx="842" cy="843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4346" name="Text Box 21"/>
            <p:cNvSpPr txBox="1">
              <a:spLocks noChangeArrowheads="1"/>
            </p:cNvSpPr>
            <p:nvPr/>
          </p:nvSpPr>
          <p:spPr bwMode="auto">
            <a:xfrm>
              <a:off x="4011" y="3785"/>
              <a:ext cx="141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/>
                <a:t>Поражение в </a:t>
              </a:r>
              <a:r>
                <a:rPr lang="ru-RU" dirty="0" err="1"/>
                <a:t>русско</a:t>
              </a:r>
              <a:r>
                <a:rPr lang="ru-RU" dirty="0"/>
                <a:t>-</a:t>
              </a:r>
            </a:p>
            <a:p>
              <a:pPr algn="ctr"/>
              <a:r>
                <a:rPr lang="ru-RU" dirty="0"/>
                <a:t>японской войне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ru-RU" dirty="0"/>
              <a:t>У партии было 2 программы:</a:t>
            </a:r>
          </a:p>
          <a:p>
            <a:pPr lvl="1">
              <a:lnSpc>
                <a:spcPct val="90000"/>
              </a:lnSpc>
              <a:buFont typeface="Tahoma" pitchFamily="34" charset="0"/>
              <a:buChar char="–"/>
              <a:defRPr/>
            </a:pPr>
            <a:r>
              <a:rPr lang="ru-RU" b="1" u="sng" dirty="0"/>
              <a:t>Программа-максимум</a:t>
            </a:r>
            <a:r>
              <a:rPr lang="ru-RU" dirty="0"/>
              <a:t> – установление диктатуры пролетариата и победа социалистической революции</a:t>
            </a:r>
          </a:p>
          <a:p>
            <a:pPr lvl="1">
              <a:lnSpc>
                <a:spcPct val="90000"/>
              </a:lnSpc>
              <a:buFont typeface="Tahoma" pitchFamily="34" charset="0"/>
              <a:buChar char="–"/>
              <a:defRPr/>
            </a:pPr>
            <a:r>
              <a:rPr lang="ru-RU" b="1" u="sng" dirty="0"/>
              <a:t>Программа-минимум</a:t>
            </a:r>
            <a:r>
              <a:rPr lang="ru-RU" dirty="0"/>
              <a:t> – задачи демократической революции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ru-RU" dirty="0"/>
              <a:t>В 1907 г. численность партии – </a:t>
            </a:r>
            <a:r>
              <a:rPr lang="ru-RU" dirty="0" smtClean="0"/>
              <a:t>400 </a:t>
            </a:r>
            <a:r>
              <a:rPr lang="ru-RU" dirty="0"/>
              <a:t>тыс. человек, около 60% - рабочие.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0006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3500" b="1" dirty="0" smtClean="0"/>
              <a:t>Программа</a:t>
            </a:r>
            <a:r>
              <a:rPr lang="ru-RU" sz="4800" b="1" dirty="0" smtClean="0"/>
              <a:t>:</a:t>
            </a:r>
            <a:endParaRPr lang="ru-RU" sz="4800" b="1" dirty="0"/>
          </a:p>
          <a:p>
            <a:pPr>
              <a:lnSpc>
                <a:spcPct val="90000"/>
              </a:lnSpc>
              <a:defRPr/>
            </a:pPr>
            <a:r>
              <a:rPr lang="ru-RU" dirty="0"/>
              <a:t>Свержение самодержавия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Установление демократической </a:t>
            </a:r>
            <a:r>
              <a:rPr lang="ru-RU" dirty="0" smtClean="0"/>
              <a:t>республики</a:t>
            </a:r>
            <a:endParaRPr lang="ru-RU" sz="4800" b="1" dirty="0"/>
          </a:p>
          <a:p>
            <a:pPr>
              <a:lnSpc>
                <a:spcPct val="90000"/>
              </a:lnSpc>
              <a:defRPr/>
            </a:pPr>
            <a:r>
              <a:rPr lang="ru-RU" dirty="0"/>
              <a:t>Предоставление нациям права на самоопределение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Принцип пролетарского интернационализма – т.е. единства пролетариата и всего трудового народа в мировом масштабе </a:t>
            </a:r>
            <a:r>
              <a:rPr lang="ru-RU" sz="3000" dirty="0"/>
              <a:t>(</a:t>
            </a:r>
            <a:r>
              <a:rPr lang="ru-RU" sz="3000" b="1" u="sng" dirty="0"/>
              <a:t>«Пролетарии всех стран соединяйтесь!»</a:t>
            </a:r>
            <a:r>
              <a:rPr lang="ru-RU" sz="3000" u="sng" dirty="0"/>
              <a:t> </a:t>
            </a:r>
            <a:r>
              <a:rPr lang="ru-RU" sz="3000" dirty="0"/>
              <a:t>, </a:t>
            </a:r>
            <a:r>
              <a:rPr lang="ru-RU" sz="3000" b="1" u="sng" dirty="0"/>
              <a:t>«У пролетариев нет отечества»</a:t>
            </a:r>
            <a:r>
              <a:rPr lang="ru-RU" sz="3000" dirty="0"/>
              <a:t>).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Программа-минимум РСДРП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8600" b="1" dirty="0" smtClean="0"/>
              <a:t>Крестьянский вопрос: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9600" dirty="0" smtClean="0"/>
          </a:p>
          <a:p>
            <a:pPr>
              <a:lnSpc>
                <a:spcPct val="90000"/>
              </a:lnSpc>
              <a:defRPr/>
            </a:pPr>
            <a:r>
              <a:rPr lang="ru-RU" sz="9600" dirty="0" smtClean="0"/>
              <a:t>отмена выкупных платежей </a:t>
            </a:r>
          </a:p>
          <a:p>
            <a:pPr>
              <a:lnSpc>
                <a:spcPct val="90000"/>
              </a:lnSpc>
              <a:defRPr/>
            </a:pPr>
            <a:r>
              <a:rPr lang="ru-RU" sz="9600" dirty="0" smtClean="0"/>
              <a:t>ликвидация остатков крепостничества в деревне и возвращение «отрезков» крестьянам</a:t>
            </a:r>
          </a:p>
          <a:p>
            <a:pPr marL="609600" indent="-609600">
              <a:buNone/>
              <a:defRPr/>
            </a:pPr>
            <a:endParaRPr lang="ru-RU" sz="8600" b="1" dirty="0" smtClean="0"/>
          </a:p>
          <a:p>
            <a:pPr marL="609600" indent="-609600">
              <a:buNone/>
              <a:defRPr/>
            </a:pPr>
            <a:endParaRPr lang="ru-RU" sz="8600" b="1" dirty="0" smtClean="0"/>
          </a:p>
          <a:p>
            <a:pPr marL="609600" indent="-609600">
              <a:buNone/>
              <a:defRPr/>
            </a:pPr>
            <a:endParaRPr lang="ru-RU" sz="8600" b="1" dirty="0" smtClean="0"/>
          </a:p>
          <a:p>
            <a:pPr marL="609600" indent="-609600">
              <a:buNone/>
              <a:defRPr/>
            </a:pPr>
            <a:r>
              <a:rPr lang="ru-RU" sz="8600" b="1" dirty="0" smtClean="0"/>
              <a:t>Рабочий </a:t>
            </a:r>
            <a:r>
              <a:rPr lang="ru-RU" sz="8600" b="1" dirty="0"/>
              <a:t>вопрос:</a:t>
            </a:r>
            <a:endParaRPr lang="ru-RU" sz="8600" dirty="0"/>
          </a:p>
          <a:p>
            <a:pPr marL="609600" indent="-609600">
              <a:buFontTx/>
              <a:buChar char="•"/>
              <a:defRPr/>
            </a:pPr>
            <a:r>
              <a:rPr lang="ru-RU" sz="9600" dirty="0"/>
              <a:t>Введение рабочего законодательства: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ru-RU" sz="9600" dirty="0"/>
              <a:t>8-часовой рабочий день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ru-RU" sz="9600" dirty="0"/>
              <a:t>Социальные льготы и гарантии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ru-RU" sz="9600" dirty="0"/>
              <a:t>Отмена штрафов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ru-RU" sz="9600" dirty="0"/>
              <a:t>Ограничение женского и детского </a:t>
            </a:r>
            <a:r>
              <a:rPr lang="ru-RU" sz="9600" dirty="0" smtClean="0"/>
              <a:t>труда</a:t>
            </a:r>
            <a:endParaRPr lang="ru-RU" sz="96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/>
              <a:t>Разногласия между большевиками и меньшевиками</a:t>
            </a:r>
          </a:p>
        </p:txBody>
      </p:sp>
      <p:graphicFrame>
        <p:nvGraphicFramePr>
          <p:cNvPr id="5" name="Group 84"/>
          <p:cNvGraphicFramePr>
            <a:graphicFrameLocks/>
          </p:cNvGraphicFramePr>
          <p:nvPr/>
        </p:nvGraphicFramePr>
        <p:xfrm>
          <a:off x="428596" y="1571613"/>
          <a:ext cx="8374092" cy="4997910"/>
        </p:xfrm>
        <a:graphic>
          <a:graphicData uri="http://schemas.openxmlformats.org/drawingml/2006/table">
            <a:tbl>
              <a:tblPr/>
              <a:tblGrid>
                <a:gridCol w="4187046"/>
                <a:gridCol w="4187046"/>
              </a:tblGrid>
              <a:tr h="457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Большевики – РСДРП (б)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Меньшевики – РСДРП (м)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55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Против союза с буржуазией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 союз с буржуазией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 социалистическую революцию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 буржуазно-демократическую революцию и на её основе постепенно переходить к социализму (используя парламентское большинство)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Руководящая роль в революционной борьбе должна принадлежать исключительно пролетариату (рабочим)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Пролетариат должен объединиться с буржуазией в революционной борьбе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7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 партийную дисциплину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Партия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должна быть свободной ассоциацией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Заполните таблицу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" y="928670"/>
          <a:ext cx="9143999" cy="573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3185"/>
                <a:gridCol w="1253185"/>
                <a:gridCol w="1253185"/>
                <a:gridCol w="1253185"/>
                <a:gridCol w="1253185"/>
                <a:gridCol w="1253185"/>
                <a:gridCol w="1624889"/>
              </a:tblGrid>
              <a:tr h="1643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 партии,</a:t>
                      </a:r>
                      <a:r>
                        <a:rPr lang="ru-RU" baseline="0" dirty="0" smtClean="0"/>
                        <a:t> год создания, </a:t>
                      </a:r>
                      <a:r>
                        <a:rPr lang="ru-RU" baseline="0" dirty="0" err="1" smtClean="0"/>
                        <a:t>числен-ность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Социаль-ный состав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Лидеры партии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Методы</a:t>
                      </a:r>
                      <a:r>
                        <a:rPr lang="ru-RU" baseline="0" dirty="0" smtClean="0"/>
                        <a:t> борьбы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Форма</a:t>
                      </a:r>
                      <a:r>
                        <a:rPr lang="ru-RU" baseline="0" dirty="0" smtClean="0"/>
                        <a:t> политического устройс-тва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Аграрный вопрос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Програм-ма партии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928958">
                <a:tc>
                  <a:txBody>
                    <a:bodyPr/>
                    <a:lstStyle/>
                    <a:p>
                      <a:r>
                        <a:rPr lang="ru-RU" dirty="0" smtClean="0"/>
                        <a:t>РСДРП</a:t>
                      </a:r>
                    </a:p>
                    <a:p>
                      <a:r>
                        <a:rPr lang="ru-RU" dirty="0" smtClean="0"/>
                        <a:t>1898-</a:t>
                      </a:r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съезд</a:t>
                      </a:r>
                    </a:p>
                    <a:p>
                      <a:r>
                        <a:rPr lang="ru-RU" baseline="0" dirty="0" smtClean="0"/>
                        <a:t>1903-</a:t>
                      </a:r>
                      <a:r>
                        <a:rPr lang="en-US" baseline="0" dirty="0" smtClean="0"/>
                        <a:t>II </a:t>
                      </a:r>
                      <a:r>
                        <a:rPr lang="ru-RU" baseline="0" dirty="0" smtClean="0"/>
                        <a:t>съезд в Брюсселе</a:t>
                      </a:r>
                      <a:r>
                        <a:rPr lang="en-US" baseline="0" dirty="0" smtClean="0"/>
                        <a:t>, </a:t>
                      </a:r>
                      <a:r>
                        <a:rPr lang="ru-RU" baseline="0" dirty="0" smtClean="0"/>
                        <a:t>а затем в Лондоне</a:t>
                      </a:r>
                    </a:p>
                    <a:p>
                      <a:r>
                        <a:rPr lang="ru-RU" baseline="0" dirty="0" smtClean="0"/>
                        <a:t>400 тысяч</a:t>
                      </a:r>
                    </a:p>
                    <a:p>
                      <a:r>
                        <a:rPr lang="ru-RU" b="1" baseline="0" dirty="0" smtClean="0"/>
                        <a:t>эсдеки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Рабочие</a:t>
                      </a:r>
                    </a:p>
                    <a:p>
                      <a:r>
                        <a:rPr lang="ru-RU" dirty="0" smtClean="0"/>
                        <a:t>крестьяне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Большевики-ЛЕНИН</a:t>
                      </a:r>
                      <a:endParaRPr lang="ru-RU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800" dirty="0" err="1" smtClean="0"/>
                        <a:t>Меньшеви-ки</a:t>
                      </a:r>
                      <a:r>
                        <a:rPr lang="ru-RU" sz="1800" dirty="0" smtClean="0"/>
                        <a:t> –Мартов</a:t>
                      </a:r>
                    </a:p>
                    <a:p>
                      <a:r>
                        <a:rPr lang="ru-RU" sz="1800" dirty="0" smtClean="0"/>
                        <a:t>Плеханов</a:t>
                      </a:r>
                    </a:p>
                    <a:p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революционные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err="1" smtClean="0"/>
                        <a:t>Республи-ка</a:t>
                      </a:r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Борьба за отмену выкупных</a:t>
                      </a:r>
                      <a:r>
                        <a:rPr lang="ru-RU" baseline="0" dirty="0" smtClean="0"/>
                        <a:t> платежей и возврат «</a:t>
                      </a:r>
                      <a:r>
                        <a:rPr lang="ru-RU" baseline="0" dirty="0" err="1" smtClean="0"/>
                        <a:t>отрез-ков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Программа-минимум-буржуазно-демократичес-кая</a:t>
                      </a:r>
                      <a:r>
                        <a:rPr lang="ru-RU" baseline="0" dirty="0" smtClean="0"/>
                        <a:t> революция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Програм-ма-максимум-социалистическая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револю-ция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Партия социалистов-революционеров (эсеры)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dirty="0"/>
              <a:t>Год основания – 1901-1902 </a:t>
            </a:r>
            <a:r>
              <a:rPr lang="ru-RU" dirty="0" smtClean="0"/>
              <a:t>гг.разрозненные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   народнические организации объединились в партию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dirty="0" smtClean="0"/>
              <a:t>Декабрь 1905-январь 1906гг</a:t>
            </a:r>
            <a:r>
              <a:rPr lang="en-US" dirty="0" smtClean="0"/>
              <a:t>.</a:t>
            </a:r>
            <a:r>
              <a:rPr lang="ru-RU" dirty="0" smtClean="0"/>
              <a:t>-</a:t>
            </a:r>
            <a:r>
              <a:rPr lang="en-US" dirty="0" smtClean="0"/>
              <a:t>I</a:t>
            </a:r>
            <a:r>
              <a:rPr lang="ru-RU" dirty="0" smtClean="0"/>
              <a:t> съезд партии</a:t>
            </a:r>
            <a:r>
              <a:rPr lang="en-US" dirty="0" smtClean="0"/>
              <a:t>,</a:t>
            </a:r>
            <a:r>
              <a:rPr lang="ru-RU" dirty="0" smtClean="0"/>
              <a:t>на котором были приняты программа и устав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ru-RU" sz="3600" dirty="0" smtClean="0"/>
              <a:t>     </a:t>
            </a:r>
            <a:r>
              <a:rPr lang="ru-RU" b="1" dirty="0" smtClean="0"/>
              <a:t>Председатель – В.М. Чернов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dirty="0" smtClean="0"/>
              <a:t>Лидеры партии – Е.Ф. </a:t>
            </a:r>
            <a:r>
              <a:rPr lang="ru-RU" dirty="0" err="1" smtClean="0"/>
              <a:t>Азеф</a:t>
            </a:r>
            <a:r>
              <a:rPr lang="ru-RU" dirty="0" smtClean="0"/>
              <a:t>, Г.А. Гершуни, Б.В. Савинков, Н.Д. </a:t>
            </a:r>
            <a:r>
              <a:rPr lang="ru-RU" dirty="0" err="1" smtClean="0"/>
              <a:t>Авксентьев</a:t>
            </a:r>
            <a:r>
              <a:rPr lang="ru-RU" dirty="0" smtClean="0"/>
              <a:t>, М.А. Спиридонова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dirty="0" smtClean="0"/>
              <a:t>В разное время в партию входило от 65 до 700 тыс. человек, 75% от них составляли крестьяне и рабочие.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dirty="0" smtClean="0"/>
              <a:t>Социальная база и приоритетная категория для эсеров – это </a:t>
            </a:r>
            <a:r>
              <a:rPr lang="ru-RU" u="sng" dirty="0" smtClean="0"/>
              <a:t>крестьянство</a:t>
            </a:r>
            <a:r>
              <a:rPr lang="ru-RU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14678" y="142852"/>
            <a:ext cx="2376487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ЭСЕРЫ</a:t>
            </a: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143248"/>
            <a:ext cx="24447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188913"/>
            <a:ext cx="20605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22066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15140" y="2928934"/>
            <a:ext cx="21764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Мария Александровна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Спиридонова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85918" y="600076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Виктор Михайлович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Чернов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председатель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3850" y="3068638"/>
            <a:ext cx="20875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Борис Викторович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Савинков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Партия социалистов-революционеров (эсеры)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/>
              <a:t>Деятельность партии была изначально подпольной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Одновременно с учреждением самой партии была создана ее </a:t>
            </a:r>
            <a:r>
              <a:rPr lang="ru-RU" u="sng" dirty="0"/>
              <a:t>Боевая организация</a:t>
            </a:r>
            <a:r>
              <a:rPr lang="ru-RU" dirty="0"/>
              <a:t> (БО). Ее руководители – Г.А.Гершуни, </a:t>
            </a:r>
            <a:r>
              <a:rPr lang="ru-RU" dirty="0" err="1"/>
              <a:t>Е.Ф.Азеф</a:t>
            </a:r>
            <a:r>
              <a:rPr lang="ru-RU" dirty="0"/>
              <a:t> – выдвигали основной целью своей деятельности </a:t>
            </a:r>
            <a:r>
              <a:rPr lang="ru-RU" u="sng" dirty="0"/>
              <a:t>индивидуальный террор</a:t>
            </a:r>
            <a:r>
              <a:rPr lang="ru-RU" dirty="0"/>
              <a:t> против высших государственных чиновников. 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Жертвами этого террора в 1902–1905 гг. стали министры внутренних дел (Д.С.Сипягин, В.К.Плеве), губернаторы (И.М.Оболенский, Н.М.Качура), а также вел. кн. Сергей Александрович. 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За два с половиной года первой русской революции эсеры совершили около 200 террористических актов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4400" b="1" dirty="0" smtClean="0"/>
              <a:t>Программа:</a:t>
            </a:r>
            <a:endParaRPr lang="ru-RU" sz="4400" b="1" dirty="0"/>
          </a:p>
          <a:p>
            <a:pPr lvl="1">
              <a:defRPr/>
            </a:pPr>
            <a:r>
              <a:rPr lang="ru-RU" dirty="0"/>
              <a:t>Свержение самодержавия и установление республики революционным путём</a:t>
            </a:r>
          </a:p>
          <a:p>
            <a:pPr lvl="1">
              <a:defRPr/>
            </a:pPr>
            <a:r>
              <a:rPr lang="ru-RU" dirty="0"/>
              <a:t>Построение социализма</a:t>
            </a:r>
          </a:p>
          <a:p>
            <a:pPr lvl="1">
              <a:defRPr/>
            </a:pPr>
            <a:r>
              <a:rPr lang="ru-RU" dirty="0" smtClean="0"/>
              <a:t>Созыв Учредительного собрания</a:t>
            </a:r>
            <a:endParaRPr lang="ru-RU" dirty="0"/>
          </a:p>
          <a:p>
            <a:pPr lvl="1">
              <a:defRPr/>
            </a:pPr>
            <a:r>
              <a:rPr lang="ru-RU" dirty="0"/>
              <a:t>Предоставление гражданских прав всем жителям империи</a:t>
            </a:r>
          </a:p>
          <a:p>
            <a:pPr lvl="1">
              <a:buNone/>
              <a:defRPr/>
            </a:pPr>
            <a:r>
              <a:rPr lang="ru-RU" sz="4000" b="1" dirty="0" smtClean="0"/>
              <a:t>-</a:t>
            </a:r>
            <a:r>
              <a:rPr lang="ru-RU" dirty="0" smtClean="0"/>
              <a:t>Предоставление рабочим гражданских свобод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dirty="0" smtClean="0"/>
              <a:t>Программа эсеров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4400" b="1" dirty="0"/>
              <a:t>Крестьянский вопрос:</a:t>
            </a:r>
          </a:p>
          <a:p>
            <a:pPr lvl="1">
              <a:lnSpc>
                <a:spcPct val="90000"/>
              </a:lnSpc>
              <a:defRPr/>
            </a:pPr>
            <a:r>
              <a:rPr lang="ru-RU" u="sng" dirty="0"/>
              <a:t>Социализация</a:t>
            </a:r>
            <a:r>
              <a:rPr lang="ru-RU" dirty="0"/>
              <a:t> земли – передача земли в руки крестьянских общин</a:t>
            </a:r>
          </a:p>
          <a:p>
            <a:pPr lvl="1">
              <a:lnSpc>
                <a:spcPct val="90000"/>
              </a:lnSpc>
              <a:defRPr/>
            </a:pPr>
            <a:r>
              <a:rPr lang="ru-RU" dirty="0"/>
              <a:t>Конфискация помещичьих земель</a:t>
            </a:r>
          </a:p>
          <a:p>
            <a:pPr lvl="1">
              <a:lnSpc>
                <a:spcPct val="90000"/>
              </a:lnSpc>
              <a:defRPr/>
            </a:pPr>
            <a:r>
              <a:rPr lang="ru-RU" dirty="0"/>
              <a:t>Уравнительное распределение земли по трудовой или потребительной норме между крестьянами</a:t>
            </a:r>
          </a:p>
          <a:p>
            <a:pPr lvl="1">
              <a:lnSpc>
                <a:spcPct val="90000"/>
              </a:lnSpc>
              <a:defRPr/>
            </a:pPr>
            <a:r>
              <a:rPr lang="ru-RU" dirty="0"/>
              <a:t>Отмена частной собственности на землю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44230" cy="737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Заполните таблицу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857232"/>
          <a:ext cx="8429687" cy="5454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241"/>
                <a:gridCol w="1204241"/>
                <a:gridCol w="1204241"/>
                <a:gridCol w="1204241"/>
                <a:gridCol w="1204241"/>
                <a:gridCol w="1204241"/>
                <a:gridCol w="1204241"/>
              </a:tblGrid>
              <a:tr h="2071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 партии,</a:t>
                      </a:r>
                      <a:r>
                        <a:rPr lang="ru-RU" baseline="0" dirty="0" smtClean="0"/>
                        <a:t> год создания, </a:t>
                      </a:r>
                      <a:r>
                        <a:rPr lang="ru-RU" baseline="0" dirty="0" err="1" smtClean="0"/>
                        <a:t>числен-ность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Социаль-ный состав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Лидеры партии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Методы</a:t>
                      </a:r>
                      <a:r>
                        <a:rPr lang="ru-RU" baseline="0" dirty="0" smtClean="0"/>
                        <a:t> борьбы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Форма</a:t>
                      </a:r>
                      <a:r>
                        <a:rPr lang="ru-RU" baseline="0" dirty="0" smtClean="0"/>
                        <a:t> политического устройс-тва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Аграрный вопрос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Програм-ма партии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78608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Социали-сты-революционеры</a:t>
                      </a: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эсе-ры</a:t>
                      </a:r>
                      <a:r>
                        <a:rPr lang="ru-RU" dirty="0" smtClean="0"/>
                        <a:t>)</a:t>
                      </a:r>
                    </a:p>
                    <a:p>
                      <a:r>
                        <a:rPr lang="ru-RU" dirty="0" smtClean="0"/>
                        <a:t>1905-</a:t>
                      </a:r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 съезд</a:t>
                      </a:r>
                    </a:p>
                    <a:p>
                      <a:r>
                        <a:rPr lang="ru-RU" baseline="0" dirty="0" smtClean="0"/>
                        <a:t>500 тысяч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Крестьянство</a:t>
                      </a:r>
                      <a:r>
                        <a:rPr lang="en-US" dirty="0" smtClean="0"/>
                        <a:t>,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рабочие</a:t>
                      </a:r>
                      <a:r>
                        <a:rPr lang="en-US" dirty="0" smtClean="0"/>
                        <a:t>,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интелли-генция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Револю-ционные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«Боевая организация»</a:t>
                      </a:r>
                      <a:r>
                        <a:rPr lang="ru-RU" dirty="0" err="1" smtClean="0"/>
                        <a:t>эсеров-индиви-дуальный</a:t>
                      </a:r>
                      <a:r>
                        <a:rPr lang="ru-RU" dirty="0" smtClean="0"/>
                        <a:t> террор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Демокра-тическая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республи-ка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«социализация земли»-изъять из </a:t>
                      </a:r>
                      <a:r>
                        <a:rPr lang="ru-RU" dirty="0" err="1" smtClean="0"/>
                        <a:t>товаро-оборота</a:t>
                      </a:r>
                      <a:r>
                        <a:rPr lang="ru-RU" dirty="0" smtClean="0"/>
                        <a:t> и разделить между крестьянами по </a:t>
                      </a:r>
                      <a:r>
                        <a:rPr lang="ru-RU" dirty="0" err="1" smtClean="0"/>
                        <a:t>уравнит</a:t>
                      </a:r>
                      <a:r>
                        <a:rPr lang="en-US" dirty="0" smtClean="0"/>
                        <a:t>.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Принципу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Сверже-ние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самодер-жавия</a:t>
                      </a:r>
                      <a:r>
                        <a:rPr lang="ru-RU" dirty="0" smtClean="0"/>
                        <a:t> и созыв </a:t>
                      </a:r>
                      <a:r>
                        <a:rPr lang="ru-RU" dirty="0" err="1" smtClean="0"/>
                        <a:t>Учредите-льного</a:t>
                      </a:r>
                      <a:r>
                        <a:rPr lang="ru-RU" baseline="0" dirty="0" smtClean="0"/>
                        <a:t> собрания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Политическое течение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Либерализм- сторонники эволюционного развития России, выступали за последовательное проведение реформ и легальные методы борьбы.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Конституционно-демократическая партия (кадеты)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800" dirty="0" smtClean="0"/>
              <a:t> </a:t>
            </a:r>
            <a:r>
              <a:rPr lang="ru-RU" sz="3300" dirty="0" smtClean="0"/>
              <a:t>как партия оформилось на Учредительном съезде 12—18 октября 1905 года.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3300" dirty="0" smtClean="0"/>
              <a:t>             </a:t>
            </a:r>
            <a:r>
              <a:rPr lang="ru-RU" sz="3300" b="1" dirty="0" smtClean="0"/>
              <a:t>Председатель </a:t>
            </a:r>
            <a:r>
              <a:rPr lang="ru-RU" sz="3300" b="1" dirty="0"/>
              <a:t>– П.Н. Милюков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300" dirty="0"/>
              <a:t>Лидеры – С.А. Муромцев, Ф.А. Головин, Г.Е. Львов, В.Д. Набоков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300" dirty="0"/>
              <a:t>Членами партии были: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3300" dirty="0"/>
              <a:t>Ученые В.И. Вернадский; П.Б. Струве, А.С. Изгоев, А.А. Корнилов, А.А. </a:t>
            </a:r>
            <a:r>
              <a:rPr lang="ru-RU" sz="3300" dirty="0" err="1"/>
              <a:t>Кизеветтер</a:t>
            </a:r>
            <a:r>
              <a:rPr lang="ru-RU" sz="3300" dirty="0"/>
              <a:t>, М.О. Гершензон, Ю.В. </a:t>
            </a:r>
            <a:r>
              <a:rPr lang="ru-RU" sz="3300" dirty="0" err="1" smtClean="0"/>
              <a:t>Готье</a:t>
            </a:r>
            <a:r>
              <a:rPr lang="en-US" sz="3300" dirty="0" smtClean="0"/>
              <a:t>…</a:t>
            </a:r>
            <a:endParaRPr lang="ru-RU" sz="3300" dirty="0"/>
          </a:p>
          <a:p>
            <a:pPr>
              <a:buFont typeface="Wingdings" pitchFamily="2" charset="2"/>
              <a:buChar char="§"/>
              <a:defRPr/>
            </a:pPr>
            <a:r>
              <a:rPr lang="ru-RU" sz="3300" dirty="0" smtClean="0"/>
              <a:t>Основную часть партии составляли интеллигенция, образованные слои населения.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3300" dirty="0" smtClean="0"/>
              <a:t>Для борьбы использовались легальные методы, пропаганда.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КАДЕТЫ</a:t>
            </a:r>
            <a:endParaRPr lang="ru-RU" dirty="0"/>
          </a:p>
        </p:txBody>
      </p:sp>
      <p:pic>
        <p:nvPicPr>
          <p:cNvPr id="4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5809" y="1428736"/>
            <a:ext cx="235238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4500570"/>
            <a:ext cx="4573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Павел Николаевич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Милюков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председатель</a:t>
            </a:r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24511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7163" y="261938"/>
            <a:ext cx="24574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86446" y="3571876"/>
            <a:ext cx="33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Князь Георгий Евгеньевич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Львов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714752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Владимир Иванович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Вернадский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кадетов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sz="4000" b="1" dirty="0" smtClean="0">
                <a:latin typeface="Arial" charset="0"/>
              </a:rPr>
              <a:t>Программа:</a:t>
            </a:r>
            <a:endParaRPr lang="ru-RU" sz="4000" b="1" dirty="0">
              <a:latin typeface="Arial" charset="0"/>
            </a:endParaRPr>
          </a:p>
          <a:p>
            <a:pPr lvl="1">
              <a:defRPr/>
            </a:pPr>
            <a:r>
              <a:rPr lang="ru-RU" sz="2100" dirty="0"/>
              <a:t>Введение конституции</a:t>
            </a:r>
          </a:p>
          <a:p>
            <a:pPr lvl="1">
              <a:defRPr/>
            </a:pPr>
            <a:r>
              <a:rPr lang="ru-RU" sz="2100" dirty="0"/>
              <a:t>Конституционная монархия (с преобладанием парламента)</a:t>
            </a:r>
          </a:p>
          <a:p>
            <a:pPr lvl="1">
              <a:defRPr/>
            </a:pPr>
            <a:r>
              <a:rPr lang="ru-RU" sz="2100" dirty="0" smtClean="0"/>
              <a:t>8 часовой рабочий день</a:t>
            </a:r>
            <a:endParaRPr lang="ru-RU" sz="2100" dirty="0"/>
          </a:p>
          <a:p>
            <a:pPr lvl="1">
              <a:defRPr/>
            </a:pPr>
            <a:r>
              <a:rPr lang="ru-RU" sz="2100" dirty="0"/>
              <a:t>Свобода совести, слова, печати, собраний, союзов</a:t>
            </a:r>
          </a:p>
          <a:p>
            <a:pPr lvl="1">
              <a:defRPr/>
            </a:pPr>
            <a:r>
              <a:rPr lang="ru-RU" sz="2100" dirty="0"/>
              <a:t>Ответственность правительства перед парламентом</a:t>
            </a:r>
          </a:p>
          <a:p>
            <a:pPr lvl="1">
              <a:defRPr/>
            </a:pPr>
            <a:r>
              <a:rPr lang="ru-RU" sz="2100" dirty="0"/>
              <a:t>Независимость суда</a:t>
            </a:r>
          </a:p>
          <a:p>
            <a:pPr lvl="1">
              <a:defRPr/>
            </a:pPr>
            <a:r>
              <a:rPr lang="ru-RU" sz="2100" dirty="0"/>
              <a:t>Равенство всех в правах и перед законом</a:t>
            </a:r>
          </a:p>
          <a:p>
            <a:pPr lvl="1">
              <a:defRPr/>
            </a:pPr>
            <a:r>
              <a:rPr lang="ru-RU" sz="2100" dirty="0"/>
              <a:t>Всеобщее, прямое, тайное и равное избирательное право </a:t>
            </a:r>
          </a:p>
          <a:p>
            <a:pPr lvl="1">
              <a:defRPr/>
            </a:pPr>
            <a:r>
              <a:rPr lang="ru-RU" sz="2100" dirty="0"/>
              <a:t>Всеобщее начальное </a:t>
            </a:r>
            <a:r>
              <a:rPr lang="ru-RU" sz="2100" dirty="0" smtClean="0"/>
              <a:t>образование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4000" b="1" dirty="0"/>
              <a:t>Крестьянский вопрос: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200" dirty="0"/>
              <a:t>Отчуждение части </a:t>
            </a:r>
            <a:r>
              <a:rPr lang="ru-RU" sz="2200" dirty="0" smtClean="0"/>
              <a:t>помещичьих</a:t>
            </a:r>
            <a:r>
              <a:rPr lang="ru-RU" sz="2200" dirty="0" smtClean="0"/>
              <a:t> </a:t>
            </a:r>
            <a:r>
              <a:rPr lang="ru-RU" sz="2200" dirty="0"/>
              <a:t>земель за </a:t>
            </a:r>
            <a:r>
              <a:rPr lang="ru-RU" sz="2200" dirty="0" smtClean="0"/>
              <a:t>выкуп(только той части</a:t>
            </a:r>
            <a:r>
              <a:rPr lang="en-US" sz="2200" dirty="0" smtClean="0"/>
              <a:t>,</a:t>
            </a:r>
            <a:r>
              <a:rPr lang="ru-RU" sz="2200" dirty="0" smtClean="0"/>
              <a:t> которая сдавалась помещиками в аренду)</a:t>
            </a:r>
            <a:endParaRPr lang="ru-RU" sz="2200" dirty="0"/>
          </a:p>
          <a:p>
            <a:pPr lvl="1">
              <a:lnSpc>
                <a:spcPct val="90000"/>
              </a:lnSpc>
              <a:defRPr/>
            </a:pPr>
            <a:r>
              <a:rPr lang="ru-RU" sz="2200" dirty="0"/>
              <a:t>бесплатная передача крестьянам земель государственных, </a:t>
            </a:r>
            <a:r>
              <a:rPr lang="ru-RU" sz="2200" dirty="0" smtClean="0"/>
              <a:t>удельных </a:t>
            </a:r>
            <a:r>
              <a:rPr lang="ru-RU" sz="2200" dirty="0"/>
              <a:t>и монастырских 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200" dirty="0"/>
              <a:t>Создание земельного комитета для решение земельного вопроса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200" dirty="0"/>
              <a:t>Развитие рыночных и арендных отношений в деревне и дальнейшее разрушение крестьянской общины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кадетов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Заполните таблицу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857232"/>
          <a:ext cx="8429687" cy="5729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241"/>
                <a:gridCol w="1204241"/>
                <a:gridCol w="1204241"/>
                <a:gridCol w="1204241"/>
                <a:gridCol w="1204241"/>
                <a:gridCol w="1204241"/>
                <a:gridCol w="1204241"/>
              </a:tblGrid>
              <a:tr h="2071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 партии,</a:t>
                      </a:r>
                      <a:r>
                        <a:rPr lang="ru-RU" baseline="0" dirty="0" smtClean="0"/>
                        <a:t> год создания, </a:t>
                      </a:r>
                      <a:r>
                        <a:rPr lang="ru-RU" baseline="0" dirty="0" err="1" smtClean="0"/>
                        <a:t>числен-ность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Социаль-ный состав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Лидеры партии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Методы</a:t>
                      </a:r>
                      <a:r>
                        <a:rPr lang="ru-RU" baseline="0" dirty="0" smtClean="0"/>
                        <a:t> борьбы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Форма</a:t>
                      </a:r>
                      <a:r>
                        <a:rPr lang="ru-RU" baseline="0" dirty="0" smtClean="0"/>
                        <a:t> политического устройс-тва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Аграрный вопрос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Програм-ма партии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50046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Конститу-циооно-демокра-тическая</a:t>
                      </a:r>
                      <a:r>
                        <a:rPr lang="ru-RU" dirty="0" smtClean="0"/>
                        <a:t> партия</a:t>
                      </a:r>
                    </a:p>
                    <a:p>
                      <a:r>
                        <a:rPr lang="ru-RU" dirty="0" smtClean="0"/>
                        <a:t>(кадеты)</a:t>
                      </a:r>
                    </a:p>
                    <a:p>
                      <a:r>
                        <a:rPr lang="ru-RU" dirty="0" smtClean="0"/>
                        <a:t>1905 год</a:t>
                      </a:r>
                    </a:p>
                    <a:p>
                      <a:r>
                        <a:rPr lang="ru-RU" dirty="0" smtClean="0"/>
                        <a:t>70-100 тысяч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Профес-сура</a:t>
                      </a:r>
                      <a:r>
                        <a:rPr lang="en-US" dirty="0" smtClean="0"/>
                        <a:t>,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ученые</a:t>
                      </a:r>
                      <a:r>
                        <a:rPr lang="en-US" dirty="0" smtClean="0"/>
                        <a:t>,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адвокаты</a:t>
                      </a:r>
                      <a:r>
                        <a:rPr lang="en-US" dirty="0" smtClean="0"/>
                        <a:t>,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среднее </a:t>
                      </a:r>
                      <a:r>
                        <a:rPr lang="ru-RU" dirty="0" err="1" smtClean="0"/>
                        <a:t>предпри-нимательство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Милюков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Мирные</a:t>
                      </a:r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 но были склонны к </a:t>
                      </a:r>
                      <a:r>
                        <a:rPr lang="ru-RU" dirty="0" err="1" smtClean="0"/>
                        <a:t>поддерж-ке</a:t>
                      </a:r>
                      <a:r>
                        <a:rPr lang="ru-RU" dirty="0" smtClean="0"/>
                        <a:t> восстания в 1 русской </a:t>
                      </a:r>
                      <a:r>
                        <a:rPr lang="ru-RU" dirty="0" err="1" smtClean="0"/>
                        <a:t>револю-ции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 выступая с левыми партиями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Конститу-ционная</a:t>
                      </a:r>
                      <a:r>
                        <a:rPr lang="ru-RU" dirty="0" smtClean="0"/>
                        <a:t> монархия</a:t>
                      </a:r>
                    </a:p>
                    <a:p>
                      <a:r>
                        <a:rPr lang="ru-RU" dirty="0" smtClean="0"/>
                        <a:t>        -      </a:t>
                      </a:r>
                    </a:p>
                    <a:p>
                      <a:r>
                        <a:rPr lang="ru-RU" dirty="0" smtClean="0"/>
                        <a:t>на основе </a:t>
                      </a:r>
                      <a:r>
                        <a:rPr lang="ru-RU" dirty="0" err="1" smtClean="0"/>
                        <a:t>всеобще-го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избирате-льного</a:t>
                      </a:r>
                      <a:r>
                        <a:rPr lang="ru-RU" dirty="0" smtClean="0"/>
                        <a:t> права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Принуди--тельное</a:t>
                      </a:r>
                      <a:r>
                        <a:rPr lang="ru-RU" baseline="0" dirty="0" smtClean="0"/>
                        <a:t> отчуждение помещичьих земель за выкуп той части</a:t>
                      </a:r>
                      <a:r>
                        <a:rPr lang="en-US" baseline="0" dirty="0" smtClean="0"/>
                        <a:t>,</a:t>
                      </a:r>
                      <a:r>
                        <a:rPr lang="ru-RU" baseline="0" dirty="0" smtClean="0"/>
                        <a:t> которая сдавалась ими в аренду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Отмена сословий</a:t>
                      </a:r>
                      <a:r>
                        <a:rPr lang="en-US" dirty="0" smtClean="0"/>
                        <a:t>,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равенство всех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 перед законом</a:t>
                      </a:r>
                      <a:r>
                        <a:rPr lang="en-US" dirty="0" smtClean="0"/>
                        <a:t>,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свобода слова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ОКТЯБРИСТЫ</a:t>
            </a:r>
            <a:endParaRPr lang="ru-RU" dirty="0"/>
          </a:p>
        </p:txBody>
      </p:sp>
      <p:pic>
        <p:nvPicPr>
          <p:cNvPr id="4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498" y="1142985"/>
            <a:ext cx="27150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5313" y="333375"/>
            <a:ext cx="209073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57422" y="4500570"/>
            <a:ext cx="4507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 Иванович </a:t>
            </a:r>
            <a:r>
              <a:rPr lang="ru-RU" b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Гучков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председатель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3244334"/>
            <a:ext cx="3143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Павел Леопольдович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Корф</a:t>
            </a:r>
          </a:p>
        </p:txBody>
      </p:sp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2266951" cy="303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42844" y="3429000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Михаил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Владимирович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Родзянко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«Союз 17 октября» (октябристы)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600" dirty="0"/>
              <a:t>Партия была основана в октябре 1905 года. Название партии восходит к Манифесту 17 октября 1905 года, изданному Николаем II.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600" b="1" dirty="0"/>
              <a:t>Председатель – А.И. </a:t>
            </a:r>
            <a:r>
              <a:rPr lang="ru-RU" sz="2600" b="1" dirty="0" err="1"/>
              <a:t>Гучков</a:t>
            </a:r>
            <a:endParaRPr lang="ru-RU" sz="2600" b="1" dirty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600" dirty="0"/>
              <a:t>Лидеры – М.В. Родзянко, Д.Н. Шипов, барон П.Л. Корф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600" dirty="0"/>
              <a:t>Среди членов партии состояли 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600" dirty="0" smtClean="0"/>
              <a:t>представители </a:t>
            </a:r>
            <a:r>
              <a:rPr lang="ru-RU" sz="2600" dirty="0"/>
              <a:t>предпринимательских кругов – Н.С. Авдаков, Э.Л. Нобель, Братья В.П. и П.П. </a:t>
            </a:r>
            <a:r>
              <a:rPr lang="ru-RU" sz="2600" dirty="0" err="1"/>
              <a:t>Рябушинские</a:t>
            </a:r>
            <a:r>
              <a:rPr lang="ru-RU" sz="2600" dirty="0"/>
              <a:t> и ювелир К.Г. Фаберже.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600" dirty="0" smtClean="0"/>
              <a:t>Основная масса партии – чиновники, помещики, крупные промышленники и финансисты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600" dirty="0" smtClean="0"/>
              <a:t>Основной метод борьбы – пропаганда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октябристов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4400" b="1" dirty="0" smtClean="0"/>
              <a:t>Программа:</a:t>
            </a:r>
            <a:endParaRPr lang="ru-RU" sz="4400" b="1" dirty="0"/>
          </a:p>
          <a:p>
            <a:pPr lvl="1">
              <a:lnSpc>
                <a:spcPct val="80000"/>
              </a:lnSpc>
              <a:defRPr/>
            </a:pPr>
            <a:r>
              <a:rPr lang="ru-RU" sz="2000" dirty="0"/>
              <a:t>Конституционная монархия (с преобладанием монарха)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000" dirty="0" smtClean="0"/>
              <a:t>Свобода слова</a:t>
            </a:r>
            <a:r>
              <a:rPr lang="en-US" sz="2000" dirty="0" smtClean="0"/>
              <a:t>,</a:t>
            </a:r>
            <a:r>
              <a:rPr lang="ru-RU" sz="2000" dirty="0" smtClean="0"/>
              <a:t> личности</a:t>
            </a:r>
            <a:r>
              <a:rPr lang="en-US" sz="2000" dirty="0" smtClean="0"/>
              <a:t>,</a:t>
            </a:r>
            <a:r>
              <a:rPr lang="ru-RU" sz="2000" dirty="0" smtClean="0"/>
              <a:t> печати</a:t>
            </a:r>
            <a:endParaRPr lang="ru-RU" sz="2000" dirty="0"/>
          </a:p>
          <a:p>
            <a:pPr lvl="1">
              <a:lnSpc>
                <a:spcPct val="80000"/>
              </a:lnSpc>
              <a:defRPr/>
            </a:pPr>
            <a:r>
              <a:rPr lang="ru-RU" sz="2000" dirty="0"/>
              <a:t>Содействие царскому правительству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000" dirty="0" smtClean="0"/>
              <a:t>Реформаторский </a:t>
            </a:r>
            <a:r>
              <a:rPr lang="ru-RU" sz="2000" dirty="0"/>
              <a:t>путь </a:t>
            </a:r>
            <a:r>
              <a:rPr lang="ru-RU" sz="2000" dirty="0" smtClean="0"/>
              <a:t>развития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000" dirty="0" smtClean="0"/>
              <a:t>8 часовой рабочий день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000" dirty="0" smtClean="0"/>
              <a:t>Охрана труда женщин и детей</a:t>
            </a:r>
            <a:endParaRPr lang="ru-RU" sz="2000" dirty="0"/>
          </a:p>
          <a:p>
            <a:pPr>
              <a:lnSpc>
                <a:spcPct val="80000"/>
              </a:lnSpc>
              <a:buNone/>
              <a:defRPr/>
            </a:pPr>
            <a:r>
              <a:rPr lang="ru-RU" sz="4400" b="1" dirty="0" smtClean="0"/>
              <a:t>Крестьянский </a:t>
            </a:r>
            <a:r>
              <a:rPr lang="ru-RU" sz="4400" b="1" dirty="0"/>
              <a:t>вопрос: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000" dirty="0"/>
              <a:t>Неприкосновенность </a:t>
            </a:r>
            <a:r>
              <a:rPr lang="ru-RU" sz="2000" dirty="0" smtClean="0"/>
              <a:t>помещичьих земель</a:t>
            </a:r>
            <a:endParaRPr lang="ru-RU" sz="2000" dirty="0"/>
          </a:p>
          <a:p>
            <a:pPr lvl="1">
              <a:lnSpc>
                <a:spcPct val="80000"/>
              </a:lnSpc>
              <a:defRPr/>
            </a:pPr>
            <a:r>
              <a:rPr lang="ru-RU" sz="2000" dirty="0"/>
              <a:t>Продажа государственных земель крестьянам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000" dirty="0" smtClean="0"/>
              <a:t>Освоение пустующих территорий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000" dirty="0" smtClean="0"/>
              <a:t>Уравнение прав крестьян с другими сословиями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620000" cy="468313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FFFF00"/>
                </a:solidFill>
              </a:rPr>
              <a:t>«Кровавое воскресенье».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71472" y="1428736"/>
            <a:ext cx="1984375" cy="89852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Требования </a:t>
            </a:r>
          </a:p>
          <a:p>
            <a:pPr algn="ctr"/>
            <a:r>
              <a:rPr lang="ru-RU"/>
              <a:t>рабочих</a:t>
            </a:r>
          </a:p>
        </p:txBody>
      </p:sp>
      <p:pic>
        <p:nvPicPr>
          <p:cNvPr id="16389" name="Picture 7" descr="Рисунок8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3786182" y="571480"/>
            <a:ext cx="4895850" cy="284638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385762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В работе над текстом петиции приняли участие и участники революционных организаций.  Под их влиянием в петиции появились требования политического характера. Но общее содержание было проникнуто </a:t>
            </a:r>
            <a:r>
              <a:rPr lang="ru-RU" b="1" dirty="0" err="1" smtClean="0"/>
              <a:t>тради-ционной</a:t>
            </a:r>
            <a:r>
              <a:rPr lang="ru-RU" b="1" dirty="0" smtClean="0"/>
              <a:t> верой в доброго царя-батюшку ,способного  решить все вопросы.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Заполните таблицу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816744"/>
          <a:ext cx="8429687" cy="6003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241"/>
                <a:gridCol w="1204241"/>
                <a:gridCol w="1204241"/>
                <a:gridCol w="1204241"/>
                <a:gridCol w="1204241"/>
                <a:gridCol w="1204241"/>
                <a:gridCol w="1204241"/>
              </a:tblGrid>
              <a:tr h="2071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 партии,</a:t>
                      </a:r>
                      <a:r>
                        <a:rPr lang="ru-RU" baseline="0" dirty="0" smtClean="0"/>
                        <a:t> год создания, </a:t>
                      </a:r>
                      <a:r>
                        <a:rPr lang="ru-RU" baseline="0" dirty="0" err="1" smtClean="0"/>
                        <a:t>числен-ность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Социаль-ный состав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Лидеры партии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Методы</a:t>
                      </a:r>
                      <a:r>
                        <a:rPr lang="ru-RU" baseline="0" dirty="0" smtClean="0"/>
                        <a:t> борьбы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Форма</a:t>
                      </a:r>
                      <a:r>
                        <a:rPr lang="ru-RU" baseline="0" dirty="0" smtClean="0"/>
                        <a:t> политического устройс-тва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Аграрный вопрос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Програм-ма партии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540950">
                <a:tc>
                  <a:txBody>
                    <a:bodyPr/>
                    <a:lstStyle/>
                    <a:p>
                      <a:r>
                        <a:rPr lang="ru-RU" dirty="0" smtClean="0"/>
                        <a:t>«Союз 17 октября»</a:t>
                      </a:r>
                    </a:p>
                    <a:p>
                      <a:r>
                        <a:rPr lang="ru-RU" dirty="0" smtClean="0"/>
                        <a:t>(октябристы)</a:t>
                      </a:r>
                    </a:p>
                    <a:p>
                      <a:r>
                        <a:rPr lang="ru-RU" dirty="0" smtClean="0"/>
                        <a:t>1905 год</a:t>
                      </a:r>
                    </a:p>
                    <a:p>
                      <a:r>
                        <a:rPr lang="ru-RU" dirty="0" smtClean="0"/>
                        <a:t>50-60 тысяч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Крупная </a:t>
                      </a:r>
                      <a:r>
                        <a:rPr lang="ru-RU" dirty="0" err="1" smtClean="0"/>
                        <a:t>буржуа-зия</a:t>
                      </a:r>
                      <a:r>
                        <a:rPr lang="en-US" dirty="0" smtClean="0"/>
                        <a:t>,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помещи-ки</a:t>
                      </a:r>
                      <a:r>
                        <a:rPr lang="en-US" dirty="0" smtClean="0"/>
                        <a:t>,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профессура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Гучков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исключи-тельно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мирные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Конститу-ционная</a:t>
                      </a:r>
                      <a:r>
                        <a:rPr lang="ru-RU" dirty="0" smtClean="0"/>
                        <a:t> монархия с </a:t>
                      </a:r>
                      <a:r>
                        <a:rPr lang="ru-RU" dirty="0" err="1" smtClean="0"/>
                        <a:t>Государст-венной</a:t>
                      </a:r>
                      <a:r>
                        <a:rPr lang="ru-RU" dirty="0" smtClean="0"/>
                        <a:t> Думой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Неприкосновен-ность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помещи-чьих</a:t>
                      </a:r>
                      <a:r>
                        <a:rPr lang="ru-RU" dirty="0" smtClean="0"/>
                        <a:t> земель</a:t>
                      </a:r>
                      <a:r>
                        <a:rPr lang="en-US" dirty="0" smtClean="0"/>
                        <a:t>,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распродажа </a:t>
                      </a:r>
                      <a:r>
                        <a:rPr lang="ru-RU" dirty="0" err="1" smtClean="0"/>
                        <a:t>госземель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освоение </a:t>
                      </a:r>
                      <a:r>
                        <a:rPr lang="ru-RU" dirty="0" err="1" smtClean="0"/>
                        <a:t>пустую-щих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террито-рий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r>
                        <a:rPr lang="ru-RU" baseline="0" dirty="0" smtClean="0"/>
                        <a:t> часовой рабочий день</a:t>
                      </a:r>
                      <a:r>
                        <a:rPr lang="en-US" baseline="0" dirty="0" smtClean="0"/>
                        <a:t>,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свобода слова</a:t>
                      </a:r>
                      <a:r>
                        <a:rPr lang="en-US" baseline="0" dirty="0" smtClean="0"/>
                        <a:t>,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за прекращение </a:t>
                      </a:r>
                      <a:r>
                        <a:rPr lang="ru-RU" baseline="0" dirty="0" err="1" smtClean="0"/>
                        <a:t>революциии</a:t>
                      </a:r>
                      <a:r>
                        <a:rPr lang="en-US" baseline="0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поддерж-ка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Манифес-та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Политическое течение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Монархизм – политическое течение, целью которого является сохранение существующего порядка (монархии).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Союз русского народа (черносотенцы)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ru-RU" dirty="0"/>
              <a:t>Создан в 1905 году.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ru-RU" b="1" dirty="0" smtClean="0"/>
              <a:t>Председатели </a:t>
            </a:r>
            <a:r>
              <a:rPr lang="ru-RU" b="1" dirty="0"/>
              <a:t>– А.И. Дубровин</a:t>
            </a:r>
            <a:r>
              <a:rPr lang="ru-RU" b="1" dirty="0" smtClean="0"/>
              <a:t>,  </a:t>
            </a:r>
            <a:r>
              <a:rPr lang="ru-RU" b="1" dirty="0"/>
              <a:t>В.М. Пуришкевич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ru-RU" dirty="0"/>
              <a:t>Позднее часть «Союза русского народа» откололась и была организована партия «Русский народный союз имени Михаила Архангела».</a:t>
            </a:r>
          </a:p>
          <a:p>
            <a:pPr>
              <a:buNone/>
            </a:pPr>
            <a:r>
              <a:rPr lang="ru-RU" dirty="0" smtClean="0"/>
              <a:t>Черносотенцы (от древнерусского «чёрная сотня» — тяглое посадское население, которое делилось на сотни</a:t>
            </a:r>
            <a:r>
              <a:rPr lang="en-US" dirty="0" smtClean="0"/>
              <a:t> </a:t>
            </a:r>
            <a:r>
              <a:rPr lang="ru-RU" dirty="0" smtClean="0"/>
              <a:t>и всегда считалось защитником царя) — : «Союз Русского Народа» (Дубровин), «Союз Михаила Архангела»(Пуришкевич)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ЧЕРНОСОТЕНЦЫ</a:t>
            </a:r>
            <a:endParaRPr lang="ru-RU" dirty="0"/>
          </a:p>
        </p:txBody>
      </p:sp>
      <p:pic>
        <p:nvPicPr>
          <p:cNvPr id="4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428736"/>
            <a:ext cx="2357454" cy="33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85860"/>
            <a:ext cx="25701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27908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285984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 Иванович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Дубровин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председатель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76615" y="4857760"/>
            <a:ext cx="3567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Владимир Митрофанович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Пуришкевич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" y="4209454"/>
            <a:ext cx="1643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Николай Евгеньевич </a:t>
            </a:r>
            <a:r>
              <a:rPr lang="ru-RU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Марков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ЧЕРНОСОТЕНЦЫ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dirty="0"/>
              <a:t>Состав партии – помещики, городские низы, мелкие чиновники, торговцы, патриархальная часть крестьянства.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/>
              <a:t>В деятельности “Союза Русского Народа” принимали участие  в том числе и такие выдающиеся деятели, как </a:t>
            </a:r>
            <a:r>
              <a:rPr lang="ru-RU" dirty="0" err="1"/>
              <a:t>свв</a:t>
            </a:r>
            <a:r>
              <a:rPr lang="ru-RU" dirty="0"/>
              <a:t>. Иоанн </a:t>
            </a:r>
            <a:r>
              <a:rPr lang="ru-RU" dirty="0" err="1"/>
              <a:t>Кронштадтский</a:t>
            </a:r>
            <a:r>
              <a:rPr lang="ru-RU" dirty="0"/>
              <a:t>, архимандрит Антоний (Храповицкий), ученые Д.И. Менделеев Д.И. Иловайский, С.В. Левашов, публицисты С.А. </a:t>
            </a:r>
            <a:r>
              <a:rPr lang="ru-RU" dirty="0" err="1"/>
              <a:t>Нилус</a:t>
            </a:r>
            <a:r>
              <a:rPr lang="ru-RU" dirty="0"/>
              <a:t>, В. В. Розанов, Л.А. Тихомиров, художник В.М. Васнецов.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 smtClean="0"/>
              <a:t>Николай </a:t>
            </a:r>
            <a:r>
              <a:rPr lang="en-US" dirty="0" smtClean="0"/>
              <a:t>II</a:t>
            </a:r>
            <a:r>
              <a:rPr lang="ru-RU" dirty="0" smtClean="0"/>
              <a:t> был почетным членом партии.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ЧЕРНОСОТЕНЦЫ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dirty="0">
                <a:latin typeface="Arial" charset="0"/>
              </a:rPr>
              <a:t>Методы борьбы – легальные, нелегальные, черносотенный террор, погромы.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dirty="0">
                <a:latin typeface="Arial" charset="0"/>
              </a:rPr>
              <a:t>Погром — массовые насильственные действия, направленные против религиозных, национальных или расовых меньшинств</a:t>
            </a:r>
            <a:r>
              <a:rPr lang="ru-RU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   Наиболее </a:t>
            </a:r>
            <a:r>
              <a:rPr lang="ru-RU" dirty="0">
                <a:latin typeface="Arial" charset="0"/>
              </a:rPr>
              <a:t>крупный погром в мировой истории произошёл  6-7 апреля 1903 г. в Кишинёве (тогда Российская Империя) против местных евреев - </a:t>
            </a:r>
            <a:r>
              <a:rPr lang="ru-RU" b="1" u="sng" dirty="0">
                <a:latin typeface="Arial" charset="0"/>
              </a:rPr>
              <a:t>Кишинёвский погром</a:t>
            </a:r>
            <a:r>
              <a:rPr lang="ru-RU" dirty="0">
                <a:latin typeface="Arial" charset="0"/>
              </a:rPr>
              <a:t>. </a:t>
            </a: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dirty="0" smtClean="0">
                <a:latin typeface="Arial" charset="0"/>
              </a:rPr>
              <a:t>Тогда </a:t>
            </a:r>
            <a:r>
              <a:rPr lang="ru-RU" dirty="0">
                <a:latin typeface="Arial" charset="0"/>
              </a:rPr>
              <a:t>было убито 49 и ранено 586 человек. После этого русское слово "погром" вошло во многие европейские языки и стало нарицательной чертой нашей страны.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dirty="0">
              <a:latin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ЧЕРНОСОТЕНЦЫ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sz="4400" b="1" dirty="0" smtClean="0"/>
              <a:t>Программа:</a:t>
            </a:r>
            <a:endParaRPr lang="ru-RU" sz="4400" b="1" dirty="0"/>
          </a:p>
          <a:p>
            <a:pPr lvl="1">
              <a:defRPr/>
            </a:pPr>
            <a:r>
              <a:rPr lang="ru-RU" sz="2400" dirty="0"/>
              <a:t>Незыблемость и укрепление самодержавия</a:t>
            </a:r>
          </a:p>
          <a:p>
            <a:pPr lvl="1">
              <a:defRPr/>
            </a:pPr>
            <a:r>
              <a:rPr lang="ru-RU" sz="2400" dirty="0"/>
              <a:t>Укрепление православия </a:t>
            </a:r>
            <a:endParaRPr lang="ru-RU" sz="2400" dirty="0" smtClean="0"/>
          </a:p>
          <a:p>
            <a:pPr lvl="1">
              <a:defRPr/>
            </a:pPr>
            <a:r>
              <a:rPr lang="ru-RU" sz="2400" dirty="0" smtClean="0"/>
              <a:t>Беспощадная борьба со смутьянами</a:t>
            </a:r>
          </a:p>
          <a:p>
            <a:pPr lvl="1">
              <a:defRPr/>
            </a:pPr>
            <a:r>
              <a:rPr lang="ru-RU" sz="2400" dirty="0" smtClean="0"/>
              <a:t>Пропагандировали антисемитизм</a:t>
            </a:r>
            <a:endParaRPr lang="ru-RU" sz="2400" dirty="0"/>
          </a:p>
          <a:p>
            <a:pPr>
              <a:buNone/>
              <a:defRPr/>
            </a:pPr>
            <a:r>
              <a:rPr lang="ru-RU" sz="4400" b="1" dirty="0"/>
              <a:t>Крестьянский вопрос:</a:t>
            </a:r>
          </a:p>
          <a:p>
            <a:pPr lvl="1">
              <a:defRPr/>
            </a:pPr>
            <a:r>
              <a:rPr lang="ru-RU" sz="2400" dirty="0"/>
              <a:t>Неприкосновенность частной собственности</a:t>
            </a:r>
          </a:p>
          <a:p>
            <a:pPr lvl="1">
              <a:defRPr/>
            </a:pPr>
            <a:r>
              <a:rPr lang="ru-RU" sz="2400" dirty="0"/>
              <a:t>Продажа крестьянам казенных и выкупных земель</a:t>
            </a:r>
          </a:p>
          <a:p>
            <a:pPr lvl="1">
              <a:defRPr/>
            </a:pPr>
            <a:r>
              <a:rPr lang="ru-RU" sz="2400" dirty="0"/>
              <a:t>Сохранение крестьянской общины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Заполните таблицу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857232"/>
          <a:ext cx="8429687" cy="5729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241"/>
                <a:gridCol w="1204241"/>
                <a:gridCol w="1204241"/>
                <a:gridCol w="1204241"/>
                <a:gridCol w="1204241"/>
                <a:gridCol w="1204241"/>
                <a:gridCol w="1204241"/>
              </a:tblGrid>
              <a:tr h="2071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 партии,</a:t>
                      </a:r>
                      <a:r>
                        <a:rPr lang="ru-RU" baseline="0" dirty="0" smtClean="0"/>
                        <a:t> год создания, </a:t>
                      </a:r>
                      <a:r>
                        <a:rPr lang="ru-RU" baseline="0" dirty="0" err="1" smtClean="0"/>
                        <a:t>числен-ность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Социаль-ный состав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Лидеры партии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Методы</a:t>
                      </a:r>
                      <a:r>
                        <a:rPr lang="ru-RU" baseline="0" dirty="0" smtClean="0"/>
                        <a:t> борьбы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Форма</a:t>
                      </a:r>
                      <a:r>
                        <a:rPr lang="ru-RU" baseline="0" dirty="0" smtClean="0"/>
                        <a:t> политического устройс-тва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Аграрный вопрос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Програм-ма партии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500462">
                <a:tc>
                  <a:txBody>
                    <a:bodyPr/>
                    <a:lstStyle/>
                    <a:p>
                      <a:r>
                        <a:rPr lang="ru-RU" dirty="0" smtClean="0"/>
                        <a:t>«Союз русского народа»</a:t>
                      </a:r>
                    </a:p>
                    <a:p>
                      <a:r>
                        <a:rPr lang="ru-RU" dirty="0" smtClean="0"/>
                        <a:t>1905</a:t>
                      </a:r>
                    </a:p>
                    <a:p>
                      <a:r>
                        <a:rPr lang="ru-RU" dirty="0" smtClean="0"/>
                        <a:t>«Союз Михаила </a:t>
                      </a:r>
                      <a:r>
                        <a:rPr lang="ru-RU" dirty="0" err="1" smtClean="0"/>
                        <a:t>Арханге-ла</a:t>
                      </a:r>
                      <a:r>
                        <a:rPr lang="ru-RU" dirty="0" smtClean="0"/>
                        <a:t>»</a:t>
                      </a:r>
                    </a:p>
                    <a:p>
                      <a:r>
                        <a:rPr lang="ru-RU" dirty="0" smtClean="0"/>
                        <a:t>1907год</a:t>
                      </a:r>
                    </a:p>
                    <a:p>
                      <a:r>
                        <a:rPr lang="ru-RU" dirty="0" smtClean="0"/>
                        <a:t>400-1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5млн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рабочих до аристократов</a:t>
                      </a:r>
                    </a:p>
                    <a:p>
                      <a:r>
                        <a:rPr lang="ru-RU" dirty="0" smtClean="0"/>
                        <a:t>мелкая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буржуа-зия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Дубровин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Пуришке-вич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Насилие по </a:t>
                      </a:r>
                      <a:r>
                        <a:rPr lang="ru-RU" dirty="0" err="1" smtClean="0"/>
                        <a:t>отноше-нию</a:t>
                      </a:r>
                      <a:r>
                        <a:rPr lang="ru-RU" dirty="0" smtClean="0"/>
                        <a:t> к «врагам </a:t>
                      </a:r>
                      <a:r>
                        <a:rPr lang="ru-RU" dirty="0" err="1" smtClean="0"/>
                        <a:t>самодер-жавия</a:t>
                      </a:r>
                      <a:r>
                        <a:rPr lang="ru-RU" dirty="0" smtClean="0"/>
                        <a:t>»</a:t>
                      </a:r>
                      <a:r>
                        <a:rPr lang="en-US" dirty="0" smtClean="0"/>
                        <a:t>,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погромы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 убийства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Выступа-ли</a:t>
                      </a:r>
                      <a:r>
                        <a:rPr lang="ru-RU" dirty="0" smtClean="0"/>
                        <a:t> за </a:t>
                      </a:r>
                      <a:r>
                        <a:rPr lang="ru-RU" dirty="0" err="1" smtClean="0"/>
                        <a:t>сохране-ние</a:t>
                      </a:r>
                      <a:r>
                        <a:rPr lang="ru-RU" dirty="0" smtClean="0"/>
                        <a:t> существующего строя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Переселение крестьян</a:t>
                      </a:r>
                      <a:r>
                        <a:rPr lang="en-US" dirty="0" smtClean="0"/>
                        <a:t>,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доброво-льное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отчужде-ние</a:t>
                      </a:r>
                      <a:r>
                        <a:rPr lang="ru-RU" baseline="0" dirty="0" smtClean="0"/>
                        <a:t> помещичьих земель за </a:t>
                      </a:r>
                      <a:r>
                        <a:rPr lang="ru-RU" baseline="0" dirty="0" err="1" smtClean="0"/>
                        <a:t>вознаг-раждение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Частная </a:t>
                      </a:r>
                      <a:r>
                        <a:rPr lang="ru-RU" dirty="0" err="1" smtClean="0"/>
                        <a:t>собстве-нность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неприкос-новенна</a:t>
                      </a:r>
                      <a:r>
                        <a:rPr lang="en-US" dirty="0" smtClean="0"/>
                        <a:t>,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выселе-ние</a:t>
                      </a:r>
                      <a:r>
                        <a:rPr lang="ru-RU" dirty="0" smtClean="0"/>
                        <a:t> евреев</a:t>
                      </a:r>
                      <a:r>
                        <a:rPr lang="en-US" dirty="0" smtClean="0"/>
                        <a:t>,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воспева-ли</a:t>
                      </a:r>
                      <a:r>
                        <a:rPr lang="ru-RU" dirty="0" smtClean="0"/>
                        <a:t> патриархальную старину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Написать эссе</a:t>
            </a:r>
            <a:r>
              <a:rPr lang="en-US" dirty="0" smtClean="0"/>
              <a:t>:</a:t>
            </a:r>
            <a:r>
              <a:rPr lang="ru-RU" dirty="0" smtClean="0"/>
              <a:t> В какую партию я хотел бы вступить и почему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Рисунок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76250"/>
            <a:ext cx="5184775" cy="29019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368425" y="1268413"/>
            <a:ext cx="2124075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Иваново-</a:t>
            </a:r>
          </a:p>
          <a:p>
            <a:pPr algn="ctr"/>
            <a:r>
              <a:rPr lang="ru-RU"/>
              <a:t>Вознесенская</a:t>
            </a:r>
          </a:p>
          <a:p>
            <a:pPr algn="ctr"/>
            <a:r>
              <a:rPr lang="ru-RU"/>
              <a:t>стачка.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396875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FFFF00"/>
                </a:solidFill>
              </a:rPr>
              <a:t>Революция весной-летом 1905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929066"/>
            <a:ext cx="85725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После получения известия о поражении армии и флота по стране прокатилась волна первомайских демонстраций. В Иваново-Вознесенске рабочие взяли власть в свои руки и организовали для управления городом Совет. Он образовал рабочие дружины и кассы взаимопомощи, заставил предпринимателей повысить зарплату и пойти на другие уступки.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468313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FFFF00"/>
                </a:solidFill>
              </a:rPr>
              <a:t>Восстание на броненосце «Потемкин».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454150" y="1125538"/>
            <a:ext cx="2325688" cy="16287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Броненосец</a:t>
            </a:r>
          </a:p>
          <a:p>
            <a:pPr algn="ctr"/>
            <a:r>
              <a:rPr lang="ru-RU"/>
              <a:t>«Князь</a:t>
            </a:r>
          </a:p>
          <a:p>
            <a:pPr algn="ctr"/>
            <a:r>
              <a:rPr lang="ru-RU"/>
              <a:t>Потемкин-</a:t>
            </a:r>
          </a:p>
          <a:p>
            <a:pPr algn="ctr"/>
            <a:r>
              <a:rPr lang="ru-RU"/>
              <a:t>Таврический».</a:t>
            </a:r>
          </a:p>
        </p:txBody>
      </p:sp>
      <p:pic>
        <p:nvPicPr>
          <p:cNvPr id="22533" name="Picture 6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569913"/>
            <a:ext cx="4895850" cy="280987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3929066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июне произошло восстание на броненосце «Потемкин».Поводом стал приказ о расстреле матросов отказавшихся есть борщ из протухшего мяса. В ходе восстания 7 человек офицеров было убито.Командир и врач были расстреляны.На других судах Черноморского флота восставших не поддержали.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7620000" cy="468313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FFFF00"/>
                </a:solidFill>
              </a:rPr>
              <a:t>Всероссийская октябрьская стачка. 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403350" y="1268413"/>
            <a:ext cx="2447925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Г.Савицкий.</a:t>
            </a:r>
          </a:p>
          <a:p>
            <a:pPr algn="ctr"/>
            <a:r>
              <a:rPr lang="ru-RU"/>
              <a:t>Октябрь 1905 г.</a:t>
            </a:r>
          </a:p>
          <a:p>
            <a:pPr algn="ctr"/>
            <a:r>
              <a:rPr lang="ru-RU"/>
              <a:t>Стачка.</a:t>
            </a:r>
          </a:p>
        </p:txBody>
      </p:sp>
      <p:pic>
        <p:nvPicPr>
          <p:cNvPr id="24581" name="Picture 8" descr="Рисунок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763" y="582613"/>
            <a:ext cx="4824412" cy="27114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3441680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Осенью 1905 г. Цент революции переместился в Москву.19 сентября забастовали печатники. В н. октября их поддержали железнодорожники и вскоре стачка стала всероссийской.13 октября возник Петербургский совет. В забастовке участвовали не только рабочие, но и интеллигенция. Основными лозунгами стачки стали: «Долой царское правительство!», «Да здравствует демократическая республика!» В этих условиях Николай </a:t>
            </a:r>
            <a:r>
              <a:rPr lang="en-US" b="1" dirty="0" smtClean="0"/>
              <a:t>II </a:t>
            </a:r>
            <a:r>
              <a:rPr lang="ru-RU" b="1" dirty="0" smtClean="0"/>
              <a:t>пошел на уступки.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500042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Манифест 17 октября</a:t>
            </a:r>
            <a:endParaRPr lang="ru-RU" sz="18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00042"/>
            <a:ext cx="3643338" cy="61436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Высочайший Манифест Об усовершенствовании государственного порядка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Октябрьский манифест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— законодательный акт Верховной Власти Российской империи, обнародованный 17 октября (30 октября) 1905.</a:t>
            </a:r>
            <a:r>
              <a:rPr lang="ru-RU" dirty="0" smtClean="0"/>
              <a:t> Был разработан Сергеем Витте по поручению Императора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Николая II в связи с непрекращающейся «смутою».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учреждал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парламент, без одобрения которого не мог вступать в силу ни один закон.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Провозглашались гражданские права и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свободы: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свобода совести,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свобода слова,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свобода собраний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свобода формирования объединений.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Всеобщее избирательное право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28604"/>
            <a:ext cx="49292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7154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defRPr/>
            </a:pPr>
            <a:r>
              <a:rPr lang="ru-RU" dirty="0" smtClean="0"/>
              <a:t>Даровать населению незыблемые </a:t>
            </a:r>
            <a:r>
              <a:rPr lang="ru-RU" b="1" dirty="0" smtClean="0"/>
              <a:t>основы гражданской свободы </a:t>
            </a:r>
            <a:r>
              <a:rPr lang="ru-RU" dirty="0" smtClean="0"/>
              <a:t>на началах действительной неприкосновенности личности, свободы совести, слова, собраний и союзов.</a:t>
            </a:r>
          </a:p>
          <a:p>
            <a:pPr marL="320040" indent="-320040">
              <a:defRPr/>
            </a:pPr>
            <a:r>
              <a:rPr lang="ru-RU" dirty="0" smtClean="0"/>
              <a:t>	…Привлечь к участию в Думе…те классы населения, которые ныне совсем лишены </a:t>
            </a:r>
            <a:r>
              <a:rPr lang="ru-RU" b="1" dirty="0" smtClean="0"/>
              <a:t>избирательных прав…</a:t>
            </a:r>
          </a:p>
          <a:p>
            <a:pPr marL="320040" indent="-320040">
              <a:defRPr/>
            </a:pPr>
            <a:r>
              <a:rPr lang="ru-RU" dirty="0" smtClean="0"/>
              <a:t>	</a:t>
            </a:r>
            <a:r>
              <a:rPr lang="ru-RU" b="1" dirty="0" smtClean="0"/>
              <a:t>Установить как незыблемое правило, чтобы никакой закон не мог воспринять силу без одобрения Государственной думой…</a:t>
            </a:r>
          </a:p>
          <a:p>
            <a:pPr marL="320040" indent="-320040">
              <a:defRPr/>
            </a:pPr>
            <a:r>
              <a:rPr lang="ru-RU" b="1" dirty="0" smtClean="0"/>
              <a:t>	 </a:t>
            </a:r>
          </a:p>
          <a:p>
            <a:pPr marL="320040" indent="-320040">
              <a:defRPr/>
            </a:pPr>
            <a:r>
              <a:rPr lang="ru-RU" b="1" dirty="0" smtClean="0"/>
              <a:t> Высшим законодательным органом стала Государственная дума.</a:t>
            </a:r>
          </a:p>
          <a:p>
            <a:pPr marL="320040" indent="-320040">
              <a:defRPr/>
            </a:pPr>
            <a:r>
              <a:rPr lang="ru-RU" b="1" dirty="0" smtClean="0"/>
              <a:t> </a:t>
            </a:r>
          </a:p>
          <a:p>
            <a:pPr marL="320040" indent="-320040">
              <a:defRPr/>
            </a:pPr>
            <a:r>
              <a:rPr lang="ru-RU" dirty="0" smtClean="0"/>
              <a:t>Эссе: «Милая мама, - обращался Николай II к матери через день после подписания Манифеста, - сколько я перемучился, ты представить себе не можешь. Единственное утешение, что такова воля Божия и что это тяжёлое решение выведет дорогую Россию из того хаотичного состояния</a:t>
            </a:r>
            <a:r>
              <a:rPr lang="en-US" dirty="0" smtClean="0"/>
              <a:t>,</a:t>
            </a:r>
            <a:r>
              <a:rPr lang="ru-RU" dirty="0" smtClean="0"/>
              <a:t> в котором она находится почти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2166</Words>
  <Application>Microsoft Office PowerPoint</Application>
  <PresentationFormat>Экран (4:3)</PresentationFormat>
  <Paragraphs>405</Paragraphs>
  <Slides>48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Повторение по теме: </vt:lpstr>
      <vt:lpstr>3.Причины революции.</vt:lpstr>
      <vt:lpstr>Слайд 3</vt:lpstr>
      <vt:lpstr>«Кровавое воскресенье».</vt:lpstr>
      <vt:lpstr>Революция весной-летом 1905 г.</vt:lpstr>
      <vt:lpstr>Восстание на броненосце «Потемкин».</vt:lpstr>
      <vt:lpstr>Всероссийская октябрьская стачка. </vt:lpstr>
      <vt:lpstr>Манифест 17 октября</vt:lpstr>
      <vt:lpstr>Слайд 9</vt:lpstr>
      <vt:lpstr>Декабрьское вооруженное восстание.</vt:lpstr>
      <vt:lpstr>Слайд 11</vt:lpstr>
      <vt:lpstr>Слайд 12</vt:lpstr>
      <vt:lpstr>Тема урока</vt:lpstr>
      <vt:lpstr>Политические партии в начале 20 века</vt:lpstr>
      <vt:lpstr>Заполните таблицу</vt:lpstr>
      <vt:lpstr>Политическое течение</vt:lpstr>
      <vt:lpstr>РСДРП</vt:lpstr>
      <vt:lpstr>БОЛЬШЕВИКИ</vt:lpstr>
      <vt:lpstr>МЕНЬШЕВИКИ</vt:lpstr>
      <vt:lpstr>Слайд 20</vt:lpstr>
      <vt:lpstr>Программа-минимум РСДРП</vt:lpstr>
      <vt:lpstr>Слайд 22</vt:lpstr>
      <vt:lpstr>Разногласия между большевиками и меньшевиками</vt:lpstr>
      <vt:lpstr>Заполните таблицу</vt:lpstr>
      <vt:lpstr>Партия социалистов-революционеров (эсеры)</vt:lpstr>
      <vt:lpstr>Слайд 26</vt:lpstr>
      <vt:lpstr>Партия социалистов-революционеров (эсеры)</vt:lpstr>
      <vt:lpstr>Программа эсеров</vt:lpstr>
      <vt:lpstr>Слайд 29</vt:lpstr>
      <vt:lpstr>Заполните таблицу</vt:lpstr>
      <vt:lpstr>Политическое течение</vt:lpstr>
      <vt:lpstr>Конституционно-демократическая партия (кадеты)</vt:lpstr>
      <vt:lpstr>КАДЕТЫ</vt:lpstr>
      <vt:lpstr>Программа кадетов</vt:lpstr>
      <vt:lpstr>Программа кадетов</vt:lpstr>
      <vt:lpstr>Заполните таблицу</vt:lpstr>
      <vt:lpstr>ОКТЯБРИСТЫ</vt:lpstr>
      <vt:lpstr>«Союз 17 октября» (октябристы)</vt:lpstr>
      <vt:lpstr>Программа октябристов</vt:lpstr>
      <vt:lpstr>Заполните таблицу</vt:lpstr>
      <vt:lpstr>Политическое течение</vt:lpstr>
      <vt:lpstr>Союз русского народа (черносотенцы)</vt:lpstr>
      <vt:lpstr>ЧЕРНОСОТЕНЦЫ</vt:lpstr>
      <vt:lpstr>ЧЕРНОСОТЕНЦЫ</vt:lpstr>
      <vt:lpstr>ЧЕРНОСОТЕНЦЫ</vt:lpstr>
      <vt:lpstr>ЧЕРНОСОТЕНЦЫ</vt:lpstr>
      <vt:lpstr>Заполните таблицу</vt:lpstr>
      <vt:lpstr>Домашнее задание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по теме: </dc:title>
  <dc:creator>Admin</dc:creator>
  <cp:lastModifiedBy>Марина</cp:lastModifiedBy>
  <cp:revision>31</cp:revision>
  <dcterms:created xsi:type="dcterms:W3CDTF">2013-03-30T09:19:08Z</dcterms:created>
  <dcterms:modified xsi:type="dcterms:W3CDTF">2013-04-01T16:14:36Z</dcterms:modified>
</cp:coreProperties>
</file>