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5" r:id="rId2"/>
    <p:sldId id="296" r:id="rId3"/>
    <p:sldId id="297" r:id="rId4"/>
    <p:sldId id="300" r:id="rId5"/>
    <p:sldId id="301" r:id="rId6"/>
    <p:sldId id="302" r:id="rId7"/>
    <p:sldId id="303" r:id="rId8"/>
    <p:sldId id="256" r:id="rId9"/>
    <p:sldId id="313" r:id="rId10"/>
    <p:sldId id="257" r:id="rId11"/>
    <p:sldId id="261" r:id="rId12"/>
    <p:sldId id="314" r:id="rId13"/>
    <p:sldId id="266" r:id="rId14"/>
    <p:sldId id="263" r:id="rId15"/>
    <p:sldId id="315" r:id="rId16"/>
    <p:sldId id="267" r:id="rId17"/>
    <p:sldId id="311" r:id="rId18"/>
    <p:sldId id="316" r:id="rId19"/>
    <p:sldId id="317" r:id="rId20"/>
    <p:sldId id="318" r:id="rId21"/>
    <p:sldId id="268" r:id="rId22"/>
    <p:sldId id="274" r:id="rId23"/>
    <p:sldId id="275" r:id="rId24"/>
    <p:sldId id="319" r:id="rId25"/>
    <p:sldId id="269" r:id="rId26"/>
    <p:sldId id="290" r:id="rId27"/>
    <p:sldId id="308" r:id="rId28"/>
    <p:sldId id="292" r:id="rId29"/>
    <p:sldId id="293" r:id="rId30"/>
    <p:sldId id="271" r:id="rId31"/>
    <p:sldId id="270" r:id="rId32"/>
    <p:sldId id="306" r:id="rId33"/>
    <p:sldId id="310" r:id="rId34"/>
    <p:sldId id="312" r:id="rId35"/>
    <p:sldId id="294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6600CC"/>
    <a:srgbClr val="3333CC"/>
    <a:srgbClr val="0033CC"/>
    <a:srgbClr val="3366CC"/>
    <a:srgbClr val="660066"/>
    <a:srgbClr val="000099"/>
    <a:srgbClr val="0000FF"/>
    <a:srgbClr val="0066FF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326" y="188640"/>
            <a:ext cx="7885113" cy="1362075"/>
          </a:xfrm>
        </p:spPr>
        <p:txBody>
          <a:bodyPr/>
          <a:lstStyle/>
          <a:p>
            <a:pPr algn="ctr"/>
            <a:r>
              <a:rPr lang="ru-RU" sz="4400" b="1" dirty="0" smtClean="0">
                <a:latin typeface="Cambria" panose="02040503050406030204" pitchFamily="18" charset="0"/>
              </a:rPr>
              <a:t>Интегрированное занятие –</a:t>
            </a:r>
            <a:br>
              <a:rPr lang="ru-RU" sz="4400" b="1" dirty="0" smtClean="0">
                <a:latin typeface="Cambria" panose="02040503050406030204" pitchFamily="18" charset="0"/>
              </a:rPr>
            </a:br>
            <a:r>
              <a:rPr lang="ru-RU" b="1" dirty="0" smtClean="0">
                <a:latin typeface="Cambria" panose="02040503050406030204" pitchFamily="18" charset="0"/>
              </a:rPr>
              <a:t>опыт проведения</a:t>
            </a:r>
            <a:endParaRPr lang="ru-RU" b="1" dirty="0">
              <a:latin typeface="Cambria" panose="020405030504060302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95536" y="5339054"/>
            <a:ext cx="8352928" cy="150018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Cambria" pitchFamily="18" charset="0"/>
              </a:rPr>
              <a:t>Авторы: Горбачева Ю.В., Королева А.П.</a:t>
            </a:r>
            <a:endParaRPr lang="ru-RU" sz="28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pic>
        <p:nvPicPr>
          <p:cNvPr id="1026" name="Picture 2" descr="F:\наш урок\DSC073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092749"/>
            <a:ext cx="6212455" cy="412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33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3284984"/>
            <a:ext cx="7924800" cy="1143000"/>
          </a:xfrm>
        </p:spPr>
        <p:txBody>
          <a:bodyPr/>
          <a:lstStyle/>
          <a:p>
            <a:r>
              <a:rPr lang="ru-RU" sz="4400" b="1" dirty="0">
                <a:solidFill>
                  <a:srgbClr val="FFC000"/>
                </a:solidFill>
                <a:latin typeface="Cambria" panose="02040503050406030204" pitchFamily="18" charset="0"/>
              </a:rPr>
              <a:t>ЦЕЛЬ ЗАНЯТИЯ: </a:t>
            </a:r>
            <a:r>
              <a:rPr lang="ru-RU" sz="4400" b="1" dirty="0" smtClean="0">
                <a:solidFill>
                  <a:srgbClr val="FFC000"/>
                </a:solidFill>
                <a:latin typeface="Cambria" panose="02040503050406030204" pitchFamily="18" charset="0"/>
              </a:rPr>
              <a:t/>
            </a:r>
            <a:br>
              <a:rPr lang="ru-RU" sz="4400" b="1" dirty="0" smtClean="0">
                <a:solidFill>
                  <a:srgbClr val="FFC000"/>
                </a:solidFill>
                <a:latin typeface="Cambria" panose="02040503050406030204" pitchFamily="18" charset="0"/>
              </a:rPr>
            </a:br>
            <a:r>
              <a:rPr lang="ru-RU" dirty="0" smtClean="0">
                <a:latin typeface="Cambria" panose="02040503050406030204" pitchFamily="18" charset="0"/>
              </a:rPr>
              <a:t>сформировать </a:t>
            </a:r>
            <a:r>
              <a:rPr lang="ru-RU" dirty="0">
                <a:latin typeface="Cambria" panose="02040503050406030204" pitchFamily="18" charset="0"/>
              </a:rPr>
              <a:t>представление о смерти как важнейшем этапе духовного развития человека и о психологических факторах, сопровождающих процесс умирания.</a:t>
            </a:r>
            <a:br>
              <a:rPr lang="ru-RU" dirty="0">
                <a:latin typeface="Cambria" panose="02040503050406030204" pitchFamily="18" charset="0"/>
              </a:rPr>
            </a:b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2"/>
          <a:stretch/>
        </p:blipFill>
        <p:spPr bwMode="auto">
          <a:xfrm>
            <a:off x="3058201" y="3553353"/>
            <a:ext cx="5817097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289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51520" y="1124744"/>
            <a:ext cx="8280920" cy="4680520"/>
          </a:xfrm>
        </p:spPr>
        <p:txBody>
          <a:bodyPr>
            <a:noAutofit/>
          </a:bodyPr>
          <a:lstStyle/>
          <a:p>
            <a:pPr marL="285750" lvl="0" indent="-285750" algn="l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описать </a:t>
            </a: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отношение к смерти в зависимости от особенностей личности и данной культуры;</a:t>
            </a:r>
          </a:p>
          <a:p>
            <a:pPr marL="285750" lvl="0" indent="-285750" algn="l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выделять психологические особенности умирающего человека и его родственников;</a:t>
            </a:r>
          </a:p>
          <a:p>
            <a:pPr marL="285750" lvl="0" indent="-285750" algn="l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восстановить в памяти варианты культурно-религиозных учений о смерти;</a:t>
            </a:r>
          </a:p>
          <a:p>
            <a:pPr marL="285750" lvl="0" indent="-285750" algn="l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осознать связь между традициями отношения к смерти и моралью общества;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использовать ресурсы личности для поддержания психоэмоционального состояния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864096"/>
          </a:xfrm>
        </p:spPr>
        <p:txBody>
          <a:bodyPr/>
          <a:lstStyle/>
          <a:p>
            <a:r>
              <a:rPr lang="ru-RU" b="1" dirty="0">
                <a:solidFill>
                  <a:srgbClr val="FFC000"/>
                </a:solidFill>
                <a:latin typeface="Cambria" panose="02040503050406030204" pitchFamily="18" charset="0"/>
              </a:rPr>
              <a:t>В результате занятия студент сможет:</a:t>
            </a:r>
            <a:r>
              <a:rPr lang="ru-RU" dirty="0">
                <a:solidFill>
                  <a:srgbClr val="FFC000"/>
                </a:solidFill>
                <a:latin typeface="Cambria" panose="02040503050406030204" pitchFamily="18" charset="0"/>
              </a:rPr>
              <a:t/>
            </a:r>
            <a:br>
              <a:rPr lang="ru-RU" dirty="0">
                <a:solidFill>
                  <a:srgbClr val="FFC000"/>
                </a:solidFill>
                <a:latin typeface="Cambria" panose="02040503050406030204" pitchFamily="18" charset="0"/>
              </a:rPr>
            </a:br>
            <a:endParaRPr lang="ru-RU" dirty="0">
              <a:solidFill>
                <a:srgbClr val="FFC000"/>
              </a:solidFill>
              <a:latin typeface="Cambria" panose="0204050305040603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095" y="5229200"/>
            <a:ext cx="1662366" cy="15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847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7"/>
            <a:ext cx="8543587" cy="5246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32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850106"/>
          </a:xfrm>
        </p:spPr>
        <p:txBody>
          <a:bodyPr/>
          <a:lstStyle/>
          <a:p>
            <a:pPr algn="ctr"/>
            <a:r>
              <a:rPr lang="ru-RU" sz="4000" b="1" dirty="0">
                <a:latin typeface="Cambria" panose="02040503050406030204" pitchFamily="18" charset="0"/>
              </a:rPr>
              <a:t>Входной контроль</a:t>
            </a:r>
            <a:endParaRPr lang="ru-RU" sz="4000" dirty="0">
              <a:latin typeface="Cambria" panose="020405030504060302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959" y="1268760"/>
            <a:ext cx="4486783" cy="44644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68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1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39496" cy="54726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13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7267"/>
            <a:ext cx="8289556" cy="5180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9556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6719"/>
            <a:ext cx="8289556" cy="601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6719"/>
            <a:ext cx="8289556" cy="598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6720"/>
            <a:ext cx="8289556" cy="60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6720"/>
            <a:ext cx="8292816" cy="601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9556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784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570186"/>
          </a:xfrm>
        </p:spPr>
        <p:txBody>
          <a:bodyPr/>
          <a:lstStyle/>
          <a:p>
            <a:pPr algn="ctr"/>
            <a:r>
              <a:rPr lang="ru-RU" b="1" dirty="0">
                <a:latin typeface="Cambria" panose="02040503050406030204" pitchFamily="18" charset="0"/>
              </a:rPr>
              <a:t>Графический тест ВАШИ МЫСЛИ О СМЕРТИ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558974"/>
            <a:ext cx="4112737" cy="381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145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618409" cy="5057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406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2313" y="307601"/>
            <a:ext cx="7924800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nstantia" panose="02030602050306030303" pitchFamily="18" charset="0"/>
              </a:rPr>
              <a:t>смерть 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nstantia" panose="02030602050306030303" pitchFamily="18" charset="0"/>
              </a:rPr>
              <a:t>как «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nstantia" panose="02030602050306030303" pitchFamily="18" charset="0"/>
              </a:rPr>
              <a:t>параметр» 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nstantia" panose="02030602050306030303" pitchFamily="18" charset="0"/>
              </a:rPr>
              <a:t>коллективного сознания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42280"/>
            <a:ext cx="4464496" cy="5032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858" y="1460409"/>
            <a:ext cx="2793504" cy="511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301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418058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C000"/>
                </a:solidFill>
                <a:latin typeface="Constantia" panose="02030602050306030303" pitchFamily="18" charset="0"/>
              </a:rPr>
              <a:t>религиозные трактовки смерти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0"/>
          <a:stretch/>
        </p:blipFill>
        <p:spPr bwMode="auto">
          <a:xfrm>
            <a:off x="3540479" y="2636912"/>
            <a:ext cx="2088232" cy="2317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37112"/>
            <a:ext cx="3998522" cy="2204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735689"/>
            <a:ext cx="3048121" cy="26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118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80920" cy="1362075"/>
          </a:xfrm>
        </p:spPr>
        <p:txBody>
          <a:bodyPr/>
          <a:lstStyle/>
          <a:p>
            <a:pPr algn="ctr"/>
            <a:r>
              <a:rPr lang="ru-RU" b="1" dirty="0">
                <a:latin typeface="Cambria" panose="02040503050406030204" pitchFamily="18" charset="0"/>
              </a:rPr>
              <a:t>Интеграция</a:t>
            </a:r>
            <a:r>
              <a:rPr lang="ru-RU" dirty="0">
                <a:latin typeface="Cambria" panose="02040503050406030204" pitchFamily="18" charset="0"/>
              </a:rPr>
              <a:t> – это объедение в целое разрозненных частей, глубокое взаимопроникновение, слияние в одном учебном материале обобщенных знаний в той или иной области.</a:t>
            </a:r>
            <a:br>
              <a:rPr lang="ru-RU" dirty="0">
                <a:latin typeface="Cambria" panose="02040503050406030204" pitchFamily="18" charset="0"/>
              </a:rPr>
            </a:br>
            <a:endParaRPr lang="ru-RU" dirty="0">
              <a:latin typeface="Cambria" panose="0204050305040603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6669360"/>
            <a:ext cx="7885113" cy="93365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318" y="3322218"/>
            <a:ext cx="4968552" cy="33715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910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52"/>
          <a:stretch/>
        </p:blipFill>
        <p:spPr bwMode="auto">
          <a:xfrm>
            <a:off x="755576" y="135456"/>
            <a:ext cx="7704855" cy="581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вал 2"/>
          <p:cNvSpPr/>
          <p:nvPr/>
        </p:nvSpPr>
        <p:spPr>
          <a:xfrm>
            <a:off x="7992380" y="5624849"/>
            <a:ext cx="216024" cy="228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55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634082"/>
          </a:xfrm>
        </p:spPr>
        <p:txBody>
          <a:bodyPr/>
          <a:lstStyle/>
          <a:p>
            <a:pPr algn="ctr"/>
            <a:r>
              <a:rPr lang="ru-RU" sz="3600" b="1" dirty="0" smtClean="0">
                <a:latin typeface="Cambria" panose="02040503050406030204" pitchFamily="18" charset="0"/>
              </a:rPr>
              <a:t>Работа с цитатами</a:t>
            </a:r>
            <a:endParaRPr lang="ru-RU" sz="3600" b="1" dirty="0">
              <a:latin typeface="Cambria" panose="02040503050406030204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482" y="1196752"/>
            <a:ext cx="571500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92140" y="6165304"/>
            <a:ext cx="4451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Смерть как организатор времени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13355" y="2420888"/>
            <a:ext cx="4230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Смерть как абсолютная утрата.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91726" y="3933056"/>
            <a:ext cx="3879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Смерть как определитель </a:t>
            </a:r>
            <a:endParaRPr lang="ru-RU" sz="2400" b="1" dirty="0" smtClean="0"/>
          </a:p>
          <a:p>
            <a:r>
              <a:rPr lang="ru-RU" sz="2400" b="1" dirty="0" smtClean="0"/>
              <a:t>смысла </a:t>
            </a:r>
            <a:r>
              <a:rPr lang="ru-RU" sz="2400" b="1" dirty="0"/>
              <a:t>жизни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9592" y="5980637"/>
            <a:ext cx="28985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Смерть как критерий </a:t>
            </a:r>
            <a:endParaRPr lang="ru-RU" sz="2400" b="1" dirty="0" smtClean="0"/>
          </a:p>
          <a:p>
            <a:r>
              <a:rPr lang="ru-RU" sz="2400" b="1" dirty="0" smtClean="0"/>
              <a:t>оценки </a:t>
            </a:r>
            <a:r>
              <a:rPr lang="ru-RU" sz="2400" b="1" dirty="0"/>
              <a:t>прожитого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2499200"/>
            <a:ext cx="3187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Смерть как облегчение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4379" y="4302388"/>
            <a:ext cx="44743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Смерть как часть существования </a:t>
            </a:r>
          </a:p>
        </p:txBody>
      </p:sp>
    </p:spTree>
    <p:extLst>
      <p:ext uri="{BB962C8B-B14F-4D97-AF65-F5344CB8AC3E}">
        <p14:creationId xmlns:p14="http://schemas.microsoft.com/office/powerpoint/2010/main" val="351933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07504" y="677594"/>
            <a:ext cx="8928992" cy="5991766"/>
          </a:xfrm>
        </p:spPr>
        <p:txBody>
          <a:bodyPr>
            <a:normAutofit/>
          </a:bodyPr>
          <a:lstStyle/>
          <a:p>
            <a:r>
              <a:rPr lang="ru-RU" sz="1900" b="1" dirty="0">
                <a:solidFill>
                  <a:schemeClr val="tx1"/>
                </a:solidFill>
                <a:latin typeface="Constantia" panose="02030602050306030303" pitchFamily="18" charset="0"/>
              </a:rPr>
              <a:t> </a:t>
            </a:r>
          </a:p>
          <a:p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Начинай уже сейчас жить той жизнью, какой ты хотел бы видеть ее в конце.</a:t>
            </a:r>
          </a:p>
          <a:p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Аврелий</a:t>
            </a:r>
            <a:endPara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Смерть не есть зло. — Ты спросишь, что она такое? — Единственное, в чём весь род людской равноправен.</a:t>
            </a:r>
          </a:p>
          <a:p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Сенека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Мечтай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так, как будто будешь жить вечно. Живи так, как будто умрёшь завтра.</a:t>
            </a:r>
          </a:p>
          <a:p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 Цой</a:t>
            </a:r>
          </a:p>
          <a:p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смерть придает каждому мгновению его красоту и его ужас. Только благодаря смерти время становится живым.</a:t>
            </a:r>
          </a:p>
          <a:p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Паскаль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Мерсье</a:t>
            </a:r>
            <a:endPara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человека две жизни, и вторая начинается тогда, когда мы понимаем, что жизнь всего одна.</a:t>
            </a:r>
          </a:p>
          <a:p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 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Хиддлстон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900" b="1" dirty="0">
              <a:solidFill>
                <a:schemeClr val="tx1"/>
              </a:solidFill>
              <a:latin typeface="Constantia" panose="02030602050306030303" pitchFamily="18" charset="0"/>
            </a:endParaRPr>
          </a:p>
          <a:p>
            <a:pPr algn="l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563888" y="260648"/>
            <a:ext cx="1296144" cy="701032"/>
          </a:xfrm>
        </p:spPr>
        <p:txBody>
          <a:bodyPr/>
          <a:lstStyle/>
          <a:p>
            <a:endParaRPr lang="ru-RU" b="1" dirty="0">
              <a:latin typeface="Constantia" panose="02030602050306030303" pitchFamily="18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420" y="20862"/>
            <a:ext cx="1873720" cy="124789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-99541"/>
            <a:ext cx="1490324" cy="1368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352" y="20862"/>
            <a:ext cx="1501102" cy="13134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187" y="5502151"/>
            <a:ext cx="1890656" cy="13446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502151"/>
            <a:ext cx="1981200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843842"/>
            <a:ext cx="1728192" cy="10141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665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2313" y="307601"/>
            <a:ext cx="7924800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nstantia" panose="02030602050306030303" pitchFamily="18" charset="0"/>
              </a:rPr>
              <a:t>смерть 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nstantia" panose="02030602050306030303" pitchFamily="18" charset="0"/>
              </a:rPr>
              <a:t>как «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nstantia" panose="02030602050306030303" pitchFamily="18" charset="0"/>
              </a:rPr>
              <a:t>параметр» 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nstantia" panose="02030602050306030303" pitchFamily="18" charset="0"/>
              </a:rPr>
              <a:t>коллективного сознания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3" name="Picture 2" descr="F:\наш урок\DSC073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36551"/>
            <a:ext cx="8172400" cy="543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2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22710"/>
            <a:ext cx="7924800" cy="706090"/>
          </a:xfrm>
        </p:spPr>
        <p:txBody>
          <a:bodyPr/>
          <a:lstStyle/>
          <a:p>
            <a:pPr algn="ctr"/>
            <a:r>
              <a:rPr lang="ru-RU" b="1" dirty="0" smtClean="0">
                <a:latin typeface="Georgia" panose="02040502050405020303" pitchFamily="18" charset="0"/>
              </a:rPr>
              <a:t>Отношение к смерти как эталон культуры и основа морали</a:t>
            </a:r>
            <a:endParaRPr lang="ru-RU" b="1" dirty="0">
              <a:latin typeface="Georgia" panose="02040502050405020303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799"/>
            <a:ext cx="7272808" cy="504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786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922114"/>
          </a:xfrm>
        </p:spPr>
        <p:txBody>
          <a:bodyPr/>
          <a:lstStyle/>
          <a:p>
            <a:pPr algn="ctr"/>
            <a:r>
              <a:rPr lang="ru-RU" sz="4400" b="1" dirty="0">
                <a:latin typeface="Cambria" panose="02040503050406030204" pitchFamily="18" charset="0"/>
              </a:rPr>
              <a:t>Работа с текстами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43" y="1340768"/>
            <a:ext cx="7258561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743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7924800" cy="77809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анализ 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просмотренного видеоматериала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180027"/>
            <a:ext cx="3994073" cy="2681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3" b="6150"/>
          <a:stretch/>
        </p:blipFill>
        <p:spPr bwMode="auto">
          <a:xfrm>
            <a:off x="5041614" y="1180027"/>
            <a:ext cx="3874146" cy="2681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739" y="3984947"/>
            <a:ext cx="3613414" cy="2710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826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9"/>
            <a:ext cx="7885113" cy="792088"/>
          </a:xfrm>
        </p:spPr>
        <p:txBody>
          <a:bodyPr/>
          <a:lstStyle/>
          <a:p>
            <a:pPr algn="ctr"/>
            <a:r>
              <a:rPr lang="ru-RU" sz="4400" b="1" dirty="0">
                <a:solidFill>
                  <a:srgbClr val="FFC000"/>
                </a:solidFill>
                <a:latin typeface="Cambria" panose="02040503050406030204" pitchFamily="18" charset="0"/>
              </a:rPr>
              <a:t>вопросы к фильмам.</a:t>
            </a:r>
            <a:r>
              <a:rPr lang="ru-RU" sz="4400" dirty="0">
                <a:solidFill>
                  <a:srgbClr val="FFC000"/>
                </a:solidFill>
                <a:latin typeface="Cambria" panose="02040503050406030204" pitchFamily="18" charset="0"/>
              </a:rPr>
              <a:t/>
            </a:r>
            <a:br>
              <a:rPr lang="ru-RU" sz="4400" dirty="0">
                <a:solidFill>
                  <a:srgbClr val="FFC000"/>
                </a:solidFill>
                <a:latin typeface="Cambria" panose="02040503050406030204" pitchFamily="18" charset="0"/>
              </a:rPr>
            </a:br>
            <a:endParaRPr lang="ru-RU" sz="4400" dirty="0">
              <a:solidFill>
                <a:srgbClr val="FFC0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1340768"/>
            <a:ext cx="8136904" cy="4824536"/>
          </a:xfrm>
        </p:spPr>
        <p:txBody>
          <a:bodyPr>
            <a:normAutofit fontScale="92500" lnSpcReduction="20000"/>
          </a:bodyPr>
          <a:lstStyle/>
          <a:p>
            <a:r>
              <a:rPr lang="ru-RU" sz="2400" b="1" u="sng" dirty="0" smtClean="0">
                <a:solidFill>
                  <a:schemeClr val="tx1"/>
                </a:solidFill>
                <a:latin typeface="Cambria" panose="02040503050406030204" pitchFamily="18" charset="0"/>
              </a:rPr>
              <a:t>Инструкция </a:t>
            </a:r>
            <a:r>
              <a:rPr lang="ru-RU" sz="2400" b="1" u="sng" dirty="0">
                <a:solidFill>
                  <a:schemeClr val="tx1"/>
                </a:solidFill>
                <a:latin typeface="Cambria" panose="02040503050406030204" pitchFamily="18" charset="0"/>
              </a:rPr>
              <a:t>команде</a:t>
            </a: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: на основе просмотренных фрагментов фильма следует ответить на вопросы</a:t>
            </a:r>
            <a:r>
              <a:rPr lang="ru-RU" sz="2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  <a:endParaRPr lang="en-US" sz="2400" b="1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ru-RU" sz="24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Опишите личность пациента. Как особенности его личности влияют на восприятие болезни? Докажите свою точку зрения.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Перечислите близких людей пациента. Как они воспринимают неизбежность смерти? Объясните и докажите свое мнение.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Какие способы психологической поддержки пациента используют близкие люди и медработники?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Какие способы психологической поддержки пациенту и его близким людям можете предложить вы, как медработник, в данной ситуации?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944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Georgia" panose="02040502050405020303" pitchFamily="18" charset="0"/>
              </a:rPr>
              <a:t>Reframe – (</a:t>
            </a:r>
            <a:r>
              <a:rPr lang="ru-RU" b="1" dirty="0" smtClean="0">
                <a:latin typeface="Georgia" panose="02040502050405020303" pitchFamily="18" charset="0"/>
              </a:rPr>
              <a:t>англ.) </a:t>
            </a:r>
            <a:r>
              <a:rPr lang="ru-RU" b="1" dirty="0">
                <a:latin typeface="Georgia" panose="02040502050405020303" pitchFamily="18" charset="0"/>
              </a:rPr>
              <a:t>«вставить в новую </a:t>
            </a:r>
            <a:r>
              <a:rPr lang="ru-RU" b="1" dirty="0" smtClean="0">
                <a:latin typeface="Georgia" panose="02040502050405020303" pitchFamily="18" charset="0"/>
              </a:rPr>
              <a:t>рамку»</a:t>
            </a:r>
            <a:endParaRPr lang="ru-RU" b="1" dirty="0">
              <a:latin typeface="Georgia" panose="02040502050405020303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556792"/>
            <a:ext cx="5544616" cy="415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79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850106"/>
          </a:xfrm>
        </p:spPr>
        <p:txBody>
          <a:bodyPr/>
          <a:lstStyle/>
          <a:p>
            <a:pPr algn="ctr"/>
            <a:r>
              <a:rPr lang="ru-RU" sz="3200" b="1" dirty="0" err="1">
                <a:latin typeface="Georgia" panose="02040502050405020303" pitchFamily="18" charset="0"/>
              </a:rPr>
              <a:t>Х</a:t>
            </a:r>
            <a:r>
              <a:rPr lang="ru-RU" sz="3200" b="1" dirty="0" err="1" smtClean="0">
                <a:latin typeface="Georgia" panose="02040502050405020303" pitchFamily="18" charset="0"/>
              </a:rPr>
              <a:t>асья</a:t>
            </a:r>
            <a:r>
              <a:rPr lang="ru-RU" sz="3200" b="1" dirty="0" smtClean="0">
                <a:latin typeface="Georgia" panose="02040502050405020303" pitchFamily="18" charset="0"/>
              </a:rPr>
              <a:t> йога - йога смеха</a:t>
            </a:r>
            <a:endParaRPr lang="ru-RU" sz="3200" b="1" dirty="0">
              <a:latin typeface="Georgia" panose="02040502050405020303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84856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799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885113" cy="1362075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C000"/>
                </a:solidFill>
                <a:latin typeface="Cambria" panose="02040503050406030204" pitchFamily="18" charset="0"/>
              </a:rPr>
              <a:t>Преимущества интеграции на занятии</a:t>
            </a:r>
            <a:r>
              <a:rPr lang="ru-RU" dirty="0">
                <a:solidFill>
                  <a:srgbClr val="FFC000"/>
                </a:solidFill>
                <a:latin typeface="Cambria" panose="02040503050406030204" pitchFamily="18" charset="0"/>
              </a:rPr>
              <a:t/>
            </a:r>
            <a:br>
              <a:rPr lang="ru-RU" dirty="0">
                <a:solidFill>
                  <a:srgbClr val="FFC000"/>
                </a:solidFill>
                <a:latin typeface="Cambria" panose="02040503050406030204" pitchFamily="18" charset="0"/>
              </a:rPr>
            </a:br>
            <a:endParaRPr lang="ru-RU" dirty="0">
              <a:solidFill>
                <a:srgbClr val="FFC0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412776"/>
            <a:ext cx="8640960" cy="5445224"/>
          </a:xfrm>
        </p:spPr>
        <p:txBody>
          <a:bodyPr>
            <a:normAutofit fontScale="92500"/>
          </a:bodyPr>
          <a:lstStyle/>
          <a:p>
            <a:r>
              <a:rPr lang="ru-RU" sz="2400" b="1" dirty="0">
                <a:solidFill>
                  <a:schemeClr val="tx1"/>
                </a:solidFill>
              </a:rPr>
              <a:t>1</a:t>
            </a:r>
            <a:r>
              <a:rPr lang="ru-RU" sz="2400" dirty="0">
                <a:solidFill>
                  <a:schemeClr val="tx1"/>
                </a:solidFill>
              </a:rPr>
              <a:t>.</a:t>
            </a:r>
            <a:r>
              <a:rPr lang="ru-RU" sz="2400" dirty="0"/>
              <a:t>   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Окружающий </a:t>
            </a:r>
            <a:r>
              <a:rPr lang="ru-RU" sz="2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мир </a:t>
            </a: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познается в многообразии и </a:t>
            </a:r>
            <a:r>
              <a:rPr lang="ru-RU" sz="2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единстве.</a:t>
            </a:r>
            <a:endParaRPr lang="ru-RU" sz="24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2.    </a:t>
            </a:r>
            <a:r>
              <a:rPr lang="ru-RU" sz="2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Интегрированные уроки развивают потенциал самих </a:t>
            </a:r>
            <a:r>
              <a:rPr lang="ru-RU" sz="2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учащихся</a:t>
            </a: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  <a:endParaRPr lang="ru-RU" sz="2400" b="1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r>
              <a:rPr lang="ru-RU" sz="2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3</a:t>
            </a: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.  Форма проведения интегрированных уроков нестандартна, увлекательна.</a:t>
            </a:r>
          </a:p>
          <a:p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   -  Использование различных видов работы поддерживает внимание </a:t>
            </a:r>
            <a:r>
              <a:rPr lang="ru-RU" sz="2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студентов </a:t>
            </a: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на высоком уровне, что позволяет говорить о развивающей эффективности таких </a:t>
            </a:r>
            <a:r>
              <a:rPr lang="ru-RU" sz="2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занятий.</a:t>
            </a:r>
            <a:endParaRPr lang="ru-RU" sz="24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   -  Они снимают утомляемость, перенапряжение учащихся за счет</a:t>
            </a:r>
            <a:b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переключений на разнообразные виды </a:t>
            </a:r>
            <a:r>
              <a:rPr lang="ru-RU" sz="2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деятельности.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4.   Интеграция дает возможность для самореализации, самовыражения, творчества преподавателя.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94743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620688"/>
            <a:ext cx="7924800" cy="1008086"/>
          </a:xfrm>
        </p:spPr>
        <p:txBody>
          <a:bodyPr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Метод "Шесть шляп мышления"</a:t>
            </a:r>
            <a:br>
              <a:rPr lang="ru-RU" sz="3200" b="1" dirty="0">
                <a:latin typeface="Georgia" panose="02040502050405020303" pitchFamily="18" charset="0"/>
              </a:rPr>
            </a:br>
            <a:endParaRPr lang="ru-RU" sz="3200" b="1" dirty="0">
              <a:latin typeface="Georgia" panose="02040502050405020303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237338"/>
            <a:ext cx="4680520" cy="459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21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922114"/>
          </a:xfrm>
        </p:spPr>
        <p:txBody>
          <a:bodyPr/>
          <a:lstStyle/>
          <a:p>
            <a:pPr algn="ctr"/>
            <a:r>
              <a:rPr lang="ru-RU" sz="4000" b="1" dirty="0" smtClean="0">
                <a:latin typeface="Georgia" panose="02040502050405020303" pitchFamily="18" charset="0"/>
              </a:rPr>
              <a:t>Рефлексия</a:t>
            </a:r>
            <a:endParaRPr lang="ru-RU" sz="4000" b="1" dirty="0">
              <a:latin typeface="Georgia" panose="02040502050405020303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02426"/>
            <a:ext cx="7137407" cy="417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260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наш урок\DSC073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3596"/>
            <a:ext cx="4968552" cy="330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наш урок\DSC073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587" y="3536998"/>
            <a:ext cx="4822263" cy="320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16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67544" y="1124744"/>
            <a:ext cx="8136904" cy="5328592"/>
          </a:xfrm>
        </p:spPr>
        <p:txBody>
          <a:bodyPr>
            <a:normAutofit fontScale="92500" lnSpcReduction="20000"/>
          </a:bodyPr>
          <a:lstStyle/>
          <a:p>
            <a:pPr marL="457200" lvl="0" indent="-457200" algn="l">
              <a:buFont typeface="+mj-lt"/>
              <a:buAutoNum type="arabicPeriod"/>
            </a:pPr>
            <a:r>
              <a:rPr lang="ru-RU" sz="2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Какие </a:t>
            </a: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чувства и эмоции у Вас были накануне семинара?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Какие чувства/эмоции, воспоминания у Вас сейчас?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Что на занятии Вам показалось сложным, трудным, непонятным?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Что на занятии Вам показалось легким?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Что было самым интересным?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Что было самым познавательным?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Ваши пожелания преподавателям:</a:t>
            </a:r>
          </a:p>
          <a:p>
            <a:pPr marL="342900" lvl="0" indent="-342900" algn="l">
              <a:buFont typeface="Arial" pitchFamily="34" charset="0"/>
              <a:buChar char="•"/>
            </a:pP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Алле Петровне</a:t>
            </a:r>
          </a:p>
          <a:p>
            <a:pPr marL="342900" lvl="0" indent="-342900" algn="l">
              <a:buFont typeface="Arial" pitchFamily="34" charset="0"/>
              <a:buChar char="•"/>
            </a:pP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Юлии Валерьевне?</a:t>
            </a:r>
          </a:p>
          <a:p>
            <a:pPr lvl="0" algn="l"/>
            <a:r>
              <a:rPr lang="ru-RU" sz="2400" b="1" dirty="0" smtClean="0">
                <a:solidFill>
                  <a:srgbClr val="FFC000"/>
                </a:solidFill>
                <a:latin typeface="Cambria" panose="02040503050406030204" pitchFamily="18" charset="0"/>
              </a:rPr>
              <a:t>8.  </a:t>
            </a:r>
            <a:r>
              <a:rPr lang="ru-RU" sz="2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Готовы </a:t>
            </a: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ли Вы продолжить работу по теме на 4-ом курсе?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39552" y="692696"/>
            <a:ext cx="7772400" cy="432048"/>
          </a:xfrm>
        </p:spPr>
        <p:txBody>
          <a:bodyPr/>
          <a:lstStyle/>
          <a:p>
            <a:r>
              <a:rPr lang="ru-RU" b="1" dirty="0">
                <a:solidFill>
                  <a:srgbClr val="FFC000"/>
                </a:solidFill>
                <a:latin typeface="Cambria" panose="02040503050406030204" pitchFamily="18" charset="0"/>
              </a:rPr>
              <a:t>вопросы: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75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9"/>
            <a:ext cx="8424936" cy="115212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C000"/>
                </a:solidFill>
                <a:latin typeface="Cambria" panose="02040503050406030204" pitchFamily="18" charset="0"/>
              </a:rPr>
              <a:t>Часто встречающиеся ответы студентов:</a:t>
            </a:r>
            <a:endParaRPr lang="ru-RU" b="1" dirty="0">
              <a:solidFill>
                <a:srgbClr val="FFC0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1412776"/>
            <a:ext cx="8136904" cy="417646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1.    </a:t>
            </a:r>
            <a:r>
              <a:rPr lang="ru-RU" sz="2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Страх, тревога, волнение, некомфортное состояние, но интерес.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2.   «Да, осталось что-то неясное, но сейчас уже спокойнее».  «Облегчение , удовлетворение…».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8.   Подавляющее большинство студентов готовы продолжить работу по данной теме на четвертом курсе и хотят большего погружения в суть темы. Студенты заинтересовались психологическими методами </a:t>
            </a:r>
            <a:r>
              <a:rPr lang="ru-RU" sz="2400" b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саморегуляции</a:t>
            </a:r>
            <a:r>
              <a:rPr lang="ru-RU" sz="2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и хотят освоить конкретные техники </a:t>
            </a:r>
            <a:r>
              <a:rPr lang="ru-RU" sz="2400" b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Хасья</a:t>
            </a:r>
            <a:r>
              <a:rPr lang="ru-RU" sz="2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Йоги.</a:t>
            </a:r>
            <a:endParaRPr lang="ru-RU" sz="24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47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066130"/>
          </a:xfrm>
        </p:spPr>
        <p:txBody>
          <a:bodyPr/>
          <a:lstStyle/>
          <a:p>
            <a:pPr algn="ctr"/>
            <a:r>
              <a:rPr lang="ru-RU" sz="5400" b="1" dirty="0" smtClean="0">
                <a:solidFill>
                  <a:srgbClr val="FFC000"/>
                </a:solidFill>
                <a:latin typeface="Cambria" panose="02040503050406030204" pitchFamily="18" charset="0"/>
                <a:ea typeface="Cambria Math" panose="02040503050406030204" pitchFamily="18" charset="0"/>
              </a:rPr>
              <a:t>Итог занятия!</a:t>
            </a:r>
            <a:endParaRPr lang="ru-RU" sz="5400" b="1" dirty="0">
              <a:solidFill>
                <a:srgbClr val="FFC000"/>
              </a:solidFill>
              <a:latin typeface="Cambria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7992888" cy="5052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729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85113" cy="1362075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rgbClr val="FFC000"/>
                </a:solidFill>
                <a:latin typeface="Cambria" panose="02040503050406030204" pitchFamily="18" charset="0"/>
              </a:rPr>
              <a:t>При планировании и организации таких уроков преподавателю важно учитывать следующие условия:</a:t>
            </a:r>
            <a:br>
              <a:rPr lang="ru-RU" sz="2400" b="1" dirty="0">
                <a:solidFill>
                  <a:srgbClr val="FFC000"/>
                </a:solidFill>
                <a:latin typeface="Cambria" panose="02040503050406030204" pitchFamily="18" charset="0"/>
              </a:rPr>
            </a:br>
            <a:endParaRPr lang="ru-RU" sz="2400" b="1" dirty="0">
              <a:solidFill>
                <a:srgbClr val="FFC0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556792"/>
            <a:ext cx="8712968" cy="5184576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b="1" dirty="0">
                <a:solidFill>
                  <a:schemeClr val="tx1"/>
                </a:solidFill>
              </a:rPr>
              <a:t>1. </a:t>
            </a:r>
            <a:r>
              <a:rPr lang="ru-RU" dirty="0" smtClean="0"/>
              <a:t>   </a:t>
            </a:r>
            <a:r>
              <a:rPr lang="ru-RU" sz="2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В </a:t>
            </a: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интегрированном уроке объединяются блоки знаний </a:t>
            </a:r>
            <a:r>
              <a:rPr lang="ru-RU" sz="2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двух-трех различных </a:t>
            </a: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предметов, поэтому чрезвычайно важно правильно определить главную цель интегрированного урока. Если общая цель определена, то из содержания предметов берутся только те сведения, которые необходимы для ее реализации.</a:t>
            </a:r>
          </a:p>
          <a:p>
            <a:pPr algn="just"/>
            <a:r>
              <a:rPr lang="ru-RU" sz="2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2.</a:t>
            </a: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При </a:t>
            </a: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планировании требуется тщательное определение оптимальной нагрузки различными видами деятельности учащихся на уроке.</a:t>
            </a:r>
          </a:p>
          <a:p>
            <a:pPr algn="just"/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3.  При проведении интегрированного урока преподавателями (ведущими разные предметы) требуется тщательная координация действий</a:t>
            </a:r>
            <a:r>
              <a:rPr lang="ru-RU" sz="2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6976210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85113" cy="1362075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rgbClr val="FFC000"/>
                </a:solidFill>
                <a:latin typeface="Cambria" panose="02040503050406030204" pitchFamily="18" charset="0"/>
              </a:rPr>
              <a:t>При планировании и организации таких уроков преподавателю важно учитывать следующие условия:</a:t>
            </a:r>
            <a:br>
              <a:rPr lang="ru-RU" sz="2400" b="1" dirty="0">
                <a:solidFill>
                  <a:srgbClr val="FFC000"/>
                </a:solidFill>
                <a:latin typeface="Cambria" panose="02040503050406030204" pitchFamily="18" charset="0"/>
              </a:rPr>
            </a:br>
            <a:endParaRPr lang="ru-RU" sz="2400" dirty="0">
              <a:solidFill>
                <a:srgbClr val="FFC0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1988840"/>
            <a:ext cx="8352928" cy="2304256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sz="2400" b="1" dirty="0">
                <a:solidFill>
                  <a:schemeClr val="tx1"/>
                </a:solidFill>
              </a:rPr>
              <a:t>1</a:t>
            </a:r>
            <a:r>
              <a:rPr lang="ru-RU" sz="2400" b="1" dirty="0" smtClean="0">
                <a:solidFill>
                  <a:schemeClr val="tx1"/>
                </a:solidFill>
              </a:rPr>
              <a:t>.    </a:t>
            </a:r>
            <a:r>
              <a:rPr lang="ru-RU" sz="2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В </a:t>
            </a: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интегрированном уроке объединяются блоки знаний двух-трех различных предметов, поэтому чрезвычайно важно правильно определить главную цель интегрированного урока. Если общая цель определена, то из содержания предметов берутся только те сведения, которые необходимы для ее реализации</a:t>
            </a:r>
            <a:r>
              <a:rPr lang="ru-RU" sz="2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2</a:t>
            </a:r>
            <a:r>
              <a:rPr lang="ru-RU" sz="2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. В интегрированном уроке из нескольких предметов один является ведущим.</a:t>
            </a:r>
          </a:p>
          <a:p>
            <a:pPr algn="just"/>
            <a:endParaRPr lang="ru-RU" sz="2400" b="1" dirty="0"/>
          </a:p>
          <a:p>
            <a:endParaRPr lang="ru-RU" dirty="0"/>
          </a:p>
        </p:txBody>
      </p:sp>
      <p:pic>
        <p:nvPicPr>
          <p:cNvPr id="4098" name="Picture 2" descr="F:\наш урок\DSC073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747162"/>
            <a:ext cx="4536348" cy="301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6205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885113" cy="1146051"/>
          </a:xfrm>
        </p:spPr>
        <p:txBody>
          <a:bodyPr/>
          <a:lstStyle/>
          <a:p>
            <a:r>
              <a:rPr lang="ru-RU" b="1" dirty="0">
                <a:solidFill>
                  <a:srgbClr val="FFC000"/>
                </a:solidFill>
                <a:latin typeface="Cambria" panose="02040503050406030204" pitchFamily="18" charset="0"/>
              </a:rPr>
              <a:t>Вывод</a:t>
            </a:r>
            <a:r>
              <a:rPr lang="ru-RU" dirty="0">
                <a:solidFill>
                  <a:srgbClr val="FFC000"/>
                </a:solidFill>
                <a:latin typeface="Cambria" panose="02040503050406030204" pitchFamily="18" charset="0"/>
              </a:rPr>
              <a:t/>
            </a:r>
            <a:br>
              <a:rPr lang="ru-RU" dirty="0">
                <a:solidFill>
                  <a:srgbClr val="FFC000"/>
                </a:solidFill>
                <a:latin typeface="Cambria" panose="02040503050406030204" pitchFamily="18" charset="0"/>
              </a:rPr>
            </a:br>
            <a:endParaRPr lang="ru-RU" b="1" dirty="0">
              <a:solidFill>
                <a:srgbClr val="FFC0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1412776"/>
            <a:ext cx="7955161" cy="3909789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800" b="1" u="sng" dirty="0">
                <a:solidFill>
                  <a:schemeClr val="tx1"/>
                </a:solidFill>
                <a:latin typeface="Cambria" panose="02040503050406030204" pitchFamily="18" charset="0"/>
              </a:rPr>
              <a:t>Интеграция</a:t>
            </a:r>
            <a:r>
              <a:rPr lang="ru-RU" sz="2800" b="1" dirty="0">
                <a:solidFill>
                  <a:schemeClr val="tx1"/>
                </a:solidFill>
                <a:latin typeface="Cambria" panose="02040503050406030204" pitchFamily="18" charset="0"/>
              </a:rPr>
              <a:t> - это не просто сложение, а взаимопроникновение двух или более предметов. И поэтому на одном занятии  не могут быть представлены в равной </a:t>
            </a:r>
            <a:r>
              <a:rPr lang="ru-RU" sz="28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степени все дисциплины. Одной </a:t>
            </a:r>
            <a:r>
              <a:rPr lang="ru-RU" sz="2800" b="1" dirty="0">
                <a:solidFill>
                  <a:schemeClr val="tx1"/>
                </a:solidFill>
                <a:latin typeface="Cambria" panose="02040503050406030204" pitchFamily="18" charset="0"/>
              </a:rPr>
              <a:t>из дисциплин надо потесниться, вобрав в себя вторую,  осветившись ею, по-новому раскрыть себя. В противном случае польза от интегрирования сомнительная, а вред (хотя бы в виде перегрузки) явный.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84452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443" y="188640"/>
            <a:ext cx="7885113" cy="1362075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FFC000"/>
                </a:solidFill>
                <a:latin typeface="Cambria" panose="02040503050406030204" pitchFamily="18" charset="0"/>
              </a:rPr>
              <a:t>Чем же отличается интегрированный урок от обычной формы урока?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628800"/>
            <a:ext cx="8352928" cy="1872208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Отличие</a:t>
            </a:r>
            <a:r>
              <a:rPr lang="ru-RU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, прежде всего, состоит в специфике учебного материала, на нем рассматриваемого или изучаемого. Чаще всего предметом анализа выступают многоплановые объекты, информация о сущности которых содержится в различных учебных дисциплинах. </a:t>
            </a:r>
          </a:p>
          <a:p>
            <a:endParaRPr lang="ru-RU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013" y="2636913"/>
            <a:ext cx="6142175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26502" y="4458308"/>
            <a:ext cx="19442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СМЕРТЬ</a:t>
            </a:r>
          </a:p>
        </p:txBody>
      </p:sp>
    </p:spTree>
    <p:extLst>
      <p:ext uri="{BB962C8B-B14F-4D97-AF65-F5344CB8AC3E}">
        <p14:creationId xmlns:p14="http://schemas.microsoft.com/office/powerpoint/2010/main" val="357117406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424936" cy="237626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Cambria" panose="02040503050406030204" pitchFamily="18" charset="0"/>
              </a:rPr>
              <a:t/>
            </a:r>
            <a:br>
              <a:rPr lang="ru-RU" b="1" dirty="0" smtClean="0">
                <a:latin typeface="Cambria" panose="02040503050406030204" pitchFamily="18" charset="0"/>
              </a:rPr>
            </a:br>
            <a:r>
              <a:rPr lang="ru-RU" b="1" dirty="0">
                <a:latin typeface="Cambria" panose="02040503050406030204" pitchFamily="18" charset="0"/>
              </a:rPr>
              <a:t/>
            </a:r>
            <a:br>
              <a:rPr lang="ru-RU" b="1" dirty="0">
                <a:latin typeface="Cambria" panose="02040503050406030204" pitchFamily="18" charset="0"/>
              </a:rPr>
            </a:br>
            <a:r>
              <a:rPr lang="ru-RU" b="1" dirty="0" smtClean="0">
                <a:solidFill>
                  <a:srgbClr val="FFC000"/>
                </a:solidFill>
                <a:latin typeface="Cambria" panose="02040503050406030204" pitchFamily="18" charset="0"/>
              </a:rPr>
              <a:t>НАШ Опыт интегрированного занятия- </a:t>
            </a:r>
            <a:br>
              <a:rPr lang="ru-RU" b="1" dirty="0" smtClean="0">
                <a:solidFill>
                  <a:srgbClr val="FFC000"/>
                </a:solidFill>
                <a:latin typeface="Cambria" panose="02040503050406030204" pitchFamily="18" charset="0"/>
              </a:rPr>
            </a:br>
            <a:r>
              <a:rPr lang="ru-RU" b="1" dirty="0" smtClean="0">
                <a:latin typeface="Cambria" panose="02040503050406030204" pitchFamily="18" charset="0"/>
              </a:rPr>
              <a:t>Тема: </a:t>
            </a:r>
            <a:r>
              <a:rPr lang="ru-RU" b="1" dirty="0">
                <a:latin typeface="Cambria" panose="02040503050406030204" pitchFamily="18" charset="0"/>
              </a:rPr>
              <a:t>« Культурно-религиозные и психологические </a:t>
            </a:r>
            <a:r>
              <a:rPr lang="ru-RU" b="1" dirty="0" smtClean="0">
                <a:latin typeface="Cambria" panose="02040503050406030204" pitchFamily="18" charset="0"/>
              </a:rPr>
              <a:t> аспекты </a:t>
            </a:r>
            <a:r>
              <a:rPr lang="ru-RU" b="1" dirty="0">
                <a:latin typeface="Cambria" panose="02040503050406030204" pitchFamily="18" charset="0"/>
              </a:rPr>
              <a:t>отношения к смерти»</a:t>
            </a:r>
            <a:r>
              <a:rPr lang="ru-RU" dirty="0">
                <a:latin typeface="Cambria" panose="02040503050406030204" pitchFamily="18" charset="0"/>
              </a:rPr>
              <a:t/>
            </a:r>
            <a:br>
              <a:rPr lang="ru-RU" dirty="0">
                <a:latin typeface="Cambria" panose="02040503050406030204" pitchFamily="18" charset="0"/>
              </a:rPr>
            </a:b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375751"/>
            <a:ext cx="4680519" cy="35064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87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54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933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783</TotalTime>
  <Words>614</Words>
  <Application>Microsoft Office PowerPoint</Application>
  <PresentationFormat>Экран (4:3)</PresentationFormat>
  <Paragraphs>85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Горизонт</vt:lpstr>
      <vt:lpstr>Интегрированное занятие – опыт проведения</vt:lpstr>
      <vt:lpstr>Интеграция – это объедение в целое разрозненных частей, глубокое взаимопроникновение, слияние в одном учебном материале обобщенных знаний в той или иной области. </vt:lpstr>
      <vt:lpstr>Преимущества интеграции на занятии </vt:lpstr>
      <vt:lpstr>При планировании и организации таких уроков преподавателю важно учитывать следующие условия: </vt:lpstr>
      <vt:lpstr>При планировании и организации таких уроков преподавателю важно учитывать следующие условия: </vt:lpstr>
      <vt:lpstr>Вывод </vt:lpstr>
      <vt:lpstr>Чем же отличается интегрированный урок от обычной формы урока?</vt:lpstr>
      <vt:lpstr>  НАШ Опыт интегрированного занятия-  Тема: « Культурно-религиозные и психологические  аспекты отношения к смерти» </vt:lpstr>
      <vt:lpstr>Презентация PowerPoint</vt:lpstr>
      <vt:lpstr>ЦЕЛЬ ЗАНЯТИЯ:  сформировать представление о смерти как важнейшем этапе духовного развития человека и о психологических факторах, сопровождающих процесс умирания. </vt:lpstr>
      <vt:lpstr>В результате занятия студент сможет: </vt:lpstr>
      <vt:lpstr>Презентация PowerPoint</vt:lpstr>
      <vt:lpstr>Входной контроль</vt:lpstr>
      <vt:lpstr>Презентация PowerPoint</vt:lpstr>
      <vt:lpstr>Презентация PowerPoint</vt:lpstr>
      <vt:lpstr>Графический тест ВАШИ МЫСЛИ О СМЕРТИ </vt:lpstr>
      <vt:lpstr>Презентация PowerPoint</vt:lpstr>
      <vt:lpstr>смерть как «параметр» коллективного сознания</vt:lpstr>
      <vt:lpstr>религиозные трактовки смерти </vt:lpstr>
      <vt:lpstr>Презентация PowerPoint</vt:lpstr>
      <vt:lpstr>Работа с цитатами</vt:lpstr>
      <vt:lpstr>Презентация PowerPoint</vt:lpstr>
      <vt:lpstr>смерть как «параметр» коллективного сознания</vt:lpstr>
      <vt:lpstr>Отношение к смерти как эталон культуры и основа морали</vt:lpstr>
      <vt:lpstr>Работа с текстами</vt:lpstr>
      <vt:lpstr>анализ просмотренного видеоматериала</vt:lpstr>
      <vt:lpstr>вопросы к фильмам. </vt:lpstr>
      <vt:lpstr>Reframe – (англ.) «вставить в новую рамку»</vt:lpstr>
      <vt:lpstr>Хасья йога - йога смеха</vt:lpstr>
      <vt:lpstr>Метод "Шесть шляп мышления" </vt:lpstr>
      <vt:lpstr>Рефлексия</vt:lpstr>
      <vt:lpstr>Презентация PowerPoint</vt:lpstr>
      <vt:lpstr>вопросы: </vt:lpstr>
      <vt:lpstr>Часто встречающиеся ответы студентов:</vt:lpstr>
      <vt:lpstr>Итог занятия!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«Культурно-религиозные аспекты отношения к смерти» и «Психологические аспекты восприятия смерти» </dc:title>
  <dc:creator>Alla</dc:creator>
  <cp:lastModifiedBy>User</cp:lastModifiedBy>
  <cp:revision>65</cp:revision>
  <dcterms:created xsi:type="dcterms:W3CDTF">2015-04-20T20:09:39Z</dcterms:created>
  <dcterms:modified xsi:type="dcterms:W3CDTF">2016-01-19T11:11:56Z</dcterms:modified>
</cp:coreProperties>
</file>