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70" r:id="rId5"/>
    <p:sldId id="271" r:id="rId6"/>
    <p:sldId id="272" r:id="rId7"/>
    <p:sldId id="278" r:id="rId8"/>
    <p:sldId id="262" r:id="rId9"/>
    <p:sldId id="263" r:id="rId10"/>
    <p:sldId id="284" r:id="rId11"/>
    <p:sldId id="268" r:id="rId12"/>
    <p:sldId id="280" r:id="rId13"/>
    <p:sldId id="279" r:id="rId14"/>
    <p:sldId id="281" r:id="rId15"/>
    <p:sldId id="264" r:id="rId16"/>
    <p:sldId id="257" r:id="rId17"/>
    <p:sldId id="265" r:id="rId18"/>
    <p:sldId id="266" r:id="rId19"/>
    <p:sldId id="260" r:id="rId20"/>
    <p:sldId id="26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895" autoAdjust="0"/>
    <p:restoredTop sz="94660"/>
  </p:normalViewPr>
  <p:slideViewPr>
    <p:cSldViewPr>
      <p:cViewPr varScale="1">
        <p:scale>
          <a:sx n="31" d="100"/>
          <a:sy n="31" d="100"/>
        </p:scale>
        <p:origin x="-61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2E34466-4BA0-4024-A166-ACF58171AE4E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BC33262-DDE7-497A-B412-86BDE1210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4466-4BA0-4024-A166-ACF58171AE4E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3262-DDE7-497A-B412-86BDE1210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4466-4BA0-4024-A166-ACF58171AE4E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3262-DDE7-497A-B412-86BDE1210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2E34466-4BA0-4024-A166-ACF58171AE4E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BC33262-DDE7-497A-B412-86BDE12100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2E34466-4BA0-4024-A166-ACF58171AE4E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BC33262-DDE7-497A-B412-86BDE1210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4466-4BA0-4024-A166-ACF58171AE4E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3262-DDE7-497A-B412-86BDE12100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4466-4BA0-4024-A166-ACF58171AE4E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3262-DDE7-497A-B412-86BDE12100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2E34466-4BA0-4024-A166-ACF58171AE4E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BC33262-DDE7-497A-B412-86BDE12100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4466-4BA0-4024-A166-ACF58171AE4E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3262-DDE7-497A-B412-86BDE1210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2E34466-4BA0-4024-A166-ACF58171AE4E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BC33262-DDE7-497A-B412-86BDE12100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2E34466-4BA0-4024-A166-ACF58171AE4E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BC33262-DDE7-497A-B412-86BDE12100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2E34466-4BA0-4024-A166-ACF58171AE4E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BC33262-DDE7-497A-B412-86BDE1210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1541466"/>
            <a:ext cx="7429520" cy="2387600"/>
          </a:xfrm>
        </p:spPr>
        <p:txBody>
          <a:bodyPr>
            <a:noAutofit/>
          </a:bodyPr>
          <a:lstStyle/>
          <a:p>
            <a:pPr algn="ctr"/>
            <a:r>
              <a:rPr lang="ru-RU" sz="4800" i="1" spc="300" dirty="0">
                <a:solidFill>
                  <a:schemeClr val="accent2">
                    <a:lumMod val="50000"/>
                  </a:schemeClr>
                </a:solidFill>
              </a:rPr>
              <a:t>Тема: </a:t>
            </a:r>
            <a:r>
              <a:rPr lang="ru-RU" sz="4800" i="1" spc="3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4800" i="1" spc="3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400" i="1" spc="300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sz="4400" i="1" spc="300" dirty="0">
                <a:solidFill>
                  <a:schemeClr val="accent2">
                    <a:lumMod val="50000"/>
                  </a:schemeClr>
                </a:solidFill>
              </a:rPr>
              <a:t>Создание </a:t>
            </a:r>
            <a:r>
              <a:rPr lang="ru-RU" sz="4400" i="1" spc="300" dirty="0" err="1">
                <a:solidFill>
                  <a:schemeClr val="accent2">
                    <a:lumMod val="50000"/>
                  </a:schemeClr>
                </a:solidFill>
              </a:rPr>
              <a:t>веб-сайта</a:t>
            </a:r>
            <a:r>
              <a:rPr lang="ru-RU" sz="4400" i="1" spc="300" dirty="0">
                <a:solidFill>
                  <a:schemeClr val="accent2">
                    <a:lumMod val="50000"/>
                  </a:schemeClr>
                </a:solidFill>
              </a:rPr>
              <a:t>»</a:t>
            </a:r>
            <a:r>
              <a:rPr lang="ru-RU" sz="4800" spc="3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4800" spc="300" dirty="0">
                <a:solidFill>
                  <a:schemeClr val="accent2">
                    <a:lumMod val="50000"/>
                  </a:schemeClr>
                </a:solidFill>
              </a:rPr>
            </a:br>
            <a:endParaRPr lang="ru-RU" sz="4800" spc="3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3316" name="Picture 4" descr="http://www.geos-inform.com/wp-content/uploads/2014/08/web-suppor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771042">
            <a:off x="1669611" y="199720"/>
            <a:ext cx="2155639" cy="21556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20" name="Picture 8" descr="http://abiatec.by/templates/_ares/images/robo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357562"/>
            <a:ext cx="4504718" cy="328614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578123"/>
            <a:ext cx="8286808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15000"/>
              </a:lnSpc>
              <a:spcAft>
                <a:spcPts val="0"/>
              </a:spcAft>
              <a:defRPr/>
            </a:pPr>
            <a:endParaRPr lang="ru-RU" sz="2800" b="1" spc="3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auto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2800" b="1" spc="3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Особенностью текстовых полей в </a:t>
            </a:r>
            <a:r>
              <a:rPr lang="en-US" sz="2800" b="1" i="1" spc="3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Publisher</a:t>
            </a:r>
            <a:r>
              <a:rPr lang="ru-RU" sz="2800" b="1" spc="3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является то, что их нельзя перемещать и текст не может перетекать из одного поля в другое.</a:t>
            </a:r>
            <a:endParaRPr lang="ru-RU" sz="2800" b="1" spc="3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71414"/>
            <a:ext cx="821537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15000"/>
              </a:lnSpc>
              <a:spcAft>
                <a:spcPts val="0"/>
              </a:spcAft>
              <a:defRPr/>
            </a:pPr>
            <a:endParaRPr lang="ru-RU" sz="2800" b="1" spc="3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auto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2800" b="1" spc="3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Заменить </a:t>
            </a:r>
            <a:r>
              <a:rPr lang="ru-RU" sz="2800" b="1" spc="3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рисунок в публикации </a:t>
            </a:r>
            <a:r>
              <a:rPr lang="ru-RU" sz="2800" b="1" spc="3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можно только </a:t>
            </a:r>
            <a:r>
              <a:rPr lang="ru-RU" sz="2800" b="1" u="sng" spc="3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единственным</a:t>
            </a:r>
            <a:r>
              <a:rPr lang="ru-RU" sz="2800" b="1" spc="3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способом.</a:t>
            </a:r>
            <a:endParaRPr lang="ru-RU" sz="2800" b="1" spc="3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857232"/>
            <a:ext cx="8072462" cy="485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2800" b="1" spc="3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Вставить текст в документ можно следующими способами: </a:t>
            </a:r>
          </a:p>
          <a:p>
            <a:pPr marL="457200" indent="-457200" algn="just" fontAlgn="auto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sz="2800" b="1" spc="3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просто набрать</a:t>
            </a:r>
          </a:p>
          <a:p>
            <a:pPr marL="457200" indent="-457200" algn="just" fontAlgn="auto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sz="2800" b="1" spc="3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набрать </a:t>
            </a:r>
            <a:r>
              <a:rPr lang="ru-RU" sz="2800" b="1" spc="3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800" b="1" spc="3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надписи</a:t>
            </a:r>
          </a:p>
          <a:p>
            <a:pPr marL="457200" indent="-457200" algn="just" fontAlgn="auto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sz="2800" b="1" spc="3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добавить </a:t>
            </a:r>
            <a:r>
              <a:rPr lang="ru-RU" sz="2800" b="1" spc="3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 в </a:t>
            </a:r>
            <a:r>
              <a:rPr lang="ru-RU" sz="2800" b="1" spc="300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автофигуру</a:t>
            </a:r>
            <a:endParaRPr lang="ru-RU" sz="2800" b="1" spc="3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 fontAlgn="auto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sz="2800" b="1" spc="3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копировать вставлять</a:t>
            </a:r>
          </a:p>
          <a:p>
            <a:pPr marL="457200" indent="-457200" algn="just" fontAlgn="auto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sz="2800" b="1" spc="3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spc="3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некоторых программных средствах  заменить на текст из файла.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rdesign.ru/site/images/works/mosinte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13872">
            <a:off x="3143240" y="2571744"/>
            <a:ext cx="1970740" cy="221457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7158" y="428604"/>
            <a:ext cx="7500958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2400" b="1" spc="3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Фирменный стиль 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это н</a:t>
            </a:r>
            <a:r>
              <a:rPr lang="ru-RU" sz="2400" b="1" spc="3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абор </a:t>
            </a:r>
            <a:r>
              <a:rPr lang="ru-RU" sz="2400" b="1" spc="3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форм, позволяющих сделать фирму узнаваемой.</a:t>
            </a:r>
          </a:p>
          <a:p>
            <a:pPr algn="just" fontAlgn="auto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2400" b="1" spc="3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Визитки, конверты, буклеты и другая печатная продукция данной фирмы.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4786322"/>
            <a:ext cx="7643866" cy="1752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2400" b="1" spc="3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400" b="1" spc="3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Шаблон</a:t>
            </a:r>
            <a:r>
              <a:rPr lang="ru-RU" sz="2400" b="1" spc="3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spc="3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это модель создания нового документа.</a:t>
            </a:r>
          </a:p>
          <a:p>
            <a:pPr algn="just" fontAlgn="auto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2400" b="1" spc="3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Использовать шаблон можно </a:t>
            </a:r>
            <a:r>
              <a:rPr lang="ru-RU" sz="2400" b="1" spc="3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в </a:t>
            </a:r>
            <a:r>
              <a:rPr lang="en-US" sz="2400" b="1" spc="3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 </a:t>
            </a:r>
            <a:r>
              <a:rPr lang="en-US" sz="2400" b="1" spc="3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Point, </a:t>
            </a:r>
            <a:r>
              <a:rPr lang="en-US" sz="2400" b="1" spc="3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Publisher</a:t>
            </a:r>
            <a:r>
              <a:rPr lang="ru-RU" sz="2400" b="1" spc="3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400" b="1" spc="3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2" name="Picture 6" descr="http://www.sostav.ru/articles/rus/2008/27.11/news/images/1dmit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32657">
            <a:off x="6215074" y="2643182"/>
            <a:ext cx="2445322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0034" y="3286124"/>
            <a:ext cx="7858180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	Отличительная особенность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использования элемента 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Microsoft  Publisher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ДЕЛОВЫЕ 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ДАННЫЕ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данные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можно </a:t>
            </a:r>
            <a:r>
              <a:rPr lang="ru-RU" sz="2800" b="1" u="sng" dirty="0" smtClean="0">
                <a:solidFill>
                  <a:schemeClr val="accent6">
                    <a:lumMod val="50000"/>
                  </a:schemeClr>
                </a:solidFill>
              </a:rPr>
              <a:t>многократно использовать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при создании других публикаций.</a:t>
            </a:r>
          </a:p>
          <a:p>
            <a:pPr algn="just" fontAlgn="auto">
              <a:lnSpc>
                <a:spcPct val="115000"/>
              </a:lnSpc>
              <a:spcAft>
                <a:spcPts val="0"/>
              </a:spcAft>
              <a:defRPr/>
            </a:pPr>
            <a:endParaRPr lang="ru-RU" sz="28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357166"/>
            <a:ext cx="7643866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2800" b="1" spc="3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Arial"/>
              </a:rPr>
              <a:t>	Пакет </a:t>
            </a:r>
            <a:r>
              <a:rPr lang="ru-RU" sz="2800" b="1" spc="3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Arial"/>
              </a:rPr>
              <a:t>Microsoft</a:t>
            </a:r>
            <a:r>
              <a:rPr lang="ru-RU" sz="2800" b="1" spc="3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Arial"/>
              </a:rPr>
              <a:t> </a:t>
            </a:r>
            <a:r>
              <a:rPr lang="ru-RU" sz="2800" b="1" spc="3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Arial"/>
              </a:rPr>
              <a:t>Office</a:t>
            </a:r>
            <a:r>
              <a:rPr lang="ru-RU" sz="2800" b="1" spc="3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Arial"/>
              </a:rPr>
              <a:t> можно использовать для </a:t>
            </a:r>
            <a:r>
              <a:rPr lang="ru-RU" sz="2800" b="1" spc="3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Arial"/>
              </a:rPr>
              <a:t>создания, редактирования и форматирования </a:t>
            </a:r>
            <a:r>
              <a:rPr lang="ru-RU" sz="2800" b="1" spc="3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Arial"/>
              </a:rPr>
              <a:t>текста.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3429000"/>
            <a:ext cx="8143932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15000"/>
              </a:lnSpc>
              <a:spcAft>
                <a:spcPts val="0"/>
              </a:spcAft>
              <a:defRPr/>
            </a:pPr>
            <a:endParaRPr lang="ru-RU" sz="2800" b="1" spc="300" dirty="0">
              <a:solidFill>
                <a:schemeClr val="accent6">
                  <a:lumMod val="75000"/>
                </a:schemeClr>
              </a:solidFill>
            </a:endParaRPr>
          </a:p>
          <a:p>
            <a:pPr algn="just" fontAlgn="auto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2800" b="1" spc="300" dirty="0" smtClean="0">
                <a:solidFill>
                  <a:schemeClr val="accent6">
                    <a:lumMod val="50000"/>
                  </a:schemeClr>
                </a:solidFill>
              </a:rPr>
              <a:t>	В </a:t>
            </a:r>
            <a:r>
              <a:rPr lang="en-US" sz="2800" i="1" spc="300" dirty="0" smtClean="0">
                <a:solidFill>
                  <a:schemeClr val="accent6">
                    <a:lumMod val="50000"/>
                  </a:schemeClr>
                </a:solidFill>
              </a:rPr>
              <a:t>Microsoft </a:t>
            </a:r>
            <a:r>
              <a:rPr lang="en-US" sz="2800" i="1" spc="300" dirty="0">
                <a:solidFill>
                  <a:schemeClr val="accent6">
                    <a:lumMod val="50000"/>
                  </a:schemeClr>
                </a:solidFill>
              </a:rPr>
              <a:t>Publisher</a:t>
            </a:r>
            <a:r>
              <a:rPr lang="ru-RU" sz="2800" i="1" spc="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spc="300" dirty="0" smtClean="0">
                <a:solidFill>
                  <a:schemeClr val="accent6">
                    <a:lumMod val="50000"/>
                  </a:schemeClr>
                </a:solidFill>
              </a:rPr>
              <a:t>переход </a:t>
            </a:r>
            <a:r>
              <a:rPr lang="ru-RU" sz="2800" b="1" spc="300" dirty="0">
                <a:solidFill>
                  <a:schemeClr val="accent6">
                    <a:lumMod val="50000"/>
                  </a:schemeClr>
                </a:solidFill>
              </a:rPr>
              <a:t>с одной </a:t>
            </a:r>
            <a:r>
              <a:rPr lang="ru-RU" sz="2800" b="1" spc="300" dirty="0" smtClean="0">
                <a:solidFill>
                  <a:schemeClr val="accent6">
                    <a:lumMod val="50000"/>
                  </a:schemeClr>
                </a:solidFill>
              </a:rPr>
              <a:t>страницы </a:t>
            </a:r>
            <a:r>
              <a:rPr lang="ru-RU" sz="2800" b="1" spc="300" dirty="0">
                <a:solidFill>
                  <a:schemeClr val="accent6">
                    <a:lumMod val="50000"/>
                  </a:schemeClr>
                </a:solidFill>
              </a:rPr>
              <a:t>публикации на </a:t>
            </a:r>
            <a:r>
              <a:rPr lang="ru-RU" sz="2800" b="1" spc="300" dirty="0" smtClean="0">
                <a:solidFill>
                  <a:schemeClr val="accent6">
                    <a:lumMod val="50000"/>
                  </a:schemeClr>
                </a:solidFill>
              </a:rPr>
              <a:t>другую осуществляется с помощью панели форматирования.</a:t>
            </a:r>
            <a:endParaRPr lang="ru-RU" sz="2800" b="1" spc="3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285728"/>
            <a:ext cx="7715304" cy="2428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15000"/>
              </a:lnSpc>
              <a:spcAft>
                <a:spcPts val="0"/>
              </a:spcAft>
              <a:defRPr/>
            </a:pPr>
            <a:endParaRPr lang="ru-RU" sz="2000" b="1" spc="3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auto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2800" b="1" spc="3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800" b="1" spc="3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смене шаблона выбранный </a:t>
            </a:r>
            <a:r>
              <a:rPr lang="ru-RU" sz="2800" b="1" spc="3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макет, деловые данные и графические объекты </a:t>
            </a:r>
            <a:r>
              <a:rPr lang="ru-RU" sz="2800" b="1" spc="3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сохраняются.</a:t>
            </a:r>
            <a:endParaRPr lang="ru-RU" sz="2800" b="1" spc="3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50"/>
            <a:ext cx="8115328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spc="300" dirty="0">
                <a:solidFill>
                  <a:schemeClr val="accent1">
                    <a:lumMod val="50000"/>
                  </a:schemeClr>
                </a:solidFill>
              </a:rPr>
              <a:t>Представление проектов </a:t>
            </a:r>
            <a:r>
              <a:rPr lang="ru-RU" sz="4000" b="1" spc="300" dirty="0">
                <a:solidFill>
                  <a:schemeClr val="tx1"/>
                </a:solidFill>
              </a:rPr>
              <a:t/>
            </a:r>
            <a:br>
              <a:rPr lang="ru-RU" sz="4000" b="1" spc="300" dirty="0">
                <a:solidFill>
                  <a:schemeClr val="tx1"/>
                </a:solidFill>
              </a:rPr>
            </a:br>
            <a:endParaRPr lang="ru-RU" sz="4000" b="1" spc="300" dirty="0">
              <a:solidFill>
                <a:schemeClr val="tx1"/>
              </a:solidFill>
            </a:endParaRPr>
          </a:p>
        </p:txBody>
      </p:sp>
      <p:pic>
        <p:nvPicPr>
          <p:cNvPr id="34820" name="Picture 4" descr="http://habrastorage.org/storage2/ddd/386/a6a/ddd386a6a7e19fb825074e0065ee10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317610"/>
            <a:ext cx="5715040" cy="525466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57158" y="500042"/>
            <a:ext cx="8143932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spc="30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3200" i="0" u="none" strike="noStrike" cap="none" spc="30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 древности люди учились для того, чтобы совершенствовать себя.  Ныне учатся для того, чтобы удивить других.</a:t>
            </a:r>
            <a:endParaRPr kumimoji="0" lang="ru-RU" sz="3200" i="0" u="none" strike="noStrike" cap="none" spc="300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spc="300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Конфуций </a:t>
            </a:r>
            <a:endParaRPr kumimoji="0" lang="ru-RU" sz="3200" b="1" i="0" u="none" strike="noStrike" cap="none" spc="300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http://lib.rus.ec/i/15/133115/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4909" y="2443191"/>
            <a:ext cx="3898595" cy="398620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000240"/>
            <a:ext cx="8072494" cy="2500330"/>
          </a:xfrm>
        </p:spPr>
        <p:txBody>
          <a:bodyPr>
            <a:noAutofit/>
          </a:bodyPr>
          <a:lstStyle/>
          <a:p>
            <a:pPr algn="ctr"/>
            <a:r>
              <a:rPr lang="en-US" sz="4000" b="1" i="1" u="sng" spc="300" dirty="0">
                <a:solidFill>
                  <a:schemeClr val="accent6">
                    <a:lumMod val="50000"/>
                  </a:schemeClr>
                </a:solidFill>
              </a:rPr>
              <a:t>M</a:t>
            </a:r>
            <a:r>
              <a:rPr lang="en-US" sz="4000" b="1" i="1" u="sng" cap="none" spc="300" dirty="0">
                <a:solidFill>
                  <a:schemeClr val="accent6">
                    <a:lumMod val="50000"/>
                  </a:schemeClr>
                </a:solidFill>
              </a:rPr>
              <a:t>icrosoft</a:t>
            </a:r>
            <a:r>
              <a:rPr lang="en-US" sz="4000" b="1" i="1" u="sng" spc="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000" b="1" i="1" u="sng" spc="300" dirty="0" smtClean="0">
                <a:solidFill>
                  <a:schemeClr val="accent6">
                    <a:lumMod val="50000"/>
                  </a:schemeClr>
                </a:solidFill>
              </a:rPr>
              <a:t>P</a:t>
            </a:r>
            <a:r>
              <a:rPr lang="en-US" sz="4000" b="1" i="1" u="sng" cap="none" spc="300" dirty="0" smtClean="0">
                <a:solidFill>
                  <a:schemeClr val="accent6">
                    <a:lumMod val="50000"/>
                  </a:schemeClr>
                </a:solidFill>
              </a:rPr>
              <a:t>ublisher</a:t>
            </a:r>
            <a:r>
              <a:rPr lang="ru-RU" sz="4000" b="1" i="1" cap="none" spc="3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i="1" cap="none" spc="3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i="1" cap="none" spc="3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i="1" cap="none" spc="3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i="1" cap="none" spc="300" dirty="0" smtClean="0">
                <a:solidFill>
                  <a:schemeClr val="accent6">
                    <a:lumMod val="50000"/>
                  </a:schemeClr>
                </a:solidFill>
              </a:rPr>
              <a:t>Создание </a:t>
            </a:r>
            <a:r>
              <a:rPr lang="ru-RU" sz="4000" b="1" i="1" cap="none" spc="300" dirty="0" err="1" smtClean="0">
                <a:solidFill>
                  <a:schemeClr val="accent6">
                    <a:lumMod val="50000"/>
                  </a:schemeClr>
                </a:solidFill>
              </a:rPr>
              <a:t>веб-сайта</a:t>
            </a:r>
            <a:r>
              <a:rPr lang="ru-RU" sz="4000" b="1" i="1" spc="3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000" b="1" spc="3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spc="300" dirty="0">
                <a:solidFill>
                  <a:schemeClr val="accent6">
                    <a:lumMod val="50000"/>
                  </a:schemeClr>
                </a:solidFill>
              </a:rPr>
            </a:br>
            <a:endParaRPr lang="ru-RU" sz="4000" b="1" spc="3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738" y="274638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i="1" spc="300" dirty="0" smtClean="0">
                <a:solidFill>
                  <a:schemeClr val="accent1">
                    <a:lumMod val="50000"/>
                  </a:schemeClr>
                </a:solidFill>
              </a:rPr>
              <a:t>Практическое задание</a:t>
            </a:r>
            <a:r>
              <a:rPr lang="ru-RU" sz="4000" b="1" spc="3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000" b="1" spc="300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4000" b="1" spc="3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4994" name="Picture 2" descr="http://weplex.ru/images/slid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71546"/>
            <a:ext cx="7392112" cy="4286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http://www.uralstudent.ru/images/www.newschannel5.c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2000240"/>
            <a:ext cx="1529236" cy="2976548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14282" y="1142984"/>
            <a:ext cx="678661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Гохберг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Г.С.,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Зафиевский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А.В.,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Короткин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А.А. Информационные технологии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–  с.126.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Михеева Е.В. Информационные технологии в профессиональной деятельности  –  с. 75.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Сергеев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 Microsoft Office 2007.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Самоучитель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–  с.349.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Список литературы: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214290"/>
            <a:ext cx="7643866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spc="3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занятия:</a:t>
            </a:r>
          </a:p>
          <a:p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1. Проверка знаний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Игра «Пойми меня»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	Ситуационные задачи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	Игра «Верю/не верю»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2. Представление проектов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3. Новая тема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4. Практическое задание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5. Итоги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56" y="1820390"/>
            <a:ext cx="7000924" cy="189436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4800" b="1" i="1" spc="3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</a:t>
            </a:r>
            <a:r>
              <a:rPr lang="ru-RU" sz="4000" b="1" i="1" spc="3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4000" b="1" i="1" spc="3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i="1" spc="3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работу и внимание!</a:t>
            </a:r>
            <a:endParaRPr lang="ru-RU" sz="4000" b="1" i="1" spc="3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2428868"/>
            <a:ext cx="735811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600" dirty="0" smtClean="0">
                <a:ln w="17780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Пойми меня</a:t>
            </a:r>
            <a:endParaRPr lang="ru-RU" sz="6600" b="1" cap="none" spc="600" dirty="0">
              <a:ln w="17780" cmpd="sng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spc="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400" b="1" cap="none" spc="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icrosoft</a:t>
            </a:r>
            <a:r>
              <a:rPr lang="en-US" sz="4400" b="1" spc="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en-US" sz="4400" b="1" cap="none" spc="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ublisher</a:t>
            </a:r>
            <a:endParaRPr lang="ru-RU" sz="4400" b="1" cap="none" spc="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5"/>
          <p:cNvSpPr txBox="1">
            <a:spLocks/>
          </p:cNvSpPr>
          <p:nvPr/>
        </p:nvSpPr>
        <p:spPr>
          <a:xfrm>
            <a:off x="571472" y="2285992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small" spc="60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Ш</a:t>
            </a:r>
            <a:r>
              <a:rPr kumimoji="0" lang="ru-RU" sz="4400" b="1" i="0" u="none" strike="noStrike" kern="1200" spc="60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аблон</a:t>
            </a:r>
            <a:endParaRPr kumimoji="0" lang="ru-RU" sz="4400" b="1" i="0" u="none" strike="noStrike" kern="1200" spc="600" normalizeH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Заголовок 5"/>
          <p:cNvSpPr txBox="1">
            <a:spLocks/>
          </p:cNvSpPr>
          <p:nvPr/>
        </p:nvSpPr>
        <p:spPr>
          <a:xfrm>
            <a:off x="642910" y="385762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small" spc="60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Ш</a:t>
            </a:r>
            <a:r>
              <a:rPr kumimoji="0" lang="ru-RU" sz="4400" b="1" i="0" u="none" strike="noStrike" kern="1200" spc="60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рифтовая схема</a:t>
            </a:r>
            <a:endParaRPr kumimoji="0" lang="ru-RU" sz="4400" b="1" i="0" u="none" strike="noStrike" kern="1200" spc="600" normalizeH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5"/>
          <p:cNvSpPr txBox="1">
            <a:spLocks/>
          </p:cNvSpPr>
          <p:nvPr/>
        </p:nvSpPr>
        <p:spPr>
          <a:xfrm>
            <a:off x="500034" y="2571744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small" spc="60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</a:t>
            </a:r>
            <a:r>
              <a:rPr kumimoji="0" lang="ru-RU" sz="4400" b="1" i="0" u="none" strike="noStrike" kern="1200" spc="60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уклет</a:t>
            </a:r>
            <a:endParaRPr kumimoji="0" lang="ru-RU" sz="4400" b="1" i="0" u="none" strike="noStrike" kern="1200" spc="600" normalizeH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>
            <a:off x="571472" y="1000116"/>
            <a:ext cx="8072494" cy="11430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 algn="ctr">
              <a:lnSpc>
                <a:spcPct val="170000"/>
              </a:lnSpc>
              <a:spcBef>
                <a:spcPct val="0"/>
              </a:spcBef>
            </a:pPr>
            <a:r>
              <a:rPr lang="ru-RU" sz="2400" b="1" cap="small" spc="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Пуск</a:t>
            </a:r>
            <a:r>
              <a:rPr lang="en-US" sz="2400" b="1" cap="small" spc="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&gt; </a:t>
            </a:r>
            <a:r>
              <a:rPr lang="ru-RU" sz="2400" b="1" cap="small" spc="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Программы </a:t>
            </a:r>
            <a:r>
              <a:rPr lang="en-US" sz="2400" b="1" cap="small" spc="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&gt; Microsoft Office &gt;  </a:t>
            </a:r>
            <a:r>
              <a:rPr lang="en-US" sz="2400" b="1" cap="small" spc="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Microsoft Publisher</a:t>
            </a:r>
            <a:endParaRPr kumimoji="0" lang="ru-RU" sz="2400" b="1" i="0" u="none" strike="noStrike" kern="1200" cap="small" spc="60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Заголовок 5"/>
          <p:cNvSpPr txBox="1">
            <a:spLocks/>
          </p:cNvSpPr>
          <p:nvPr/>
        </p:nvSpPr>
        <p:spPr>
          <a:xfrm>
            <a:off x="785786" y="4500570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small" spc="60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Ц</a:t>
            </a:r>
            <a:r>
              <a:rPr kumimoji="0" lang="ru-RU" sz="4400" b="1" i="0" u="none" strike="noStrike" kern="1200" spc="60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ветовая схема</a:t>
            </a:r>
            <a:endParaRPr kumimoji="0" lang="ru-RU" sz="4400" b="1" i="0" u="none" strike="noStrike" kern="1200" spc="600" normalizeH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5"/>
          <p:cNvSpPr txBox="1">
            <a:spLocks/>
          </p:cNvSpPr>
          <p:nvPr/>
        </p:nvSpPr>
        <p:spPr>
          <a:xfrm>
            <a:off x="642910" y="785794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cap="small" spc="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</a:t>
            </a:r>
            <a:r>
              <a:rPr lang="ru-RU" sz="4400" b="1" spc="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еловые данные</a:t>
            </a:r>
            <a:endParaRPr kumimoji="0" lang="ru-RU" sz="4400" b="1" i="0" u="none" strike="noStrike" kern="1200" spc="600" normalizeH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>
            <a:off x="571472" y="4500570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small" spc="60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Визитка</a:t>
            </a:r>
            <a:endParaRPr kumimoji="0" lang="ru-RU" sz="4400" b="1" i="0" u="none" strike="noStrike" kern="1200" cap="small" spc="60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Заголовок 5"/>
          <p:cNvSpPr txBox="1">
            <a:spLocks/>
          </p:cNvSpPr>
          <p:nvPr/>
        </p:nvSpPr>
        <p:spPr>
          <a:xfrm>
            <a:off x="500034" y="2643182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small" spc="60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Шрифтовая схема</a:t>
            </a:r>
            <a:endParaRPr kumimoji="0" lang="ru-RU" sz="4400" b="1" i="0" u="none" strike="noStrike" kern="1200" cap="small" spc="60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74" y="3477562"/>
            <a:ext cx="4071966" cy="2951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 spc="3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</a:t>
            </a:r>
            <a:endParaRPr lang="ru-RU" sz="3200" b="1" spc="3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 spc="3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Excel</a:t>
            </a:r>
            <a:endParaRPr lang="ru-RU" sz="3200" b="1" spc="3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 spc="3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 Point</a:t>
            </a:r>
            <a:endParaRPr lang="ru-RU" sz="3200" b="1" spc="3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 spc="3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Publisher</a:t>
            </a:r>
            <a:endParaRPr lang="ru-RU" sz="3200" spc="3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5"/>
          <p:cNvSpPr txBox="1">
            <a:spLocks/>
          </p:cNvSpPr>
          <p:nvPr/>
        </p:nvSpPr>
        <p:spPr>
          <a:xfrm>
            <a:off x="714348" y="28572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cap="small" spc="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</a:t>
            </a:r>
            <a:r>
              <a:rPr lang="ru-RU" sz="4400" b="1" spc="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екстовое поле</a:t>
            </a:r>
            <a:endParaRPr kumimoji="0" lang="ru-RU" sz="4400" b="1" i="0" u="none" strike="noStrike" kern="1200" spc="600" normalizeH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Заголовок 5"/>
          <p:cNvSpPr>
            <a:spLocks noGrp="1"/>
          </p:cNvSpPr>
          <p:nvPr>
            <p:ph type="title"/>
          </p:nvPr>
        </p:nvSpPr>
        <p:spPr>
          <a:xfrm>
            <a:off x="285720" y="1785926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b="1" spc="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*.</a:t>
            </a:r>
            <a:r>
              <a:rPr lang="en-US" sz="6000" b="1" cap="none" spc="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pub</a:t>
            </a:r>
            <a:endParaRPr lang="ru-RU" sz="6000" b="1" cap="none" spc="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3116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spc="3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Ситуационные задачи </a:t>
            </a:r>
          </a:p>
        </p:txBody>
      </p:sp>
      <p:pic>
        <p:nvPicPr>
          <p:cNvPr id="19458" name="Picture 2" descr="http://i-dept.com/wp-content/uploads/2013/04/pervyj-blok-zadach-jeto-zadachi-kotory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17487">
            <a:off x="709152" y="320267"/>
            <a:ext cx="1534517" cy="2296752"/>
          </a:xfrm>
          <a:prstGeom prst="rect">
            <a:avLst/>
          </a:prstGeom>
          <a:noFill/>
        </p:spPr>
      </p:pic>
      <p:pic>
        <p:nvPicPr>
          <p:cNvPr id="19460" name="Picture 4" descr="http://belmathematics.by/images/sampledata/sov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20" y="3429000"/>
            <a:ext cx="3762368" cy="26863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62" name="Picture 6" descr="http://xn--90aegjjisdfq.xn--p1ai/wp-content/uploads/2013/01/%D1%8F%D1%84%D0%B2%D1%84%D1%81%D1%80%D1%8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08247">
            <a:off x="6208148" y="493116"/>
            <a:ext cx="2018980" cy="2018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fun.megafon.ru/images/veru_ne_veru/im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1718" y="642918"/>
            <a:ext cx="5882116" cy="4225904"/>
          </a:xfrm>
          <a:prstGeom prst="rect">
            <a:avLst/>
          </a:prstGeom>
          <a:noFill/>
        </p:spPr>
      </p:pic>
      <p:pic>
        <p:nvPicPr>
          <p:cNvPr id="18436" name="Picture 4" descr="https://lh6.ggpht.com/LqpS7XwFH7c-6Jn3zpuMTf9vnRIFhuMtP7Vz6DdyIzzOnpfT-MyqNxxgpw5LVxcP-w=w3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500570"/>
            <a:ext cx="2214546" cy="221454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186</TotalTime>
  <Words>124</Words>
  <Application>Microsoft Office PowerPoint</Application>
  <PresentationFormat>Экран (4:3)</PresentationFormat>
  <Paragraphs>58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Тема:  «Создание веб-сайта» </vt:lpstr>
      <vt:lpstr>Слайд 2</vt:lpstr>
      <vt:lpstr>Слайд 3</vt:lpstr>
      <vt:lpstr>Microsoft Publisher</vt:lpstr>
      <vt:lpstr>Слайд 5</vt:lpstr>
      <vt:lpstr>Слайд 6</vt:lpstr>
      <vt:lpstr>*.pub</vt:lpstr>
      <vt:lpstr>Ситуационные задачи </vt:lpstr>
      <vt:lpstr>Слайд 9</vt:lpstr>
      <vt:lpstr>Слайд 10</vt:lpstr>
      <vt:lpstr>Слайд 11</vt:lpstr>
      <vt:lpstr>Слайд 12</vt:lpstr>
      <vt:lpstr>Слайд 13</vt:lpstr>
      <vt:lpstr>Слайд 14</vt:lpstr>
      <vt:lpstr>Представление проектов  </vt:lpstr>
      <vt:lpstr>Слайд 16</vt:lpstr>
      <vt:lpstr>Microsoft Publisher  Создание веб-сайта  </vt:lpstr>
      <vt:lpstr>Практическое задание </vt:lpstr>
      <vt:lpstr>Список литературы:</vt:lpstr>
      <vt:lpstr>Спасибо  за работу и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«Создание веб-сайта»</dc:title>
  <dc:creator>Marishka</dc:creator>
  <cp:lastModifiedBy>Marishka</cp:lastModifiedBy>
  <cp:revision>30</cp:revision>
  <dcterms:created xsi:type="dcterms:W3CDTF">2015-03-31T19:44:25Z</dcterms:created>
  <dcterms:modified xsi:type="dcterms:W3CDTF">2015-04-02T06:11:18Z</dcterms:modified>
</cp:coreProperties>
</file>