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76" r:id="rId5"/>
    <p:sldId id="271" r:id="rId6"/>
    <p:sldId id="280" r:id="rId7"/>
    <p:sldId id="259" r:id="rId8"/>
    <p:sldId id="258" r:id="rId9"/>
    <p:sldId id="279" r:id="rId10"/>
    <p:sldId id="260" r:id="rId11"/>
    <p:sldId id="275" r:id="rId12"/>
    <p:sldId id="261" r:id="rId13"/>
    <p:sldId id="262" r:id="rId14"/>
    <p:sldId id="281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7" autoAdjust="0"/>
    <p:restoredTop sz="94660"/>
  </p:normalViewPr>
  <p:slideViewPr>
    <p:cSldViewPr>
      <p:cViewPr>
        <p:scale>
          <a:sx n="66" d="100"/>
          <a:sy n="66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H:\my%20profession22\&#1056;&#152;SBah-Organnaya-muzyka-skripka-i-organ(muzofon.com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589241"/>
            <a:ext cx="8147248" cy="936104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YESTERDAY                  TODAY            TOMORROW      </a:t>
            </a:r>
            <a:endParaRPr lang="ru-RU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u="sng" dirty="0" smtClean="0">
                <a:solidFill>
                  <a:srgbClr val="FFCC00"/>
                </a:solidFill>
              </a:rPr>
              <a:t>An architect </a:t>
            </a:r>
            <a:endParaRPr lang="ru-RU" sz="7200" b="1" dirty="0">
              <a:solidFill>
                <a:srgbClr val="FFCC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Администратор\Desktop\1337368762-img-4198-528x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40768"/>
            <a:ext cx="5376597" cy="403244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РSBah-Organnaya-muzyka-skripka-i-organ(muzofon.com).mp3">
            <a:hlinkClick r:id="" action="ppaction://media"/>
          </p:cNvPr>
          <p:cNvPicPr>
            <a:picLocks noGrp="1" noRot="1" noChangeAspect="1"/>
          </p:cNvPicPr>
          <p:nvPr>
            <p:ph sz="quarter" idx="4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40352" y="4905164"/>
            <a:ext cx="936104" cy="936104"/>
          </a:xfrm>
          <a:prstGeom prst="rect">
            <a:avLst/>
          </a:prstGeom>
        </p:spPr>
      </p:pic>
      <p:pic>
        <p:nvPicPr>
          <p:cNvPr id="9" name="РSBah-Organnaya-muzyka-skripka-i-organ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29586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34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Администратор\Desktop\iCAL12TK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016224" cy="2304256"/>
          </a:xfrm>
          <a:prstGeom prst="rect">
            <a:avLst/>
          </a:prstGeom>
          <a:noFill/>
        </p:spPr>
      </p:pic>
      <p:pic>
        <p:nvPicPr>
          <p:cNvPr id="15363" name="Picture 3" descr="C:\Users\Администратор\Desktop\iCAC5EI2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2276103" cy="3414155"/>
          </a:xfrm>
          <a:prstGeom prst="rect">
            <a:avLst/>
          </a:prstGeom>
          <a:noFill/>
        </p:spPr>
      </p:pic>
      <p:pic>
        <p:nvPicPr>
          <p:cNvPr id="15364" name="Picture 4" descr="C:\Users\Администратор\Desktop\DSC_475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286256"/>
            <a:ext cx="1733699" cy="1562408"/>
          </a:xfrm>
          <a:prstGeom prst="rect">
            <a:avLst/>
          </a:prstGeom>
          <a:noFill/>
        </p:spPr>
      </p:pic>
      <p:pic>
        <p:nvPicPr>
          <p:cNvPr id="15365" name="Picture 5" descr="C:\Users\Администратор\Desktop\14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60648"/>
            <a:ext cx="2664296" cy="3096344"/>
          </a:xfrm>
          <a:prstGeom prst="rect">
            <a:avLst/>
          </a:prstGeom>
          <a:noFill/>
        </p:spPr>
      </p:pic>
      <p:pic>
        <p:nvPicPr>
          <p:cNvPr id="15366" name="Picture 6" descr="C:\Users\Администратор\Desktop\02764185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548680"/>
            <a:ext cx="2808312" cy="2736304"/>
          </a:xfrm>
          <a:prstGeom prst="rect">
            <a:avLst/>
          </a:prstGeom>
          <a:noFill/>
        </p:spPr>
      </p:pic>
      <p:pic>
        <p:nvPicPr>
          <p:cNvPr id="15368" name="Picture 8" descr="F:\архите\792px-VasnecovA_VMoskovsk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645024"/>
            <a:ext cx="3960440" cy="28415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7704" y="2564904"/>
            <a:ext cx="5526360" cy="2062103"/>
          </a:xfrm>
          <a:prstGeom prst="rect">
            <a:avLst/>
          </a:prstGeom>
          <a:solidFill>
            <a:schemeClr val="tx1">
              <a:lumMod val="50000"/>
              <a:alpha val="68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1487, Antonio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was invited to Russia by Ivan III to construct the walls and towers of the Moscow Kremlin.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архите\150px-Architectes.medievaux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3750809" cy="342574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архитект\x_ff30dfa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48680"/>
            <a:ext cx="4367844" cy="320150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01008"/>
            <a:ext cx="4176464" cy="315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576" y="931367"/>
            <a:ext cx="7812360" cy="1754326"/>
          </a:xfrm>
          <a:prstGeom prst="rect">
            <a:avLst/>
          </a:prstGeom>
          <a:solidFill>
            <a:schemeClr val="tx1">
              <a:lumMod val="50000"/>
              <a:alpha val="6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Until the 1700s buildings continued to be designed and set-out by craftsmen, with the exception of high status projects.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Администратор\Desktop\iCASDIYJ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2808312" cy="1944216"/>
          </a:xfrm>
          <a:prstGeom prst="rect">
            <a:avLst/>
          </a:prstGeom>
          <a:noFill/>
        </p:spPr>
      </p:pic>
      <p:pic>
        <p:nvPicPr>
          <p:cNvPr id="14338" name="Picture 2" descr="C:\Users\Администратор\Desktop\39904__x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16832"/>
            <a:ext cx="4327241" cy="2883024"/>
          </a:xfrm>
          <a:prstGeom prst="rect">
            <a:avLst/>
          </a:prstGeom>
          <a:noFill/>
        </p:spPr>
      </p:pic>
      <p:pic>
        <p:nvPicPr>
          <p:cNvPr id="14339" name="Picture 3" descr="C:\Users\Администратор\Desktop\iCADTL1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09120"/>
            <a:ext cx="2440682" cy="1944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581128"/>
            <a:ext cx="7416824" cy="2062103"/>
          </a:xfrm>
          <a:prstGeom prst="rect">
            <a:avLst/>
          </a:prstGeom>
          <a:solidFill>
            <a:schemeClr val="tx1">
              <a:lumMod val="50000"/>
              <a:alpha val="66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Various developments in technology and mathematics allowed the development of the professional 'gentleman' architect, separate from the hands-on craftsman. 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429780" cy="56612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112568" cy="6705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Architecture license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4293096"/>
            <a:ext cx="7056785" cy="2308324"/>
          </a:xfrm>
          <a:prstGeom prst="rect">
            <a:avLst/>
          </a:prstGeom>
          <a:solidFill>
            <a:schemeClr val="tx1">
              <a:lumMod val="50000"/>
              <a:alpha val="7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nly qualified persons with appropriate licensure, certification, or registration may legally practice architecture.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376" y="3356992"/>
            <a:ext cx="56166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993" y="0"/>
            <a:ext cx="531800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356992"/>
            <a:ext cx="5133443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4303455"/>
            <a:ext cx="7920880" cy="2554545"/>
          </a:xfrm>
          <a:prstGeom prst="rect">
            <a:avLst/>
          </a:prstGeom>
          <a:solidFill>
            <a:schemeClr val="tx1">
              <a:lumMod val="50000"/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Many architects and architectural firms focus on certain project types (for example, health care, retail, public housing, event management), technological expertise or project delivery methods.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336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CANON\IMG_2041.JPG"/>
          <p:cNvPicPr>
            <a:picLocks noChangeAspect="1" noChangeArrowheads="1"/>
          </p:cNvPicPr>
          <p:nvPr/>
        </p:nvPicPr>
        <p:blipFill>
          <a:blip r:embed="rId2" cstate="print"/>
          <a:srcRect l="8504" b="6147"/>
          <a:stretch>
            <a:fillRect/>
          </a:stretch>
        </p:blipFill>
        <p:spPr bwMode="auto">
          <a:xfrm>
            <a:off x="4572000" y="404664"/>
            <a:ext cx="4211960" cy="2880320"/>
          </a:xfrm>
          <a:prstGeom prst="rect">
            <a:avLst/>
          </a:prstGeom>
          <a:noFill/>
        </p:spPr>
      </p:pic>
      <p:pic>
        <p:nvPicPr>
          <p:cNvPr id="1027" name="Picture 3" descr="F:\DCIM\100CANON\IMG_2006.JPG"/>
          <p:cNvPicPr>
            <a:picLocks noChangeAspect="1" noChangeArrowheads="1"/>
          </p:cNvPicPr>
          <p:nvPr/>
        </p:nvPicPr>
        <p:blipFill>
          <a:blip r:embed="rId3" cstate="print"/>
          <a:srcRect r="7076" b="5501"/>
          <a:stretch>
            <a:fillRect/>
          </a:stretch>
        </p:blipFill>
        <p:spPr bwMode="auto">
          <a:xfrm>
            <a:off x="4572000" y="3573016"/>
            <a:ext cx="4248472" cy="2880320"/>
          </a:xfrm>
          <a:prstGeom prst="rect">
            <a:avLst/>
          </a:prstGeom>
          <a:noFill/>
        </p:spPr>
      </p:pic>
      <p:pic>
        <p:nvPicPr>
          <p:cNvPr id="1028" name="Picture 4" descr="F:\DCIM\100CANON\IMG_2033.JPG"/>
          <p:cNvPicPr>
            <a:picLocks noChangeAspect="1" noChangeArrowheads="1"/>
          </p:cNvPicPr>
          <p:nvPr/>
        </p:nvPicPr>
        <p:blipFill>
          <a:blip r:embed="rId4" cstate="print"/>
          <a:srcRect l="10096" r="2826"/>
          <a:stretch>
            <a:fillRect/>
          </a:stretch>
        </p:blipFill>
        <p:spPr bwMode="auto">
          <a:xfrm>
            <a:off x="323528" y="3573016"/>
            <a:ext cx="4032448" cy="3087242"/>
          </a:xfrm>
          <a:prstGeom prst="rect">
            <a:avLst/>
          </a:prstGeom>
          <a:noFill/>
        </p:spPr>
      </p:pic>
      <p:pic>
        <p:nvPicPr>
          <p:cNvPr id="1029" name="Picture 5" descr="F:\DCIM\100CANON\IMG_2040.JPG"/>
          <p:cNvPicPr>
            <a:picLocks noChangeAspect="1" noChangeArrowheads="1"/>
          </p:cNvPicPr>
          <p:nvPr/>
        </p:nvPicPr>
        <p:blipFill>
          <a:blip r:embed="rId5" cstate="print"/>
          <a:srcRect l="43547" t="44979" r="2960"/>
          <a:stretch>
            <a:fillRect/>
          </a:stretch>
        </p:blipFill>
        <p:spPr bwMode="auto">
          <a:xfrm flipH="1">
            <a:off x="251520" y="620688"/>
            <a:ext cx="4213305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3500438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Администратор\Desktop\iCA1L3V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941168"/>
            <a:ext cx="2808312" cy="14287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pic>
        <p:nvPicPr>
          <p:cNvPr id="19460" name="Picture 4" descr="C:\Users\Администратор\Desktop\iCA5NUW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2333625" cy="171678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LeftDown"/>
            <a:lightRig rig="threePt" dir="t"/>
          </a:scene3d>
        </p:spPr>
      </p:pic>
      <p:pic>
        <p:nvPicPr>
          <p:cNvPr id="19461" name="Picture 5" descr="C:\Users\Администратор\Desktop\iCA93R4Q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44824"/>
            <a:ext cx="2143125" cy="364502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Top"/>
            <a:lightRig rig="threePt" dir="t"/>
          </a:scene3d>
        </p:spPr>
      </p:pic>
      <p:pic>
        <p:nvPicPr>
          <p:cNvPr id="19462" name="Picture 6" descr="C:\Users\Администратор\Desktop\iCAOUA6H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437112"/>
            <a:ext cx="1979712" cy="207662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463" name="Picture 7" descr="C:\Users\Администратор\Desktop\iCAXBZ4M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32656"/>
            <a:ext cx="3103612" cy="211609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pic>
        <p:nvPicPr>
          <p:cNvPr id="34819" name="Picture 3" descr="C:\Users\Администратор\Desktop\iCA5V0RF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32656"/>
            <a:ext cx="2880320" cy="180019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195736" y="2132856"/>
            <a:ext cx="4824536" cy="2554545"/>
          </a:xfrm>
          <a:prstGeom prst="rect">
            <a:avLst/>
          </a:prstGeom>
          <a:solidFill>
            <a:schemeClr val="tx1">
              <a:lumMod val="65000"/>
              <a:alpha val="71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Humanity is obliged just to architects that we don’t live in the caves any more.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779912" y="476672"/>
            <a:ext cx="4928224" cy="2808312"/>
          </a:xfrm>
          <a:solidFill>
            <a:schemeClr val="tx1">
              <a:lumMod val="50000"/>
              <a:alpha val="76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Architect derives from the Latin architectus, which derives from the Greek arkhitekton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(arkhi-, chief +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F:\архите\150px-Archit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2304523" cy="2842245"/>
          </a:xfrm>
          <a:prstGeom prst="rect">
            <a:avLst/>
          </a:prstGeom>
          <a:noFill/>
        </p:spPr>
      </p:pic>
      <p:pic>
        <p:nvPicPr>
          <p:cNvPr id="18435" name="Picture 3" descr="F:\архите\France_in_XXI_Century._Electrical_constr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89040"/>
            <a:ext cx="4420237" cy="2607940"/>
          </a:xfrm>
          <a:prstGeom prst="rect">
            <a:avLst/>
          </a:prstGeom>
          <a:noFill/>
        </p:spPr>
      </p:pic>
      <p:pic>
        <p:nvPicPr>
          <p:cNvPr id="13" name="Picture 5" descr="F:\архите\Swiss-Commemorative-Coin-1987-CHF-5-obvers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2927484" cy="29274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51920" y="242088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tekton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builder)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рхитект\iCAY3MM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861048"/>
            <a:ext cx="1314822" cy="2817476"/>
          </a:xfrm>
          <a:prstGeom prst="rect">
            <a:avLst/>
          </a:prstGeom>
          <a:noFill/>
        </p:spPr>
      </p:pic>
      <p:pic>
        <p:nvPicPr>
          <p:cNvPr id="1027" name="Picture 3" descr="F:\архитект\Rondel_dagger_mercha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996952"/>
            <a:ext cx="2747020" cy="3509242"/>
          </a:xfrm>
          <a:prstGeom prst="rect">
            <a:avLst/>
          </a:prstGeom>
          <a:noFill/>
        </p:spPr>
      </p:pic>
      <p:pic>
        <p:nvPicPr>
          <p:cNvPr id="1029" name="Picture 5" descr="F:\архитект\14b_theredli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3294445" cy="5167313"/>
          </a:xfrm>
          <a:prstGeom prst="rect">
            <a:avLst/>
          </a:prstGeom>
          <a:noFill/>
        </p:spPr>
      </p:pic>
      <p:pic>
        <p:nvPicPr>
          <p:cNvPr id="1030" name="Picture 6" descr="F:\архитект\babele_24046068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60648"/>
            <a:ext cx="2749833" cy="2508972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67544" y="4293096"/>
            <a:ext cx="8316416" cy="2062103"/>
          </a:xfrm>
          <a:prstGeom prst="rect">
            <a:avLst/>
          </a:prstGeom>
          <a:solidFill>
            <a:schemeClr val="tx1">
              <a:lumMod val="65000"/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Throughout ancient and medieval history, most architectural design and construction was carried out by artisans—such as stone masons and carpenters, rising to the role of master builder.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0"/>
            <a:ext cx="3600400" cy="1052736"/>
          </a:xfrm>
          <a:solidFill>
            <a:schemeClr val="bg2">
              <a:lumMod val="60000"/>
              <a:lumOff val="40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CC00"/>
                </a:solidFill>
              </a:rPr>
              <a:t>Imhotep</a:t>
            </a:r>
            <a:endParaRPr lang="ru-RU" sz="6000" dirty="0">
              <a:solidFill>
                <a:srgbClr val="FFCC00"/>
              </a:solidFill>
            </a:endParaRPr>
          </a:p>
        </p:txBody>
      </p:sp>
      <p:pic>
        <p:nvPicPr>
          <p:cNvPr id="32772" name="Picture 4" descr="F:\архите\iCAT5QS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772816"/>
            <a:ext cx="1619700" cy="2962866"/>
          </a:xfrm>
          <a:prstGeom prst="rect">
            <a:avLst/>
          </a:prstGeom>
          <a:noFill/>
        </p:spPr>
      </p:pic>
      <p:pic>
        <p:nvPicPr>
          <p:cNvPr id="18" name="Picture 3" descr="F:\архите\iCAF375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1744079" cy="2315150"/>
          </a:xfrm>
          <a:prstGeom prst="rect">
            <a:avLst/>
          </a:prstGeom>
          <a:noFill/>
        </p:spPr>
      </p:pic>
      <p:pic>
        <p:nvPicPr>
          <p:cNvPr id="19" name="Picture 2" descr="F:\архите\iCA1HPWT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2115595" cy="2808312"/>
          </a:xfrm>
          <a:prstGeom prst="rect">
            <a:avLst/>
          </a:prstGeom>
          <a:noFill/>
        </p:spPr>
      </p:pic>
      <p:pic>
        <p:nvPicPr>
          <p:cNvPr id="21" name="Picture 6" descr="F:\архите\pp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365104"/>
            <a:ext cx="4320480" cy="1512168"/>
          </a:xfrm>
          <a:prstGeom prst="rect">
            <a:avLst/>
          </a:prstGeom>
          <a:noFill/>
        </p:spPr>
      </p:pic>
      <p:pic>
        <p:nvPicPr>
          <p:cNvPr id="22" name="Picture 7" descr="C:\Users\Администратор\Desktop\iCAEZDA5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196752"/>
            <a:ext cx="2141263" cy="28323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4365104"/>
            <a:ext cx="8172400" cy="2123658"/>
          </a:xfrm>
          <a:prstGeom prst="rect">
            <a:avLst/>
          </a:prstGeom>
          <a:solidFill>
            <a:schemeClr val="tx1">
              <a:lumMod val="65000"/>
              <a:alpha val="53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Only some names of the ancient architects were reached till  our time.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архите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48680"/>
            <a:ext cx="2592288" cy="1966125"/>
          </a:xfrm>
          <a:prstGeom prst="rect">
            <a:avLst/>
          </a:prstGeom>
          <a:noFill/>
        </p:spPr>
      </p:pic>
      <p:pic>
        <p:nvPicPr>
          <p:cNvPr id="6" name="Picture 3" descr="F:\архите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48680"/>
            <a:ext cx="3084824" cy="194421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36912"/>
            <a:ext cx="5688632" cy="36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700808"/>
            <a:ext cx="3131840" cy="341632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Vezaleel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– the chief Builder of the Tabernacle  and his assistant -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Agoliav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архитект\Leonardo-da-Vi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08720"/>
            <a:ext cx="3240360" cy="5112568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архитект\iCATNI3H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564904"/>
            <a:ext cx="1873914" cy="3744416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архитект\iCANK4QN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2527416" cy="2596661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архитект\iCASB5LK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60648"/>
            <a:ext cx="2285753" cy="1572766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архитект\__1545~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88640"/>
            <a:ext cx="2334641" cy="3032001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3528" y="3284984"/>
            <a:ext cx="8388424" cy="3170099"/>
          </a:xfrm>
          <a:prstGeom prst="rect">
            <a:avLst/>
          </a:prstGeom>
          <a:solidFill>
            <a:schemeClr val="bg1">
              <a:lumMod val="65000"/>
              <a:lumOff val="35000"/>
              <a:alpha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name" an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architect"has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been settled down In Europe about 400 years ago. Up to the XVI century this title was not given to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artists,who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managed the construction of buildings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Администратор\Desktop\reme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434146" cy="3240360"/>
          </a:xfrm>
          <a:prstGeom prst="rect">
            <a:avLst/>
          </a:prstGeom>
          <a:noFill/>
        </p:spPr>
      </p:pic>
      <p:pic>
        <p:nvPicPr>
          <p:cNvPr id="17410" name="Picture 2" descr="C:\Users\Администратор\Desktop\2834033603_061be7baa2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384376" cy="2601739"/>
          </a:xfrm>
          <a:prstGeom prst="rect">
            <a:avLst/>
          </a:prstGeom>
          <a:noFill/>
        </p:spPr>
      </p:pic>
      <p:pic>
        <p:nvPicPr>
          <p:cNvPr id="17411" name="Picture 3" descr="C:\Users\Администратор\Desktop\16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140968"/>
            <a:ext cx="2365548" cy="3316188"/>
          </a:xfrm>
          <a:prstGeom prst="rect">
            <a:avLst/>
          </a:prstGeom>
          <a:noFill/>
        </p:spPr>
      </p:pic>
      <p:pic>
        <p:nvPicPr>
          <p:cNvPr id="17412" name="Picture 4" descr="C:\Users\Администратор\Desktop\pojk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60648"/>
            <a:ext cx="3635896" cy="2732568"/>
          </a:xfrm>
          <a:prstGeom prst="rect">
            <a:avLst/>
          </a:prstGeom>
          <a:noFill/>
        </p:spPr>
      </p:pic>
      <p:pic>
        <p:nvPicPr>
          <p:cNvPr id="17413" name="Picture 5" descr="C:\Users\Администратор\Desktop\x_d2e71a5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988840"/>
            <a:ext cx="3816984" cy="32925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3933056"/>
            <a:ext cx="7632848" cy="2123658"/>
          </a:xfrm>
          <a:prstGeom prst="rect">
            <a:avLst/>
          </a:prstGeom>
          <a:solidFill>
            <a:schemeClr val="tx1">
              <a:lumMod val="50000"/>
              <a:alpha val="73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Before Peter 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reat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the word "architect" was not used, and builders were called "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zodchiy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carpenter, ward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master,stone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craftsman and woodworker ".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240360" cy="39646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779912" y="155679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Pietro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Antonio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Solari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3573016"/>
            <a:ext cx="4572000" cy="2246769"/>
          </a:xfrm>
          <a:prstGeom prst="rect">
            <a:avLst/>
          </a:prstGeom>
          <a:solidFill>
            <a:schemeClr val="tx1">
              <a:lumMod val="50000"/>
              <a:alpha val="48000"/>
            </a:schemeClr>
          </a:solidFill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Italians: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Pietro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Antonio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Solari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Petroc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Small,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Aleviz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were named The first «architects» within four Russian corners of XV-XVI centuries.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835</TotalTime>
  <Words>308</Words>
  <Application>Microsoft Office PowerPoint</Application>
  <PresentationFormat>Экран (4:3)</PresentationFormat>
  <Paragraphs>19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An architect </vt:lpstr>
      <vt:lpstr>Слайд 2</vt:lpstr>
      <vt:lpstr>Слайд 3</vt:lpstr>
      <vt:lpstr>Слайд 4</vt:lpstr>
      <vt:lpstr>Imhotep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Architecture license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92</cp:revision>
  <dcterms:created xsi:type="dcterms:W3CDTF">2014-02-04T07:48:16Z</dcterms:created>
  <dcterms:modified xsi:type="dcterms:W3CDTF">2016-01-27T10:00:55Z</dcterms:modified>
</cp:coreProperties>
</file>