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8" r:id="rId12"/>
    <p:sldId id="267" r:id="rId13"/>
    <p:sldId id="269" r:id="rId14"/>
    <p:sldId id="266" r:id="rId15"/>
    <p:sldId id="270" r:id="rId16"/>
    <p:sldId id="271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09833e77-fb5d-458a-936a-45a66f45bd07/%5bBIO9_09-50%5d_%5bIM_03%5d.sw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4c959b9c-2306-473a-8517-b87bf7fd9b30/%5bBIO9_09-50%5d_%5bIM_01%5d.sw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control" Target="../activeX/activeX2.xml"/><Relationship Id="rId7" Type="http://schemas.openxmlformats.org/officeDocument/2006/relationships/image" Target="../media/image2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feglobe.net/photos/strannie-jivotnie/slepish" TargetMode="External"/><Relationship Id="rId2" Type="http://schemas.openxmlformats.org/officeDocument/2006/relationships/hyperlink" Target="http://animalwild.net/mlekopitayushhie/117-kro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yclowiki.org/wiki/" TargetMode="External"/><Relationship Id="rId5" Type="http://schemas.openxmlformats.org/officeDocument/2006/relationships/hyperlink" Target="http://animalkingdom.su/books/item/f00/s00/z0000073/st016.shtml" TargetMode="External"/><Relationship Id="rId4" Type="http://schemas.openxmlformats.org/officeDocument/2006/relationships/hyperlink" Target="http://supersadovod.ru/vred/vredov/vrediteli-kartofelya/medvedk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740d90d8-8b8c-11db-b606-0800200c9a66/index.htm" TargetMode="External"/><Relationship Id="rId2" Type="http://schemas.openxmlformats.org/officeDocument/2006/relationships/hyperlink" Target="http://files.school-collection.edu.ru/dlrstore/740d90d7-8b8c-11db-b606-0800200c9a66/index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740d90d5-8b8c-11db-b606-0800200c9a66/index.htm" TargetMode="External"/><Relationship Id="rId2" Type="http://schemas.openxmlformats.org/officeDocument/2006/relationships/hyperlink" Target="http://files.school-collection.edu.ru/dlrstore/f167ab57-0805-4740-8eb0-b743d2ff5d90/%5bBIO9_09-50%5d_%5bIM_01%5d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les.school-collection.edu.ru/dlrstore/740d90d4-8b8c-11db-b606-0800200c9a66/index.htm" TargetMode="External"/><Relationship Id="rId4" Type="http://schemas.openxmlformats.org/officeDocument/2006/relationships/hyperlink" Target="http://files.school-collection.edu.ru/dlrstore/740d90d6-8b8c-11db-b606-0800200c9a66/index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740d90d1-8b8c-11db-b606-0800200c9a66/index.htm" TargetMode="External"/><Relationship Id="rId2" Type="http://schemas.openxmlformats.org/officeDocument/2006/relationships/hyperlink" Target="http://files.school-collection.edu.ru/dlrstore/c65b371e-3a04-43c9-b4f3-b189191a6cee/%5bBIO9_09-50%5d_%5bIM_02%5d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les.school-collection.edu.ru/dlrstore/740d69e8-8b8c-11db-b606-0800200c9a66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7406640" cy="841482"/>
          </a:xfrm>
        </p:spPr>
        <p:txBody>
          <a:bodyPr/>
          <a:lstStyle/>
          <a:p>
            <a:r>
              <a:rPr lang="ru-RU" dirty="0" smtClean="0"/>
              <a:t>Среды жизни планеты Земля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7338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биологии МБОУ </a:t>
            </a:r>
            <a:r>
              <a:rPr lang="ru-RU" dirty="0" err="1" smtClean="0"/>
              <a:t>Наримановского</a:t>
            </a:r>
            <a:r>
              <a:rPr lang="ru-RU" dirty="0" smtClean="0"/>
              <a:t> района «СОШ № 2»</a:t>
            </a:r>
          </a:p>
          <a:p>
            <a:r>
              <a:rPr lang="ru-RU" dirty="0" smtClean="0"/>
              <a:t>Щеглова Е.К.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2016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010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Обитатели наземно-воздушной среды</a:t>
            </a:r>
            <a:endParaRPr lang="ru-RU" dirty="0"/>
          </a:p>
        </p:txBody>
      </p:sp>
      <p:pic>
        <p:nvPicPr>
          <p:cNvPr id="23555" name="Picture 3" descr="C:\Program Files\Образовательные комплексы\Биология, 7 кл. Животные\edu_r75_bio7\data\res\resC4E8BC18-0A01-022A-00BE-071AB013879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91000"/>
            <a:ext cx="2413001" cy="1809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096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Бабочка ленточник </a:t>
            </a:r>
          </a:p>
          <a:p>
            <a:pPr algn="ctr"/>
            <a:r>
              <a:rPr lang="ru-RU" dirty="0" smtClean="0"/>
              <a:t>тополевый</a:t>
            </a:r>
            <a:endParaRPr lang="ru-RU" dirty="0"/>
          </a:p>
        </p:txBody>
      </p:sp>
      <p:pic>
        <p:nvPicPr>
          <p:cNvPr id="23559" name="Picture 7" descr="C:\Program Files\Образовательные комплексы\Биология, 7 кл. Животные\edu_r75_bio7\data\res\resC4E8BF5B-0A01-022A-01EC-A5839B78D2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00200"/>
            <a:ext cx="25400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148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Белые медведи</a:t>
            </a:r>
            <a:endParaRPr lang="ru-RU" dirty="0"/>
          </a:p>
        </p:txBody>
      </p:sp>
      <p:pic>
        <p:nvPicPr>
          <p:cNvPr id="23562" name="Picture 10" descr="C:\Program Files\Образовательные комплексы\Биология, 7 кл. Животные\edu_r75_bio7\data\res\resD170D5CB-0A01-022A-01CB-CF91908802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447800"/>
            <a:ext cx="2565400" cy="1924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53200" y="3505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Прыткая ящерица</a:t>
            </a:r>
            <a:endParaRPr lang="ru-RU" dirty="0"/>
          </a:p>
        </p:txBody>
      </p:sp>
      <p:pic>
        <p:nvPicPr>
          <p:cNvPr id="23565" name="Picture 13" descr="C:\Program Files\Образовательные комплексы\Биология, 6 класс. Растения. Бактерии. Грибы. Лишайники\edu_r75_bio6\data\res\res13A1F2CC-8C4C-4079-B1CE-4075916CC7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14800"/>
            <a:ext cx="2438400" cy="18288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294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Лисичка настоящая</a:t>
            </a:r>
            <a:endParaRPr lang="ru-RU" dirty="0"/>
          </a:p>
        </p:txBody>
      </p:sp>
      <p:pic>
        <p:nvPicPr>
          <p:cNvPr id="23568" name="Picture 16" descr="C:\Program Files\Образовательные комплексы\Биология, 6 класс. Растения. Бактерии. Грибы. Лишайники\edu_r75_bio6\data\res\resBF153BE2-0A01-022A-00FA-706DA1E5828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191000"/>
            <a:ext cx="2489201" cy="18669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14800" y="609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Ландыш майский</a:t>
            </a:r>
            <a:endParaRPr lang="ru-RU" dirty="0"/>
          </a:p>
        </p:txBody>
      </p:sp>
      <p:pic>
        <p:nvPicPr>
          <p:cNvPr id="23571" name="Picture 19" descr="C:\Program Files\Образовательные комплексы\Биология, 7 кл. Животные\edu_r75_bio7\data\res\resC4E8BE28-0A01-022A-00E3-3A4DC6D668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447800"/>
            <a:ext cx="2489201" cy="18669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95400" y="3429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Сова неясыть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Почвенная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400" dirty="0" smtClean="0"/>
              <a:t>Почва – это поверхностный плодородный слой суши. Эта среда образовалась из смеси минеральных веществ при распаде горных пород и органических веществ (перегноя) в результате разложения растительных и животных остатков).</a:t>
            </a:r>
            <a:r>
              <a:rPr lang="ru-RU" sz="4400" b="1" dirty="0" smtClean="0"/>
              <a:t> </a:t>
            </a:r>
            <a:r>
              <a:rPr lang="ru-RU" sz="4400" dirty="0" smtClean="0"/>
              <a:t>Почва как среда обитания представляет собой не простое твёрдое тело, как большинство пород литосферы, а сложную систему, состоящую из твёрдых частиц, окружённых воздухом и водой. Она пронизана полостями, заполненными смесью газов и водными растворами, в ней складываются разнообразные условия, благоприятные для жизни множества организмов [4].</a:t>
            </a:r>
          </a:p>
          <a:p>
            <a:r>
              <a:rPr lang="ru-RU" sz="4400" u="sng" dirty="0" smtClean="0">
                <a:hlinkClick r:id="rId2"/>
              </a:rPr>
              <a:t>http://files.school-collection.edu.ru/dlrstore/09833e77-fb5d-458a-936a-45a66f45bd07/%5BBIO9_09-50%5D_%5BIM_03%5D.swf</a:t>
            </a:r>
            <a:endParaRPr lang="ru-RU" sz="4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Обитатели почвенной среды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819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Дождевой червь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971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Крот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Медведка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5334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Личинка майского жука</a:t>
            </a:r>
            <a:endParaRPr lang="ru-RU" dirty="0"/>
          </a:p>
        </p:txBody>
      </p:sp>
      <p:pic>
        <p:nvPicPr>
          <p:cNvPr id="18" name="Picture 3" descr="C:\Program Files\Образовательные комплексы\Биология, 7 кл. Животные\edu_r75_bio7\data\res\resC4E8CF11-0A01-022A-013B-168C2D2157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2590800" cy="19431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30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Почвенные клещи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601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Слепыш</a:t>
            </a:r>
            <a:endParaRPr lang="ru-RU" dirty="0"/>
          </a:p>
        </p:txBody>
      </p:sp>
      <p:pic>
        <p:nvPicPr>
          <p:cNvPr id="15" name="Рисунок 14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990600"/>
            <a:ext cx="2568706" cy="1924050"/>
          </a:xfrm>
          <a:prstGeom prst="rect">
            <a:avLst/>
          </a:prstGeom>
        </p:spPr>
      </p:pic>
      <p:pic>
        <p:nvPicPr>
          <p:cNvPr id="23" name="Рисунок 22" descr="скачанные файлы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4495800"/>
            <a:ext cx="2712357" cy="1524000"/>
          </a:xfrm>
          <a:prstGeom prst="rect">
            <a:avLst/>
          </a:prstGeom>
        </p:spPr>
      </p:pic>
      <p:pic>
        <p:nvPicPr>
          <p:cNvPr id="24" name="Рисунок 23" descr="Medvedka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2133600"/>
            <a:ext cx="2469445" cy="1543050"/>
          </a:xfrm>
          <a:prstGeom prst="rect">
            <a:avLst/>
          </a:prstGeom>
        </p:spPr>
      </p:pic>
      <p:pic>
        <p:nvPicPr>
          <p:cNvPr id="25" name="Рисунок 24" descr="0000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3352800"/>
            <a:ext cx="1562443" cy="2037703"/>
          </a:xfrm>
          <a:prstGeom prst="rect">
            <a:avLst/>
          </a:prstGeom>
        </p:spPr>
      </p:pic>
      <p:pic>
        <p:nvPicPr>
          <p:cNvPr id="27" name="Рисунок 26" descr="300px-Melolontha_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3581400"/>
            <a:ext cx="2139949" cy="16049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Организменная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Тела многих организмов могут служить жизненной средой для других организмов. Это относится не только к паразитизму, но и к некоторым другим формам взаимоотношений между организмами. Эта среда характеризуется относительной стабильностью условий, защищенностью от внешних врагов, обилием легкоусвояемой пищи. Все это достаточно часто приводит к вторичным упрощениям строения, вплоть до потери целых систем органов [4].</a:t>
            </a:r>
          </a:p>
          <a:p>
            <a:r>
              <a:rPr lang="ru-RU" u="sng" dirty="0" smtClean="0">
                <a:hlinkClick r:id="rId2"/>
              </a:rPr>
              <a:t>http://files.school-collection.edu.ru/dlrstore/4c959b9c-2306-473a-8517-b87bf7fd9b30/%5BBIO9_09-50%5D_%5BIM_01%5D.swf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Обитатели организменной среды</a:t>
            </a:r>
            <a:endParaRPr lang="ru-RU" dirty="0"/>
          </a:p>
        </p:txBody>
      </p:sp>
      <p:pic>
        <p:nvPicPr>
          <p:cNvPr id="22531" name="Picture 3" descr="C:\Program Files\Образовательные комплексы\Биология, 7 кл. Животные\edu_r75_bio7\data\res\resC4E8CCAA-0A01-022A-00F9-DC9F397D8AC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962400"/>
            <a:ext cx="2184400" cy="1638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579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Аскарида</a:t>
            </a:r>
            <a:endParaRPr lang="ru-RU" dirty="0"/>
          </a:p>
        </p:txBody>
      </p:sp>
      <p:pic>
        <p:nvPicPr>
          <p:cNvPr id="22534" name="Picture 6" descr="C:\Program Files\Образовательные комплексы\Биология, 6 класс. Растения. Бактерии. Грибы. Лишайники\edu_r75_bio6\data\res\resB9411266-0A01-022A-00FE-AF9C4AF640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371600"/>
            <a:ext cx="2387601" cy="17907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3352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Петров крест</a:t>
            </a:r>
            <a:endParaRPr lang="ru-RU" dirty="0"/>
          </a:p>
        </p:txBody>
      </p:sp>
      <p:pic>
        <p:nvPicPr>
          <p:cNvPr id="22537" name="Picture 9" descr="C:\Program Files\Образовательные комплексы\Биология, 6 класс. Растения. Бактерии. Грибы. Лишайники\edu_r75_bio6\data\res\resC0006215-0A01-022A-019C-C97DCEF2DB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1219200"/>
            <a:ext cx="2413000" cy="18097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86200" y="3124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Повилика</a:t>
            </a:r>
            <a:endParaRPr lang="ru-RU" dirty="0"/>
          </a:p>
        </p:txBody>
      </p:sp>
      <p:pic>
        <p:nvPicPr>
          <p:cNvPr id="22540" name="Picture 12" descr="C:\Program Files\Образовательные комплексы\Биология, 6 класс. Растения. Бактерии. Грибы. Лишайники\edu_r75_bio6\data\res\resBF153B7B-0A01-022A-0092-AF24A66BC89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447800"/>
            <a:ext cx="2362200" cy="17716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77000" y="3276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Трутовик чешуйчатый</a:t>
            </a:r>
            <a:endParaRPr lang="ru-RU" dirty="0"/>
          </a:p>
        </p:txBody>
      </p:sp>
      <p:pic>
        <p:nvPicPr>
          <p:cNvPr id="22543" name="Picture 15" descr="C:\Program Files\Образовательные комплексы\Биология, 7 кл. Животные\edu_r75_bio7\data\res\resC4EB8342-0A01-022A-008C-858A170CD1B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3886200"/>
            <a:ext cx="2171700" cy="19532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00800" y="5791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Дизентерийная амёба</a:t>
            </a:r>
            <a:endParaRPr lang="ru-RU" dirty="0"/>
          </a:p>
        </p:txBody>
      </p:sp>
      <p:pic>
        <p:nvPicPr>
          <p:cNvPr id="22546" name="Picture 18" descr="C:\Program Files\Образовательные комплексы\Биология, 7 кл. Животные\edu_r75_bio7\data\res\resC4EB8376-0A01-022A-015D-45D9BFAAE93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3962400"/>
            <a:ext cx="1524000" cy="17452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71600" y="5791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Печёночный сосальщик</a:t>
            </a:r>
            <a:endParaRPr lang="ru-RU" dirty="0"/>
          </a:p>
        </p:txBody>
      </p:sp>
    </p:spTree>
    <p:controls>
      <p:control spid="22538" name="DefaultOcx" r:id="rId2" imgW="914400" imgH="228600"/>
      <p:control spid="22544" name="HTMLHidden1" r:id="rId3" imgW="914400" imgH="228600"/>
    </p:controls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Физкульминутка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Все ребята дружно встали </a:t>
            </a:r>
          </a:p>
          <a:p>
            <a:pPr algn="ctr">
              <a:buNone/>
            </a:pPr>
            <a:r>
              <a:rPr lang="ru-RU" dirty="0" smtClean="0"/>
              <a:t>И на месте зашагали, </a:t>
            </a:r>
          </a:p>
          <a:p>
            <a:pPr algn="ctr">
              <a:buNone/>
            </a:pPr>
            <a:r>
              <a:rPr lang="ru-RU" dirty="0" smtClean="0"/>
              <a:t>На носочках потянулись, </a:t>
            </a:r>
          </a:p>
          <a:p>
            <a:pPr algn="ctr">
              <a:buNone/>
            </a:pPr>
            <a:r>
              <a:rPr lang="ru-RU" dirty="0" smtClean="0"/>
              <a:t>А теперь назад прогнулись, </a:t>
            </a:r>
          </a:p>
          <a:p>
            <a:pPr algn="ctr">
              <a:buNone/>
            </a:pPr>
            <a:r>
              <a:rPr lang="ru-RU" dirty="0" smtClean="0"/>
              <a:t>Как пружинки мы присели </a:t>
            </a:r>
          </a:p>
          <a:p>
            <a:pPr algn="ctr">
              <a:buNone/>
            </a:pPr>
            <a:r>
              <a:rPr lang="ru-RU" dirty="0" smtClean="0"/>
              <a:t>И тихонько </a:t>
            </a:r>
            <a:r>
              <a:rPr lang="ru-RU" smtClean="0"/>
              <a:t>вместе </a:t>
            </a:r>
            <a:r>
              <a:rPr lang="ru-RU" smtClean="0"/>
              <a:t>сели.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Обитатели разных сред жизни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676400"/>
          <a:ext cx="7239000" cy="4074962"/>
        </p:xfrm>
        <a:graphic>
          <a:graphicData uri="http://schemas.openxmlformats.org/drawingml/2006/table">
            <a:tbl>
              <a:tblPr/>
              <a:tblGrid>
                <a:gridCol w="1979897"/>
                <a:gridCol w="5259103"/>
              </a:tblGrid>
              <a:tr h="362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Среда жизни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Обитатели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Водная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Моллюски, лягушки, раки, 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водоросли, кувшинка</a:t>
                      </a: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, лотос, чилим и 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Наземно-воздушная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Бабочки, пауки, лягушки, ящерицы, змеи, птицы, волки, лисы, человек, тополь, ива и 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Почвенная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Дождевой червь, крот, корни растений, личинки жуков, разнообразные простейшие, грибы, бактерии и 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Организменная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Полезные 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симбионты: клубеньковые бактерии и др.; </a:t>
                      </a: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паразиты: холерный вибрион, бычий цепень, гриб-трутовик, заразиха и др.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Дополните «Облако тегов»:</a:t>
            </a:r>
            <a:endParaRPr lang="ru-RU" dirty="0" smtClean="0"/>
          </a:p>
          <a:p>
            <a:pPr algn="ctr"/>
            <a:r>
              <a:rPr lang="ru-RU" dirty="0" smtClean="0"/>
              <a:t>Сегодня я узнал (узнала) …</a:t>
            </a:r>
          </a:p>
          <a:p>
            <a:pPr algn="ctr"/>
            <a:r>
              <a:rPr lang="ru-RU" dirty="0" smtClean="0"/>
              <a:t>Было интересно узнать, что …</a:t>
            </a:r>
          </a:p>
          <a:p>
            <a:pPr algn="ctr"/>
            <a:r>
              <a:rPr lang="ru-RU" dirty="0" smtClean="0"/>
              <a:t>Было трудно …</a:t>
            </a:r>
          </a:p>
          <a:p>
            <a:pPr algn="ctr"/>
            <a:r>
              <a:rPr lang="ru-RU" smtClean="0"/>
              <a:t>Теперь </a:t>
            </a:r>
            <a:r>
              <a:rPr lang="ru-RU" dirty="0" smtClean="0"/>
              <a:t>я могу…</a:t>
            </a:r>
          </a:p>
          <a:p>
            <a:pPr algn="ctr"/>
            <a:r>
              <a:rPr lang="ru-RU" dirty="0" smtClean="0"/>
              <a:t>Я научился (научилась) …</a:t>
            </a:r>
          </a:p>
          <a:p>
            <a:pPr algn="ctr"/>
            <a:r>
              <a:rPr lang="ru-RU" dirty="0" smtClean="0"/>
              <a:t>У меня получилось …</a:t>
            </a:r>
          </a:p>
          <a:p>
            <a:pPr algn="ctr"/>
            <a:r>
              <a:rPr lang="ru-RU" dirty="0" smtClean="0"/>
              <a:t>Я смог (смогла)…</a:t>
            </a:r>
          </a:p>
          <a:p>
            <a:pPr algn="ctr"/>
            <a:r>
              <a:rPr lang="ru-RU" dirty="0" smtClean="0"/>
              <a:t>Меня удивило…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Изучить текст § 17 и выполнить задания в конце параграфа.[1]</a:t>
            </a:r>
          </a:p>
          <a:p>
            <a:r>
              <a:rPr lang="ru-RU" dirty="0" smtClean="0"/>
              <a:t>Выполнить задания 4-6 в рабочей тетради.[2] </a:t>
            </a:r>
          </a:p>
          <a:p>
            <a:r>
              <a:rPr lang="ru-RU" dirty="0" smtClean="0"/>
              <a:t>Творческое задание: подготовить сообщение об экологических факторах среды и их воздействии на живые организмы или написать мини-сочинение по материалам Интернета и дополнительной литературы.[3]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1. Биология: 5 класс: учебник для учащихся общеобразовательных учреждений / И.Н. Пономарёва, И.В. Николаев, О.А. Корнилова. – М.: </a:t>
            </a:r>
            <a:r>
              <a:rPr lang="ru-RU" sz="2400" dirty="0" err="1" smtClean="0"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, 2012. – 128 с.: ил.  </a:t>
            </a:r>
            <a:endParaRPr lang="ru-RU" sz="2400" dirty="0" smtClean="0"/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2. Биология: 5 класс: рабочая тетрадь для учащихся общеобразовательных  учреждений / О.А. Корнилова, И.В Николаев, Л.В. Симонова; под ред. проф. И.Н. Пономарёвой. – М.: </a:t>
            </a:r>
            <a:r>
              <a:rPr lang="ru-RU" sz="2400" dirty="0" err="1" smtClean="0"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, 2013. – 80 с.: ил.</a:t>
            </a:r>
            <a:endParaRPr lang="ru-RU" sz="2400" dirty="0" smtClean="0"/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3. Биология: 5 класс: методическое пособие / И.Н. Пономарёва, И.В. Николаев, О.А. Корнилова. – М.: </a:t>
            </a:r>
            <a:r>
              <a:rPr lang="ru-RU" sz="2400" dirty="0" err="1" smtClean="0"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, 2013. – 80 с.  </a:t>
            </a: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/>
              <a:t>4. Пономарёва И.Н., Корнилова О.А., </a:t>
            </a:r>
            <a:r>
              <a:rPr lang="ru-RU" sz="2400" dirty="0" err="1" smtClean="0"/>
              <a:t>Кучменко</a:t>
            </a:r>
            <a:r>
              <a:rPr lang="ru-RU" sz="2400" dirty="0" smtClean="0"/>
              <a:t> В.С. Биология: 6 класс: учебник для учащихся общеобразовательных учреждений / Под ред. проф.  И.Н.Пономарёвой. - 4-е изд., исправленное. – М.: </a:t>
            </a:r>
            <a:r>
              <a:rPr lang="ru-RU" sz="2400" dirty="0" err="1" smtClean="0"/>
              <a:t>Вентана-Граф</a:t>
            </a:r>
            <a:r>
              <a:rPr lang="ru-RU" sz="2400" dirty="0" smtClean="0"/>
              <a:t>, 2011. -240 с.: ил.</a:t>
            </a: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600" dirty="0" smtClean="0"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Вспомните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 каких местах растут растения (верблюжья колючка, рогоз)?</a:t>
            </a:r>
          </a:p>
          <a:p>
            <a:pPr lvl="0"/>
            <a:r>
              <a:rPr lang="ru-RU" dirty="0" smtClean="0"/>
              <a:t>Где живут рыбы, зайцы?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Изображения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295400"/>
            <a:ext cx="7726680" cy="48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Образовательный комплекс. Серия: 1С: Школа. Биология. Растения. Бактерии. Грибы. Лишайники 6 класс. ЗАО «1С», 2006. Издательский центр «</a:t>
            </a:r>
            <a:r>
              <a:rPr lang="ru-RU" dirty="0" err="1" smtClean="0"/>
              <a:t>Вентана-Граф</a:t>
            </a:r>
            <a:r>
              <a:rPr lang="ru-RU" dirty="0" smtClean="0"/>
              <a:t>», текст учебника с иллюстрациями, 2006.</a:t>
            </a:r>
          </a:p>
          <a:p>
            <a:r>
              <a:rPr lang="ru-RU" dirty="0" smtClean="0"/>
              <a:t>Образовательный комплекс. Серия: 1С: Школа. Биология. Животные. 7 класс. ЗАО «1С», 2006. Издательский центр «</a:t>
            </a:r>
            <a:r>
              <a:rPr lang="ru-RU" dirty="0" err="1" smtClean="0"/>
              <a:t>Вентана-Граф</a:t>
            </a:r>
            <a:r>
              <a:rPr lang="ru-RU" dirty="0" smtClean="0"/>
              <a:t>», текст учебника с иллюстрациями, 2006.</a:t>
            </a:r>
          </a:p>
          <a:p>
            <a:r>
              <a:rPr lang="en-US" dirty="0" smtClean="0">
                <a:solidFill>
                  <a:schemeClr val="tx2"/>
                </a:solidFill>
                <a:hlinkClick r:id="rId2"/>
              </a:rPr>
              <a:t>http://animalwild.net/mlekopitayushhie/117-krot.html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hlinkClick r:id="rId3"/>
              </a:rPr>
              <a:t>http://lifeglobe.net/photos/strannie-jivotnie/slepish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http://supersadovod.ru/vred/vredov/vrediteli-kartofelya/medvedka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http://animalkingdom.su/books/item/f00/s00/z0000073/st016.shtml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http://cyclowiki.org/wiki/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Прочитайте стихотворение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143000"/>
            <a:ext cx="7638288" cy="480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Спросили у Мухи  – глазастой и бойкой: </a:t>
            </a:r>
            <a:br>
              <a:rPr lang="ru-RU" dirty="0" smtClean="0"/>
            </a:br>
            <a:r>
              <a:rPr lang="ru-RU" dirty="0" smtClean="0"/>
              <a:t>– Скажите, чем вас привлекает помойка? </a:t>
            </a:r>
            <a:br>
              <a:rPr lang="ru-RU" dirty="0" smtClean="0"/>
            </a:br>
            <a:r>
              <a:rPr lang="ru-RU" dirty="0" smtClean="0"/>
              <a:t>Не всякий пойдёт на такое сближение –</a:t>
            </a:r>
            <a:br>
              <a:rPr lang="ru-RU" dirty="0" smtClean="0"/>
            </a:br>
            <a:r>
              <a:rPr lang="ru-RU" dirty="0" smtClean="0"/>
              <a:t>Отходы кругом и следы разложения. </a:t>
            </a:r>
            <a:br>
              <a:rPr lang="ru-RU" dirty="0" smtClean="0"/>
            </a:br>
            <a:r>
              <a:rPr lang="ru-RU" dirty="0" smtClean="0"/>
              <a:t>И Муха ответила –  честно, открыто: </a:t>
            </a:r>
            <a:br>
              <a:rPr lang="ru-RU" dirty="0" smtClean="0"/>
            </a:br>
            <a:r>
              <a:rPr lang="ru-RU" dirty="0" smtClean="0"/>
              <a:t>– Кому-то – помойка, кому-то – корыто. </a:t>
            </a:r>
            <a:br>
              <a:rPr lang="ru-RU" dirty="0" smtClean="0"/>
            </a:br>
            <a:r>
              <a:rPr lang="ru-RU" dirty="0" smtClean="0"/>
              <a:t>Легко здесь живётся, </a:t>
            </a:r>
          </a:p>
          <a:p>
            <a:pPr algn="ctr">
              <a:buNone/>
            </a:pPr>
            <a:r>
              <a:rPr lang="ru-RU" dirty="0" smtClean="0"/>
              <a:t>и просто – с питанием: </a:t>
            </a:r>
            <a:br>
              <a:rPr lang="ru-RU" dirty="0" smtClean="0"/>
            </a:br>
            <a:r>
              <a:rPr lang="ru-RU" dirty="0" smtClean="0"/>
              <a:t>Это моя среда обитания.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  Леонид Олюнин</a:t>
            </a:r>
            <a:endParaRPr lang="ru-RU" i="1" dirty="0"/>
          </a:p>
        </p:txBody>
      </p:sp>
      <p:pic>
        <p:nvPicPr>
          <p:cNvPr id="1027" name="Picture 3" descr="C:\Program Files\Образовательные комплексы\Биология, 7 кл. Животные\edu_r75_bio7\data\res\resC4E8BC2E-0A01-022A-01A1-CF72C2D6F0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27997">
            <a:off x="490444" y="4048289"/>
            <a:ext cx="2480674" cy="18605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90800" y="5562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Подумайте: какое значение для живых организмов имеет наличие разных сред  жизни на Земле?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Среда жизни – совокупность всех условий, в которых живёт организм. </a:t>
            </a:r>
          </a:p>
          <a:p>
            <a:pPr algn="ctr">
              <a:buNone/>
            </a:pPr>
            <a:r>
              <a:rPr lang="ru-RU" dirty="0" smtClean="0"/>
              <a:t>Среды жизни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362200" y="32004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43200" y="2819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00800" y="28194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5220097" y="3695303"/>
            <a:ext cx="16002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504406" y="3733800"/>
            <a:ext cx="1524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162800" y="32004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81200" y="3581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Водная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581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Организменная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105400" y="4419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Почвенная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4343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Наземно-воздушная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Водная среда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Вода как среда обитания имеет ряд свойств, таких как большая плотность, сильные перепады давления, относительно малое содержание кислорода, сильное поглощение солнечных лучей. Водоёмы и отдельные их участки различаются солевым режимом, скоростью течений, содержанием взвешенных частиц. Температура в водной среде мало меняется в течение суток и сезонов, причём она всегда плюсовая (+4…+25</a:t>
            </a:r>
            <a:r>
              <a:rPr lang="ru-RU" sz="2400" baseline="30000" dirty="0" smtClean="0"/>
              <a:t>о</a:t>
            </a:r>
            <a:r>
              <a:rPr lang="ru-RU" sz="2400" dirty="0" smtClean="0"/>
              <a:t>С).[4]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914400"/>
          </a:xfrm>
        </p:spPr>
        <p:txBody>
          <a:bodyPr/>
          <a:lstStyle/>
          <a:p>
            <a:pPr algn="ctr"/>
            <a:r>
              <a:rPr lang="ru-RU" dirty="0" smtClean="0"/>
              <a:t>Обитатели водной среды</a:t>
            </a:r>
            <a:endParaRPr lang="ru-RU" dirty="0"/>
          </a:p>
        </p:txBody>
      </p:sp>
      <p:pic>
        <p:nvPicPr>
          <p:cNvPr id="16387" name="Picture 3" descr="C:\Program Files\Образовательные комплексы\Биология, 7 кл. Животные\edu_r75_bio7\data\res\resC4E8D159-0A01-022A-0097-8D3D4C44BB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2463800" cy="1847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Беззубка</a:t>
            </a:r>
            <a:endParaRPr lang="ru-RU" sz="2400" dirty="0"/>
          </a:p>
        </p:txBody>
      </p:sp>
      <p:pic>
        <p:nvPicPr>
          <p:cNvPr id="16390" name="Picture 6" descr="C:\Program Files\Образовательные комплексы\Биология, 7 кл. Животные\edu_r75_bio7\data\res\resC4E8BEE0-0A01-022A-01D6-87838402FC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990600"/>
            <a:ext cx="2489201" cy="1866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43400" y="2895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Дельфин</a:t>
            </a:r>
            <a:endParaRPr lang="ru-RU" sz="2400" dirty="0"/>
          </a:p>
        </p:txBody>
      </p:sp>
      <p:pic>
        <p:nvPicPr>
          <p:cNvPr id="16396" name="Picture 12" descr="C:\Program Files\Образовательные комплексы\Биология, 7 кл. Животные\edu_r75_bio7\data\res\resC4E8BD20-0A01-022A-0142-CE21C36BD7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71600"/>
            <a:ext cx="2463800" cy="18478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628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Окунь</a:t>
            </a:r>
            <a:endParaRPr lang="ru-RU" sz="2400" dirty="0"/>
          </a:p>
        </p:txBody>
      </p:sp>
      <p:pic>
        <p:nvPicPr>
          <p:cNvPr id="16399" name="Picture 15" descr="C:\Program Files\Образовательные комплексы\Биология, 6 класс. Растения. Бактерии. Грибы. Лишайники\edu_r75_bio6\data\res\resA9F45223-C88C-491A-A217-06367DB69B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886200"/>
            <a:ext cx="2489200" cy="18669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95400" y="5943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Кувшинка белая</a:t>
            </a:r>
            <a:endParaRPr lang="ru-RU" sz="2400" dirty="0"/>
          </a:p>
        </p:txBody>
      </p:sp>
      <p:pic>
        <p:nvPicPr>
          <p:cNvPr id="16402" name="Picture 18" descr="C:\Program Files\Образовательные комплексы\Биология, 6 класс. Растения. Бактерии. Грибы. Лишайники\edu_r75_bio6\data\res\res6ED85F86-5927-434B-BFED-E66EC921633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038600"/>
            <a:ext cx="2438400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172200" y="601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Лотос орехоносный</a:t>
            </a:r>
            <a:endParaRPr lang="ru-RU" sz="2400" dirty="0"/>
          </a:p>
        </p:txBody>
      </p:sp>
      <p:pic>
        <p:nvPicPr>
          <p:cNvPr id="16405" name="Picture 21" descr="C:\Program Files\Образовательные комплексы\Биология, 6 класс. Растения. Бактерии. Грибы. Лишайники\edu_r75_bio6\data\res\resC1AB5D0B-0A01-022A-004C-AADB3B37886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352800"/>
            <a:ext cx="2000071" cy="26650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67200" y="6096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Ламинария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Проанализируйте ЭОР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hlinkClick r:id="rId2"/>
              </a:rPr>
              <a:t>http://files.school-collection.edu.ru/dlrstore/740d90d7-8b8c-11db-b606-0800200c9a66/index.htm</a:t>
            </a:r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3"/>
              </a:rPr>
              <a:t>http://files.school-collection.edu.ru/dlrstore/740d90d8-8b8c-11db-b606-0800200c9a66/index.htm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Проанализируйте ЭОР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>
                <a:hlinkClick r:id="rId2"/>
              </a:rPr>
              <a:t>http://files.school-collection.edu.ru/dlrstore/f167ab57-0805-4740-8eb0-b743d2ff5d90/%5BBIO9_09-50%5D_%5BIM_01%5D.swf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http://files.school-collection.edu.ru/dlrstore/740d90d5-8b8c-11db-b606-0800200c9a66/index.htm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http://files.school-collection.edu.ru/dlrstore/740d90d6-8b8c-11db-b606-0800200c9a66/index.htm</a:t>
            </a:r>
            <a:endParaRPr lang="ru-RU" u="sng" dirty="0" smtClean="0"/>
          </a:p>
          <a:p>
            <a:r>
              <a:rPr lang="en-US" dirty="0" smtClean="0">
                <a:hlinkClick r:id="rId5"/>
              </a:rPr>
              <a:t>http://files.school-collection.edu.ru/dlrstore/740d90d4-8b8c-11db-b606-0800200c9a66/index.htm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Наземно-воздушная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447800"/>
            <a:ext cx="7562088" cy="480060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Наземно-воздушная среда характеризуется обилием воздуха. В этой среде много света, но в разных местах отмечаются очень большие колебания температуры и влажности в зависимости от сезона, времени суток и географического положения территории. Большую роль играет ветер [4]. </a:t>
            </a:r>
          </a:p>
          <a:p>
            <a:r>
              <a:rPr lang="ru-RU" sz="3400" u="sng" dirty="0" smtClean="0">
                <a:hlinkClick r:id="rId2"/>
              </a:rPr>
              <a:t>http://files.school-collection.edu.ru/dlrstore/c65b371e-3a04-43c9-b4f3-b189191a6cee/%5BBIO9_09-50%5D_%5BIM_02%5D.swf</a:t>
            </a:r>
            <a:endParaRPr lang="ru-RU" sz="3400" u="sng" dirty="0" smtClean="0"/>
          </a:p>
          <a:p>
            <a:r>
              <a:rPr lang="en-US" sz="3400" dirty="0" smtClean="0">
                <a:hlinkClick r:id="rId3"/>
              </a:rPr>
              <a:t>http://files.school-collection.edu.ru/dlrstore/740d90d1-8b8c-11db-b606-0800200c9a66/index.htm</a:t>
            </a:r>
            <a:endParaRPr lang="ru-RU" sz="3400" dirty="0" smtClean="0"/>
          </a:p>
          <a:p>
            <a:r>
              <a:rPr lang="en-US" sz="3400" dirty="0" smtClean="0">
                <a:hlinkClick r:id="rId4"/>
              </a:rPr>
              <a:t>http://files.school-collection.edu.ru/dlrstore/740d69e8-8b8c-11db-b606-0800200c9a66/index.htm</a:t>
            </a:r>
            <a:endParaRPr lang="ru-RU" sz="3400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307</TotalTime>
  <Words>680</Words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Среды жизни планеты Земля</vt:lpstr>
      <vt:lpstr>Вспомните</vt:lpstr>
      <vt:lpstr>Прочитайте стихотворение</vt:lpstr>
      <vt:lpstr>Среда жизни</vt:lpstr>
      <vt:lpstr>Водная среда жизни</vt:lpstr>
      <vt:lpstr>Обитатели водной среды</vt:lpstr>
      <vt:lpstr>Проанализируйте ЭОР</vt:lpstr>
      <vt:lpstr>Проанализируйте ЭОР</vt:lpstr>
      <vt:lpstr>Наземно-воздушная среда</vt:lpstr>
      <vt:lpstr>Обитатели наземно-воздушной среды</vt:lpstr>
      <vt:lpstr>Почвенная среда</vt:lpstr>
      <vt:lpstr>Обитатели почвенной среды</vt:lpstr>
      <vt:lpstr>Организменная среда</vt:lpstr>
      <vt:lpstr>Обитатели организменной среды</vt:lpstr>
      <vt:lpstr>Физкульминутка</vt:lpstr>
      <vt:lpstr>Обитатели разных сред жизни</vt:lpstr>
      <vt:lpstr>Рефлексия</vt:lpstr>
      <vt:lpstr>Домашнее задание</vt:lpstr>
      <vt:lpstr>Использованная литература</vt:lpstr>
      <vt:lpstr>Изображения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Елена-1</cp:lastModifiedBy>
  <cp:revision>43</cp:revision>
  <dcterms:modified xsi:type="dcterms:W3CDTF">2016-01-28T18:37:24Z</dcterms:modified>
</cp:coreProperties>
</file>