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5" r:id="rId13"/>
    <p:sldId id="269" r:id="rId14"/>
    <p:sldId id="270" r:id="rId15"/>
    <p:sldId id="271" r:id="rId16"/>
    <p:sldId id="272" r:id="rId17"/>
    <p:sldId id="276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3300"/>
    <a:srgbClr val="800000"/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372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1296537"/>
            <a:ext cx="9144000" cy="5561463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4296" y="454597"/>
            <a:ext cx="5150224" cy="1876607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1651" y="4254287"/>
            <a:ext cx="5150224" cy="2214752"/>
          </a:xfrm>
          <a:gradFill flip="none" rotWithShape="1">
            <a:gsLst>
              <a:gs pos="0">
                <a:srgbClr val="99FF66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/>
              <a:t>Выступление социального педагога </a:t>
            </a:r>
          </a:p>
          <a:p>
            <a:r>
              <a:rPr lang="ru-RU" sz="2400" b="1" dirty="0" smtClean="0"/>
              <a:t>МОУ «Гимназия № 4» </a:t>
            </a:r>
          </a:p>
          <a:p>
            <a:r>
              <a:rPr lang="ru-RU" sz="2400" b="1" dirty="0" smtClean="0"/>
              <a:t>г.о. </a:t>
            </a:r>
            <a:r>
              <a:rPr lang="ru-RU" sz="2400" b="1" smtClean="0"/>
              <a:t>Электросталь</a:t>
            </a:r>
            <a:endParaRPr lang="ru-RU" sz="2400" b="1" dirty="0" smtClean="0"/>
          </a:p>
          <a:p>
            <a:r>
              <a:rPr lang="ru-RU" sz="2400" b="1" dirty="0" err="1" smtClean="0"/>
              <a:t>Бродецкой</a:t>
            </a:r>
            <a:r>
              <a:rPr lang="ru-RU" sz="2400" b="1" dirty="0" smtClean="0"/>
              <a:t> Т. А. </a:t>
            </a:r>
          </a:p>
          <a:p>
            <a:r>
              <a:rPr lang="ru-RU" sz="2400" b="1" dirty="0" smtClean="0"/>
              <a:t>на родительском собрании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8738" y="483443"/>
            <a:ext cx="8065827" cy="3170099"/>
          </a:xfrm>
          <a:prstGeom prst="rect">
            <a:avLst/>
          </a:prstGeom>
          <a:gradFill flip="none" rotWithShape="1">
            <a:gsLst>
              <a:gs pos="0">
                <a:srgbClr val="99FF66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</a:rPr>
              <a:t> </a:t>
            </a: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ПРИЧИНЫ ПОДРОСТКОВОГО СУИЦИДА. </a:t>
            </a:r>
          </a:p>
          <a:p>
            <a:pPr algn="ctr"/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РОЛЬ ВЗРОСЛЫХ В ОКАЗАНИИ  ПОМОЩИ ПОДРОСТКУ  В КРИЗИСНЫХ СИТУАЦИЯХ</a:t>
            </a: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Picture 2" descr="http://360translations.com/wp-content/uploads/2013/04/360_6-1030x686.jpg"/>
          <p:cNvPicPr>
            <a:picLocks noChangeAspect="1" noChangeArrowheads="1"/>
          </p:cNvPicPr>
          <p:nvPr/>
        </p:nvPicPr>
        <p:blipFill>
          <a:blip r:embed="rId3" cstate="print"/>
          <a:srcRect l="14773" r="14082"/>
          <a:stretch>
            <a:fillRect/>
          </a:stretch>
        </p:blipFill>
        <p:spPr bwMode="auto">
          <a:xfrm>
            <a:off x="600501" y="4353636"/>
            <a:ext cx="2117880" cy="1982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23833"/>
            <a:ext cx="8686800" cy="498548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3300"/>
                </a:solidFill>
              </a:rPr>
              <a:t>ПОВЕДЕНЧЕСКИЕ: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3300"/>
                </a:solidFill>
              </a:rPr>
              <a:t>потеря аппетита или импульсивное переедание, бессонница или повышенная сонливость в течение нескольких дней;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3300"/>
                </a:solidFill>
              </a:rPr>
              <a:t>частые жалобы на соматические недомогания;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3300"/>
                </a:solidFill>
              </a:rPr>
              <a:t>необычно пренебрежительное отношение к своему внешнему виду, неряшливость;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3300"/>
                </a:solidFill>
              </a:rPr>
              <a:t>постоянное чувство одиночества, бесполезности, вины или грусти;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3300"/>
                </a:solidFill>
              </a:rPr>
              <a:t>ощущение скуки при проведении времени в привычном окружении или выполнении работы, которая раньше приносила удовольствие;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8929718" cy="148478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</a:rPr>
              <a:t>Признаки    эмоциональных   нарушений,</a:t>
            </a: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</a:rPr>
              <a:t> лежащих   в   основе   суицида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8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194" y="1705969"/>
            <a:ext cx="8379725" cy="472212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3300"/>
                </a:solidFill>
              </a:rPr>
              <a:t>уход от контактов, изоляция от друзей и семьи, превращение в человека «одиночку»;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3300"/>
                </a:solidFill>
              </a:rPr>
              <a:t>нарушение внимания со снижением качества выполняемой работы;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3300"/>
                </a:solidFill>
              </a:rPr>
              <a:t>погружённость в размышления о смерти;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3300"/>
                </a:solidFill>
              </a:rPr>
              <a:t>отсутствие планов на будущее;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3300"/>
                </a:solidFill>
              </a:rPr>
              <a:t>внезапные приступы гнева, зачастую возникающие из-за мелочей.   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3773" y="0"/>
            <a:ext cx="8602172" cy="1255594"/>
          </a:xfrm>
          <a:prstGeom prst="rect">
            <a:avLst/>
          </a:prstGeom>
        </p:spPr>
        <p:txBody>
          <a:bodyPr vert="horz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</a:rPr>
              <a:t> Признаки    эмоциональных    нарушений,</a:t>
            </a: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</a:rPr>
              <a:t> лежащих   в   основе    суицида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8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37731"/>
            <a:ext cx="8484358" cy="4442394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003300"/>
                </a:solidFill>
              </a:rPr>
              <a:t>СЛОВЕСНЫЕ.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3300"/>
                </a:solidFill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</a:rPr>
              <a:t>подросток может прямо и явно говорить о смерти: «Я не могу так дальше жить» и т.п.;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3300"/>
                </a:solidFill>
              </a:rPr>
              <a:t> косвенно намекать о своём намерении: «Я больше не буду ни для кого проблемой», «Тебе больше не придётся обо мне волноваться»;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3300"/>
                </a:solidFill>
              </a:rPr>
              <a:t>много шутить на тему самоубийства;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3300"/>
                </a:solidFill>
              </a:rPr>
              <a:t> проявлять нездоровую заинтересованность  вопросами смерти.</a:t>
            </a:r>
          </a:p>
          <a:p>
            <a:pPr algn="just">
              <a:buFont typeface="Wingdings" pitchFamily="2" charset="2"/>
              <a:buChar char="§"/>
            </a:pP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3773" y="0"/>
            <a:ext cx="8602172" cy="1255594"/>
          </a:xfrm>
          <a:prstGeom prst="rect">
            <a:avLst/>
          </a:prstGeom>
        </p:spPr>
        <p:txBody>
          <a:bodyPr vert="horz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</a:rPr>
              <a:t> Признаки    эмоциональных    нарушений,</a:t>
            </a: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</a:rPr>
              <a:t> лежащих   в   основе    суицида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8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812088" cy="50405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3300"/>
                </a:solidFill>
              </a:rPr>
              <a:t>Приведение своих дел в порядок, раздача ценных вещей.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3300"/>
                </a:solidFill>
              </a:rPr>
              <a:t>Прощание. Может принять форму выражения благодарности людям за помощь в разное время жизни.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3300"/>
                </a:solidFill>
              </a:rPr>
              <a:t>Внешняя удовлетворённость – прилив энергии.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3300"/>
                </a:solidFill>
              </a:rPr>
              <a:t>Письменные указания (в письмах, записках, дневнике).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3300"/>
                </a:solidFill>
              </a:rPr>
              <a:t>Словесные указания или угрозы.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3300"/>
                </a:solidFill>
              </a:rPr>
              <a:t>Вспышки гнева у импульсивных подростков.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003300"/>
                </a:solidFill>
              </a:rPr>
              <a:t>Бессонница.</a:t>
            </a:r>
          </a:p>
          <a:p>
            <a:pPr marL="514350" indent="-514350">
              <a:buFont typeface="+mj-lt"/>
              <a:buAutoNum type="arabicPeriod"/>
            </a:pPr>
            <a:endParaRPr lang="ru-RU" sz="2600" dirty="0" smtClean="0"/>
          </a:p>
          <a:p>
            <a:pPr marL="514350" indent="-514350">
              <a:buFont typeface="+mj-lt"/>
              <a:buAutoNum type="arabicPeriod"/>
            </a:pPr>
            <a:endParaRPr lang="ru-RU" sz="2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6631" y="226236"/>
            <a:ext cx="8644030" cy="785818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</a:rPr>
              <a:t>Признаки   готовящегося  самоубийства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8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8929718" cy="1571612"/>
          </a:xfrm>
          <a:prstGeom prst="rect">
            <a:avLst/>
          </a:prstGeom>
        </p:spPr>
        <p:txBody>
          <a:bodyPr vert="horz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</a:rPr>
              <a:t>Факторы,   препятствующие   возникновению</a:t>
            </a:r>
            <a:endParaRPr kumimoji="0" lang="ru-RU" sz="800" b="1" i="0" u="none" strike="noStrike" kern="1200" cap="all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cap="all" dirty="0" smtClean="0">
              <a:solidFill>
                <a:srgbClr val="800000"/>
              </a:solidFill>
              <a:effectLst>
                <a:reflection blurRad="12700" stA="48000" endA="300" endPos="55000" dir="5400000" sy="-90000" algn="bl" rotWithShape="0"/>
              </a:effectLst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</a:rPr>
              <a:t> суицидального   поведения   у   </a:t>
            </a:r>
            <a:r>
              <a:rPr lang="ru-RU" sz="3600" b="1" cap="all" dirty="0" smtClean="0"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ea typeface="+mj-ea"/>
                <a:cs typeface="+mj-cs"/>
              </a:rPr>
              <a:t>подростков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8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6" name="AutoShape 46"/>
          <p:cNvSpPr>
            <a:spLocks noChangeArrowheads="1"/>
          </p:cNvSpPr>
          <p:nvPr/>
        </p:nvSpPr>
        <p:spPr bwMode="ltGray">
          <a:xfrm rot="5400000">
            <a:off x="-3015827" y="1511771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" name="AutoShape 47"/>
          <p:cNvSpPr>
            <a:spLocks noChangeArrowheads="1"/>
          </p:cNvSpPr>
          <p:nvPr/>
        </p:nvSpPr>
        <p:spPr bwMode="ltGray">
          <a:xfrm rot="5400000" flipH="1">
            <a:off x="-2464369" y="189641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6000"/>
                </a:srgbClr>
              </a:gs>
              <a:gs pos="100000">
                <a:srgbClr val="1B9AD9">
                  <a:gamma/>
                  <a:tint val="33725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" name="AutoShape 48"/>
          <p:cNvSpPr>
            <a:spLocks noChangeArrowheads="1"/>
          </p:cNvSpPr>
          <p:nvPr/>
        </p:nvSpPr>
        <p:spPr bwMode="gray">
          <a:xfrm>
            <a:off x="971600" y="5805264"/>
            <a:ext cx="7992888" cy="50800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sz="2000" b="1" dirty="0" smtClean="0">
                <a:solidFill>
                  <a:srgbClr val="003300"/>
                </a:solidFill>
              </a:rPr>
              <a:t>Наличие жизненных, творческих, </a:t>
            </a:r>
          </a:p>
          <a:p>
            <a:pPr algn="ctr" eaLnBrk="0" hangingPunct="0"/>
            <a:r>
              <a:rPr lang="ru-RU" sz="2000" b="1" dirty="0" smtClean="0">
                <a:solidFill>
                  <a:srgbClr val="003300"/>
                </a:solidFill>
              </a:rPr>
              <a:t>семейных и др. планов, замыслов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9" name="AutoShape 49"/>
          <p:cNvSpPr>
            <a:spLocks noChangeArrowheads="1"/>
          </p:cNvSpPr>
          <p:nvPr/>
        </p:nvSpPr>
        <p:spPr bwMode="gray">
          <a:xfrm>
            <a:off x="1691680" y="4941168"/>
            <a:ext cx="7272808" cy="508000"/>
          </a:xfrm>
          <a:prstGeom prst="roundRect">
            <a:avLst>
              <a:gd name="adj" fmla="val 50000"/>
            </a:avLst>
          </a:prstGeom>
          <a:solidFill>
            <a:srgbClr val="9966FF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</a:rPr>
              <a:t>Убеждения о неиспользованных жизненных ресурсах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10" name="AutoShape 50"/>
          <p:cNvSpPr>
            <a:spLocks noChangeArrowheads="1"/>
          </p:cNvSpPr>
          <p:nvPr/>
        </p:nvSpPr>
        <p:spPr bwMode="gray">
          <a:xfrm>
            <a:off x="2096433" y="3325927"/>
            <a:ext cx="6480720" cy="576064"/>
          </a:xfrm>
          <a:prstGeom prst="roundRect">
            <a:avLst>
              <a:gd name="adj" fmla="val 50000"/>
            </a:avLst>
          </a:prstGeom>
          <a:solidFill>
            <a:srgbClr val="66CCFF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sz="2000" b="1" dirty="0" smtClean="0">
                <a:solidFill>
                  <a:srgbClr val="003300"/>
                </a:solidFill>
              </a:rPr>
              <a:t>Боязнь причинения себе физического ущерба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11" name="AutoShape 51"/>
          <p:cNvSpPr>
            <a:spLocks noChangeArrowheads="1"/>
          </p:cNvSpPr>
          <p:nvPr/>
        </p:nvSpPr>
        <p:spPr bwMode="gray">
          <a:xfrm>
            <a:off x="1835696" y="2492896"/>
            <a:ext cx="6120680" cy="550168"/>
          </a:xfrm>
          <a:prstGeom prst="roundRect">
            <a:avLst>
              <a:gd name="adj" fmla="val 50000"/>
            </a:avLst>
          </a:prstGeom>
          <a:solidFill>
            <a:srgbClr val="99FF66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sz="2000" b="1" dirty="0" smtClean="0">
                <a:solidFill>
                  <a:srgbClr val="003300"/>
                </a:solidFill>
              </a:rPr>
              <a:t>Выраженное чувство долга, обязательность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12" name="AutoShape 52"/>
          <p:cNvSpPr>
            <a:spLocks noChangeArrowheads="1"/>
          </p:cNvSpPr>
          <p:nvPr/>
        </p:nvSpPr>
        <p:spPr bwMode="gray">
          <a:xfrm>
            <a:off x="1331640" y="1772816"/>
            <a:ext cx="7632848" cy="508000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sz="2000" b="1" dirty="0" smtClean="0">
                <a:solidFill>
                  <a:srgbClr val="003300"/>
                </a:solidFill>
              </a:rPr>
              <a:t>Эмоциональная   привязанность </a:t>
            </a:r>
          </a:p>
          <a:p>
            <a:pPr algn="ctr" eaLnBrk="0" hangingPunct="0"/>
            <a:r>
              <a:rPr lang="ru-RU" sz="2000" b="1" dirty="0" smtClean="0">
                <a:solidFill>
                  <a:srgbClr val="003300"/>
                </a:solidFill>
              </a:rPr>
              <a:t>к   значимым   родным   и   близким</a:t>
            </a:r>
            <a:endParaRPr lang="en-US" sz="2000" b="1" dirty="0">
              <a:solidFill>
                <a:srgbClr val="003300"/>
              </a:solidFill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899592" y="1988840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331640" y="2564904"/>
            <a:ext cx="381000" cy="381000"/>
            <a:chOff x="2078" y="1680"/>
            <a:chExt cx="1615" cy="1615"/>
          </a:xfrm>
        </p:grpSpPr>
        <p:sp>
          <p:nvSpPr>
            <p:cNvPr id="21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24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25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26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1547664" y="3284984"/>
            <a:ext cx="381000" cy="381000"/>
            <a:chOff x="2078" y="1680"/>
            <a:chExt cx="1615" cy="1615"/>
          </a:xfrm>
        </p:grpSpPr>
        <p:sp>
          <p:nvSpPr>
            <p:cNvPr id="2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0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3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32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20" name="Group 74"/>
          <p:cNvGrpSpPr>
            <a:grpSpLocks/>
          </p:cNvGrpSpPr>
          <p:nvPr/>
        </p:nvGrpSpPr>
        <p:grpSpPr bwMode="auto">
          <a:xfrm>
            <a:off x="1187624" y="5013176"/>
            <a:ext cx="381000" cy="381000"/>
            <a:chOff x="2078" y="1680"/>
            <a:chExt cx="1615" cy="1615"/>
          </a:xfrm>
        </p:grpSpPr>
        <p:sp>
          <p:nvSpPr>
            <p:cNvPr id="35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6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7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38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39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27" name="Group 81"/>
          <p:cNvGrpSpPr>
            <a:grpSpLocks/>
          </p:cNvGrpSpPr>
          <p:nvPr/>
        </p:nvGrpSpPr>
        <p:grpSpPr bwMode="auto">
          <a:xfrm>
            <a:off x="467544" y="5733256"/>
            <a:ext cx="355600" cy="381000"/>
            <a:chOff x="2078" y="1680"/>
            <a:chExt cx="1615" cy="1615"/>
          </a:xfrm>
        </p:grpSpPr>
        <p:sp>
          <p:nvSpPr>
            <p:cNvPr id="42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3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5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6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7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34" name="Group 53"/>
          <p:cNvGrpSpPr>
            <a:grpSpLocks/>
          </p:cNvGrpSpPr>
          <p:nvPr/>
        </p:nvGrpSpPr>
        <p:grpSpPr bwMode="auto">
          <a:xfrm>
            <a:off x="1547664" y="4149080"/>
            <a:ext cx="381000" cy="423664"/>
            <a:chOff x="2078" y="1680"/>
            <a:chExt cx="1615" cy="1615"/>
          </a:xfrm>
        </p:grpSpPr>
        <p:sp>
          <p:nvSpPr>
            <p:cNvPr id="49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2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3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4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FF3399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55" name="AutoShape 48"/>
          <p:cNvSpPr>
            <a:spLocks noChangeArrowheads="1"/>
          </p:cNvSpPr>
          <p:nvPr/>
        </p:nvSpPr>
        <p:spPr bwMode="gray">
          <a:xfrm>
            <a:off x="2123728" y="4149080"/>
            <a:ext cx="6840760" cy="508000"/>
          </a:xfrm>
          <a:prstGeom prst="roundRect">
            <a:avLst>
              <a:gd name="adj" fmla="val 50000"/>
            </a:avLst>
          </a:prstGeom>
          <a:solidFill>
            <a:srgbClr val="FF3399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</a:rPr>
              <a:t>Учёт    общественного    мнения, </a:t>
            </a:r>
          </a:p>
          <a:p>
            <a:pPr algn="ctr" eaLnBrk="0" hangingPunct="0"/>
            <a:r>
              <a:rPr lang="ru-RU" sz="2000" b="1" dirty="0" smtClean="0">
                <a:solidFill>
                  <a:srgbClr val="003300"/>
                </a:solidFill>
              </a:rPr>
              <a:t>боязнь    греха    самоубийства</a:t>
            </a:r>
            <a:endParaRPr lang="en-US" sz="2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46"/>
          <p:cNvSpPr>
            <a:spLocks noChangeArrowheads="1"/>
          </p:cNvSpPr>
          <p:nvPr/>
        </p:nvSpPr>
        <p:spPr bwMode="ltGray">
          <a:xfrm rot="5400000">
            <a:off x="-3015827" y="1511771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" y="180190"/>
            <a:ext cx="8952931" cy="100811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3000" b="1" i="0" u="none" strike="noStrike" kern="120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</a:rPr>
              <a:t>Факторы,</a:t>
            </a:r>
            <a:r>
              <a:rPr kumimoji="0" lang="ru-RU" sz="3000" b="1" i="0" u="none" strike="noStrike" kern="1200" cap="all" spc="0" normalizeH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3000" b="1" i="0" u="none" strike="noStrike" kern="120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</a:rPr>
              <a:t> препятствующие  возникновению</a:t>
            </a:r>
            <a:endParaRPr lang="ru-RU" sz="3000" b="1" cap="all" dirty="0" smtClean="0">
              <a:solidFill>
                <a:srgbClr val="800000"/>
              </a:solidFill>
              <a:effectLst>
                <a:reflection blurRad="12700" stA="48000" endA="300" endPos="55000" dir="5400000" sy="-90000" algn="bl" rotWithShape="0"/>
              </a:effectLst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</a:rPr>
              <a:t> суицидального  поведения  у  </a:t>
            </a:r>
            <a:r>
              <a:rPr lang="ru-RU" sz="3000" b="1" cap="all" dirty="0" smtClean="0"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ea typeface="+mj-ea"/>
                <a:cs typeface="+mj-cs"/>
              </a:rPr>
              <a:t>подростков</a:t>
            </a:r>
            <a:endParaRPr kumimoji="0" lang="ru-RU" sz="3000" b="1" i="0" u="none" strike="noStrike" kern="1200" cap="all" spc="0" normalizeH="0" baseline="0" noProof="0" dirty="0">
              <a:ln>
                <a:noFill/>
              </a:ln>
              <a:solidFill>
                <a:srgbClr val="8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ltGray">
          <a:xfrm rot="5400000" flipH="1">
            <a:off x="-2464369" y="189641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6000"/>
                </a:srgbClr>
              </a:gs>
              <a:gs pos="100000">
                <a:srgbClr val="1B9AD9">
                  <a:gamma/>
                  <a:tint val="33725"/>
                  <a:invGamma/>
                </a:srgb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" name="AutoShape 48"/>
          <p:cNvSpPr>
            <a:spLocks noChangeArrowheads="1"/>
          </p:cNvSpPr>
          <p:nvPr/>
        </p:nvSpPr>
        <p:spPr bwMode="gray">
          <a:xfrm>
            <a:off x="971600" y="5805264"/>
            <a:ext cx="7992888" cy="508000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</a:rPr>
              <a:t>Негативная   проекция   своего   внешнего   вида   </a:t>
            </a:r>
          </a:p>
          <a:p>
            <a:pPr algn="ctr" eaLnBrk="0" hangingPunct="0"/>
            <a:r>
              <a:rPr lang="ru-RU" sz="2000" b="1" dirty="0" smtClean="0">
                <a:solidFill>
                  <a:srgbClr val="003300"/>
                </a:solidFill>
              </a:rPr>
              <a:t>после </a:t>
            </a:r>
            <a:r>
              <a:rPr lang="ru-RU" sz="2000" b="1" dirty="0" err="1" smtClean="0">
                <a:solidFill>
                  <a:srgbClr val="003300"/>
                </a:solidFill>
              </a:rPr>
              <a:t>самоубиства</a:t>
            </a:r>
            <a:r>
              <a:rPr lang="ru-RU" sz="2000" b="1" dirty="0" smtClean="0">
                <a:solidFill>
                  <a:srgbClr val="003300"/>
                </a:solidFill>
              </a:rPr>
              <a:t> 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8" name="AutoShape 49"/>
          <p:cNvSpPr>
            <a:spLocks noChangeArrowheads="1"/>
          </p:cNvSpPr>
          <p:nvPr/>
        </p:nvSpPr>
        <p:spPr bwMode="gray">
          <a:xfrm>
            <a:off x="1691680" y="4941168"/>
            <a:ext cx="6768752" cy="576064"/>
          </a:xfrm>
          <a:prstGeom prst="roundRect">
            <a:avLst>
              <a:gd name="adj" fmla="val 50000"/>
            </a:avLst>
          </a:prstGeom>
          <a:solidFill>
            <a:srgbClr val="9966FF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b="1" dirty="0" smtClean="0">
                <a:solidFill>
                  <a:schemeClr val="tx2"/>
                </a:solidFill>
              </a:rPr>
              <a:t>  </a:t>
            </a:r>
            <a:r>
              <a:rPr lang="ru-RU" sz="2000" b="1" dirty="0" smtClean="0">
                <a:solidFill>
                  <a:srgbClr val="003300"/>
                </a:solidFill>
              </a:rPr>
              <a:t>Планирование своего ближайшего будущего </a:t>
            </a:r>
          </a:p>
          <a:p>
            <a:pPr algn="ctr" eaLnBrk="0" hangingPunct="0"/>
            <a:r>
              <a:rPr lang="ru-RU" sz="2000" b="1" dirty="0" smtClean="0">
                <a:solidFill>
                  <a:srgbClr val="003300"/>
                </a:solidFill>
              </a:rPr>
              <a:t>и перспектив  жизни 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9" name="AutoShape 50"/>
          <p:cNvSpPr>
            <a:spLocks noChangeArrowheads="1"/>
          </p:cNvSpPr>
          <p:nvPr/>
        </p:nvSpPr>
        <p:spPr bwMode="gray">
          <a:xfrm>
            <a:off x="2123728" y="3284984"/>
            <a:ext cx="6192688" cy="508000"/>
          </a:xfrm>
          <a:prstGeom prst="roundRect">
            <a:avLst>
              <a:gd name="adj" fmla="val 50000"/>
            </a:avLst>
          </a:prstGeom>
          <a:solidFill>
            <a:srgbClr val="66CCFF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b="1" dirty="0" smtClean="0">
                <a:solidFill>
                  <a:srgbClr val="003300"/>
                </a:solidFill>
              </a:rPr>
              <a:t> Наличие актуальных жизненных ценностей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10" name="AutoShape 51"/>
          <p:cNvSpPr>
            <a:spLocks noChangeArrowheads="1"/>
          </p:cNvSpPr>
          <p:nvPr/>
        </p:nvSpPr>
        <p:spPr bwMode="gray">
          <a:xfrm>
            <a:off x="1835696" y="2492896"/>
            <a:ext cx="6768752" cy="550168"/>
          </a:xfrm>
          <a:prstGeom prst="roundRect">
            <a:avLst>
              <a:gd name="adj" fmla="val 50000"/>
            </a:avLst>
          </a:prstGeom>
          <a:solidFill>
            <a:srgbClr val="99FF66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</a:rPr>
              <a:t>Психологическая гибкость и </a:t>
            </a:r>
            <a:r>
              <a:rPr lang="ru-RU" sz="2000" b="1" dirty="0" err="1" smtClean="0">
                <a:solidFill>
                  <a:srgbClr val="003300"/>
                </a:solidFill>
              </a:rPr>
              <a:t>адаптированность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11" name="AutoShape 52"/>
          <p:cNvSpPr>
            <a:spLocks noChangeArrowheads="1"/>
          </p:cNvSpPr>
          <p:nvPr/>
        </p:nvSpPr>
        <p:spPr bwMode="gray">
          <a:xfrm>
            <a:off x="1331640" y="1772816"/>
            <a:ext cx="7632848" cy="508000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</a:rPr>
              <a:t>Наличие  духовных,  нравственных,  эстетических </a:t>
            </a:r>
          </a:p>
          <a:p>
            <a:pPr algn="ctr" eaLnBrk="0" hangingPunct="0"/>
            <a:r>
              <a:rPr lang="ru-RU" sz="2000" b="1" dirty="0" smtClean="0">
                <a:solidFill>
                  <a:srgbClr val="003300"/>
                </a:solidFill>
              </a:rPr>
              <a:t>критериев   в  мышлении </a:t>
            </a:r>
            <a:endParaRPr lang="en-US" sz="2000" b="1" dirty="0">
              <a:solidFill>
                <a:srgbClr val="003300"/>
              </a:solidFill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899592" y="1988840"/>
            <a:ext cx="381000" cy="381000"/>
            <a:chOff x="2078" y="1680"/>
            <a:chExt cx="1615" cy="1615"/>
          </a:xfrm>
        </p:grpSpPr>
        <p:sp>
          <p:nvSpPr>
            <p:cNvPr id="13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6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7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8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331640" y="2564904"/>
            <a:ext cx="381000" cy="381000"/>
            <a:chOff x="2078" y="1680"/>
            <a:chExt cx="1615" cy="1615"/>
          </a:xfrm>
        </p:grpSpPr>
        <p:sp>
          <p:nvSpPr>
            <p:cNvPr id="20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3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4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5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1547664" y="3284984"/>
            <a:ext cx="381000" cy="381000"/>
            <a:chOff x="2078" y="1680"/>
            <a:chExt cx="1615" cy="1615"/>
          </a:xfrm>
        </p:grpSpPr>
        <p:sp>
          <p:nvSpPr>
            <p:cNvPr id="2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1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2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9" name="Group 74"/>
          <p:cNvGrpSpPr>
            <a:grpSpLocks/>
          </p:cNvGrpSpPr>
          <p:nvPr/>
        </p:nvGrpSpPr>
        <p:grpSpPr bwMode="auto">
          <a:xfrm>
            <a:off x="1187624" y="5013176"/>
            <a:ext cx="381000" cy="381000"/>
            <a:chOff x="2078" y="1680"/>
            <a:chExt cx="1615" cy="1615"/>
          </a:xfrm>
        </p:grpSpPr>
        <p:sp>
          <p:nvSpPr>
            <p:cNvPr id="34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7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8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9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6" name="Group 81"/>
          <p:cNvGrpSpPr>
            <a:grpSpLocks/>
          </p:cNvGrpSpPr>
          <p:nvPr/>
        </p:nvGrpSpPr>
        <p:grpSpPr bwMode="auto">
          <a:xfrm>
            <a:off x="467544" y="5733256"/>
            <a:ext cx="355600" cy="381000"/>
            <a:chOff x="2078" y="1680"/>
            <a:chExt cx="1615" cy="1615"/>
          </a:xfrm>
        </p:grpSpPr>
        <p:sp>
          <p:nvSpPr>
            <p:cNvPr id="41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4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5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6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3" name="Group 53"/>
          <p:cNvGrpSpPr>
            <a:grpSpLocks/>
          </p:cNvGrpSpPr>
          <p:nvPr/>
        </p:nvGrpSpPr>
        <p:grpSpPr bwMode="auto">
          <a:xfrm>
            <a:off x="1547664" y="4149080"/>
            <a:ext cx="381000" cy="423664"/>
            <a:chOff x="2078" y="1680"/>
            <a:chExt cx="1615" cy="1615"/>
          </a:xfrm>
        </p:grpSpPr>
        <p:sp>
          <p:nvSpPr>
            <p:cNvPr id="4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2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FF3399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54" name="AutoShape 48"/>
          <p:cNvSpPr>
            <a:spLocks noChangeArrowheads="1"/>
          </p:cNvSpPr>
          <p:nvPr/>
        </p:nvSpPr>
        <p:spPr bwMode="gray">
          <a:xfrm>
            <a:off x="2123728" y="4149080"/>
            <a:ext cx="5040560" cy="508000"/>
          </a:xfrm>
          <a:prstGeom prst="roundRect">
            <a:avLst>
              <a:gd name="adj" fmla="val 50000"/>
            </a:avLst>
          </a:prstGeom>
          <a:solidFill>
            <a:srgbClr val="FF3399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</a:rPr>
              <a:t>Проявление   интереса   к   жизни</a:t>
            </a:r>
            <a:endParaRPr lang="en-US" sz="2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539552" y="836712"/>
            <a:ext cx="8207375" cy="14398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DF58D"/>
              </a:gs>
              <a:gs pos="50000">
                <a:schemeClr val="accent1"/>
              </a:gs>
              <a:gs pos="100000">
                <a:srgbClr val="FDF58D"/>
              </a:gs>
            </a:gsLst>
            <a:lin ang="27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800080"/>
                </a:solidFill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</a:rPr>
              <a:t>Для предотвращения суицидов у детей</a:t>
            </a:r>
          </a:p>
          <a:p>
            <a:pPr algn="ctr"/>
            <a:r>
              <a:rPr lang="ru-RU" sz="2800" b="1" dirty="0" smtClean="0">
                <a:solidFill>
                  <a:srgbClr val="800000"/>
                </a:solidFill>
              </a:rPr>
              <a:t> взрослые  могут сделать следующее: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 rot="10800000">
            <a:off x="2627784" y="2492895"/>
            <a:ext cx="3954462" cy="1533194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BDBFB9"/>
              </a:gs>
              <a:gs pos="100000">
                <a:schemeClr val="accent1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79512" y="3068960"/>
            <a:ext cx="2232248" cy="2664296"/>
            <a:chOff x="1776" y="2823"/>
            <a:chExt cx="973" cy="1113"/>
          </a:xfrm>
        </p:grpSpPr>
        <p:sp>
          <p:nvSpPr>
            <p:cNvPr id="15" name="Oval 16"/>
            <p:cNvSpPr>
              <a:spLocks noChangeArrowheads="1"/>
            </p:cNvSpPr>
            <p:nvPr/>
          </p:nvSpPr>
          <p:spPr bwMode="gray">
            <a:xfrm>
              <a:off x="1872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solidFill>
              <a:srgbClr val="33CCCC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" name="Picture 20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20" name="Text Box 21"/>
            <p:cNvSpPr txBox="1">
              <a:spLocks noChangeArrowheads="1"/>
            </p:cNvSpPr>
            <p:nvPr/>
          </p:nvSpPr>
          <p:spPr bwMode="gray">
            <a:xfrm>
              <a:off x="2207" y="3215"/>
              <a:ext cx="91" cy="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b="1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411760" y="3861048"/>
            <a:ext cx="2232248" cy="2736304"/>
            <a:chOff x="3024" y="2823"/>
            <a:chExt cx="973" cy="1113"/>
          </a:xfrm>
        </p:grpSpPr>
        <p:sp>
          <p:nvSpPr>
            <p:cNvPr id="22" name="Oval 23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solidFill>
              <a:srgbClr val="CC99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" name="Picture 27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27" name="Text Box 28"/>
            <p:cNvSpPr txBox="1">
              <a:spLocks noChangeArrowheads="1"/>
            </p:cNvSpPr>
            <p:nvPr/>
          </p:nvSpPr>
          <p:spPr bwMode="gray">
            <a:xfrm>
              <a:off x="3436" y="3215"/>
              <a:ext cx="134" cy="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b="1"/>
            </a:p>
            <a:p>
              <a:r>
                <a:rPr lang="ru-RU" b="1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4716016" y="3789040"/>
            <a:ext cx="2232248" cy="2808312"/>
            <a:chOff x="3024" y="2823"/>
            <a:chExt cx="973" cy="1113"/>
          </a:xfrm>
        </p:grpSpPr>
        <p:sp>
          <p:nvSpPr>
            <p:cNvPr id="29" name="Oval 30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31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32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solidFill>
              <a:srgbClr val="CCFFCC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3" name="Picture 34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34" name="Text Box 35"/>
            <p:cNvSpPr txBox="1">
              <a:spLocks noChangeArrowheads="1"/>
            </p:cNvSpPr>
            <p:nvPr/>
          </p:nvSpPr>
          <p:spPr bwMode="gray">
            <a:xfrm>
              <a:off x="3130" y="3215"/>
              <a:ext cx="746" cy="1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 b="1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6804248" y="2924944"/>
            <a:ext cx="2339752" cy="2880320"/>
            <a:chOff x="4272" y="2823"/>
            <a:chExt cx="973" cy="1113"/>
          </a:xfrm>
        </p:grpSpPr>
        <p:sp>
          <p:nvSpPr>
            <p:cNvPr id="36" name="Oval 37"/>
            <p:cNvSpPr>
              <a:spLocks noChangeArrowheads="1"/>
            </p:cNvSpPr>
            <p:nvPr/>
          </p:nvSpPr>
          <p:spPr bwMode="gray">
            <a:xfrm>
              <a:off x="4368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37" name="Oval 3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38" name="Oval 3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39" name="Oval 4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solidFill>
              <a:srgbClr val="FFFF66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pic>
          <p:nvPicPr>
            <p:cNvPr id="40" name="Picture 41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41" name="Text Box 42"/>
            <p:cNvSpPr txBox="1">
              <a:spLocks noChangeArrowheads="1"/>
            </p:cNvSpPr>
            <p:nvPr/>
          </p:nvSpPr>
          <p:spPr bwMode="gray">
            <a:xfrm>
              <a:off x="4710" y="3215"/>
              <a:ext cx="77" cy="1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ru-RU" b="1"/>
            </a:p>
          </p:txBody>
        </p:sp>
      </p:grpSp>
      <p:sp>
        <p:nvSpPr>
          <p:cNvPr id="42" name="Rectangle 43"/>
          <p:cNvSpPr>
            <a:spLocks noChangeArrowheads="1"/>
          </p:cNvSpPr>
          <p:nvPr/>
        </p:nvSpPr>
        <p:spPr bwMode="invGray">
          <a:xfrm>
            <a:off x="4802921" y="4080681"/>
            <a:ext cx="2001327" cy="1692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sz="2600" b="1" dirty="0" smtClean="0">
                <a:solidFill>
                  <a:srgbClr val="800000"/>
                </a:solidFill>
              </a:rPr>
              <a:t>проявлять сочувствие и понимание</a:t>
            </a:r>
            <a:endParaRPr lang="ru-RU" sz="2600" b="1" dirty="0">
              <a:solidFill>
                <a:srgbClr val="800000"/>
              </a:solidFill>
            </a:endParaRP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invGray">
          <a:xfrm>
            <a:off x="7020272" y="3212976"/>
            <a:ext cx="1944217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rgbClr val="003300"/>
                </a:solidFill>
              </a:rPr>
              <a:t>осуществлять контроль за поведением ребёнка, анализировать его отношения со сверстниками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invGray">
          <a:xfrm>
            <a:off x="2699792" y="4365104"/>
            <a:ext cx="1703172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</a:rPr>
              <a:t>внушать детям оптимизм и надежду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invGray">
          <a:xfrm>
            <a:off x="257356" y="3284984"/>
            <a:ext cx="2051334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000" b="1" dirty="0" smtClean="0"/>
              <a:t>воспитывать</a:t>
            </a:r>
          </a:p>
          <a:p>
            <a:pPr algn="ctr"/>
            <a:r>
              <a:rPr lang="ru-RU" sz="2000" b="1" dirty="0" smtClean="0"/>
              <a:t> у детей уверенность в своих силах и возможностях</a:t>
            </a:r>
            <a:endParaRPr lang="en-US" sz="2000" b="1" dirty="0"/>
          </a:p>
        </p:txBody>
      </p:sp>
      <p:pic>
        <p:nvPicPr>
          <p:cNvPr id="3074" name="Picture 2" descr="http://360translations.com/wp-content/uploads/2013/04/360_6-1030x686.jpg"/>
          <p:cNvPicPr>
            <a:picLocks noChangeAspect="1" noChangeArrowheads="1"/>
          </p:cNvPicPr>
          <p:nvPr/>
        </p:nvPicPr>
        <p:blipFill>
          <a:blip r:embed="rId3" cstate="print"/>
          <a:srcRect l="15752" r="18544"/>
          <a:stretch>
            <a:fillRect/>
          </a:stretch>
        </p:blipFill>
        <p:spPr bwMode="auto">
          <a:xfrm rot="10800000">
            <a:off x="3998794" y="2573150"/>
            <a:ext cx="1173705" cy="11897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23832"/>
            <a:ext cx="8939284" cy="5534167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ru-RU" sz="2400" b="1" dirty="0" smtClean="0">
                <a:solidFill>
                  <a:srgbClr val="003300"/>
                </a:solidFill>
              </a:rPr>
              <a:t>Внимательно  выслушайте подростка. Приложите все усилия, чтобы понять проблему, скрытую за словами.</a:t>
            </a:r>
          </a:p>
          <a:p>
            <a:pPr marL="457200" indent="-457200">
              <a:buAutoNum type="arabicParenR"/>
            </a:pPr>
            <a:r>
              <a:rPr lang="ru-RU" sz="2400" b="1" dirty="0" smtClean="0">
                <a:solidFill>
                  <a:srgbClr val="003300"/>
                </a:solidFill>
              </a:rPr>
              <a:t>Внимательно отнеситесь ко всем, даже самым незначительным обидам и жалобам.</a:t>
            </a:r>
          </a:p>
          <a:p>
            <a:pPr marL="457200" indent="-457200">
              <a:buAutoNum type="arabicParenR"/>
            </a:pPr>
            <a:r>
              <a:rPr lang="ru-RU" sz="2400" b="1" dirty="0" smtClean="0">
                <a:solidFill>
                  <a:srgbClr val="003300"/>
                </a:solidFill>
              </a:rPr>
              <a:t>Попробуйте оценить серьёзность намерений и чувств ребёнка.</a:t>
            </a:r>
          </a:p>
          <a:p>
            <a:pPr marL="457200" indent="-457200">
              <a:buAutoNum type="arabicParenR"/>
            </a:pPr>
            <a:r>
              <a:rPr lang="ru-RU" sz="2400" b="1" dirty="0" smtClean="0">
                <a:solidFill>
                  <a:srgbClr val="003300"/>
                </a:solidFill>
              </a:rPr>
              <a:t>Попытайтесь убедить ребёнка обратиться к специалистам (психолог, врач).  В противном случае обратитесь к ним сами, чтобы  вместе  разработать стратегию помощи.</a:t>
            </a:r>
          </a:p>
          <a:p>
            <a:pPr marL="457200" indent="-457200">
              <a:buAutoNum type="arabicParenR"/>
            </a:pPr>
            <a:r>
              <a:rPr lang="ru-RU" sz="2400" b="1" dirty="0" smtClean="0">
                <a:solidFill>
                  <a:srgbClr val="003300"/>
                </a:solidFill>
              </a:rPr>
              <a:t>Поддерживайте ребёнка и будьте настойчивы – 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rgbClr val="003300"/>
                </a:solidFill>
              </a:rPr>
              <a:t>        человеку в состоянии душевного кризиса нужны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rgbClr val="003300"/>
                </a:solidFill>
              </a:rPr>
              <a:t>        строгие утвердительные указания. Осознание 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rgbClr val="003300"/>
                </a:solidFill>
              </a:rPr>
              <a:t>       Вашей заинтересованности в его судьбе  и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rgbClr val="003300"/>
                </a:solidFill>
              </a:rPr>
              <a:t>       готовности помочь дадут ему эмоциональную опору.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28650" y="1"/>
            <a:ext cx="7886700" cy="1364775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  <a:t>Что делать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  <a:t>, если замечена склонность ребёнка к самоубийству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8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2770" name="Picture 2" descr="http://360translations.com/wp-content/uploads/2013/04/360_6-1030x686.jpg"/>
          <p:cNvPicPr>
            <a:picLocks noChangeAspect="1" noChangeArrowheads="1"/>
          </p:cNvPicPr>
          <p:nvPr/>
        </p:nvPicPr>
        <p:blipFill>
          <a:blip r:embed="rId2" cstate="print"/>
          <a:srcRect l="14773" r="14082"/>
          <a:stretch>
            <a:fillRect/>
          </a:stretch>
        </p:blipFill>
        <p:spPr bwMode="auto">
          <a:xfrm>
            <a:off x="7178722" y="4730824"/>
            <a:ext cx="1787857" cy="1673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95785"/>
            <a:ext cx="8686800" cy="245715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800000"/>
                </a:solidFill>
                <a:latin typeface="+mn-lt"/>
              </a:rPr>
              <a:t>«</a:t>
            </a:r>
            <a:r>
              <a:rPr lang="ru-RU" sz="4000" b="1" dirty="0" smtClean="0">
                <a:solidFill>
                  <a:srgbClr val="800000"/>
                </a:solidFill>
                <a:latin typeface="+mn-lt"/>
              </a:rPr>
              <a:t>Чтобы  пробить  стену  лбом,  </a:t>
            </a:r>
            <a:br>
              <a:rPr lang="ru-RU" sz="4000" b="1" dirty="0" smtClean="0">
                <a:solidFill>
                  <a:srgbClr val="80000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800000"/>
                </a:solidFill>
                <a:latin typeface="+mn-lt"/>
              </a:rPr>
              <a:t>нужен  или большой  разбег,  </a:t>
            </a:r>
            <a:br>
              <a:rPr lang="ru-RU" sz="4000" b="1" dirty="0" smtClean="0">
                <a:solidFill>
                  <a:srgbClr val="80000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800000"/>
                </a:solidFill>
                <a:latin typeface="+mn-lt"/>
              </a:rPr>
              <a:t>или  много  лбов»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</a:t>
            </a:r>
            <a:r>
              <a:rPr lang="ru-RU" sz="2800" b="1" dirty="0" smtClean="0">
                <a:solidFill>
                  <a:srgbClr val="003300"/>
                </a:solidFill>
                <a:latin typeface="+mn-lt"/>
              </a:rPr>
              <a:t>Альберт   Эйнштейн</a:t>
            </a:r>
            <a:endParaRPr lang="ru-RU" sz="2800" b="1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5" name="Picture 8" descr="http://raobr.ru/image/mod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70" y="2860030"/>
            <a:ext cx="7370219" cy="3404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51128"/>
            <a:ext cx="7886700" cy="13647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3300"/>
                </a:solidFill>
                <a:latin typeface="+mn-lt"/>
              </a:rPr>
              <a:t>оказание профилактической помощи родителям по проблемам подросткового суицида</a:t>
            </a:r>
            <a:endParaRPr lang="ru-RU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688609"/>
            <a:ext cx="5894980" cy="34883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3300"/>
                </a:solidFill>
              </a:rPr>
              <a:t>Задачи: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3300"/>
                </a:solidFill>
              </a:rPr>
              <a:t>  </a:t>
            </a:r>
            <a:r>
              <a:rPr lang="ru-RU" sz="2400" dirty="0" smtClean="0">
                <a:solidFill>
                  <a:srgbClr val="003300"/>
                </a:solidFill>
              </a:rPr>
              <a:t>расширить  знания родителей о причинах, признаках и характере подросткового  суицида;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3300"/>
                </a:solidFill>
              </a:rPr>
              <a:t> предоставить возможность задуматься и оценить взаимоотношения со своим ребёнком;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3300"/>
                </a:solidFill>
              </a:rPr>
              <a:t> </a:t>
            </a:r>
            <a:r>
              <a:rPr lang="ru-RU" sz="2400" smtClean="0">
                <a:solidFill>
                  <a:srgbClr val="003300"/>
                </a:solidFill>
              </a:rPr>
              <a:t>воспитывать уважение  </a:t>
            </a:r>
            <a:r>
              <a:rPr lang="ru-RU" sz="2400" dirty="0" smtClean="0">
                <a:solidFill>
                  <a:srgbClr val="003300"/>
                </a:solidFill>
              </a:rPr>
              <a:t>к личности ребёнка и понимание его проблем.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5391" y="272955"/>
            <a:ext cx="7886700" cy="889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Цель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26" name="Picture 2" descr="http://cs305413.vk.me/v305413321/5356/Nn2S1d6cf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9728" y="2729552"/>
            <a:ext cx="2497980" cy="3500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85794"/>
            <a:ext cx="868680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«Самоубийство – мольба о помощи, </a:t>
            </a:r>
            <a:b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которую никто не услышал»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100" b="1" dirty="0" err="1" smtClean="0"/>
              <a:t>Равиль</a:t>
            </a:r>
            <a:r>
              <a:rPr lang="ru-RU" sz="3100" b="1" dirty="0" smtClean="0"/>
              <a:t>     </a:t>
            </a:r>
            <a:r>
              <a:rPr lang="ru-RU" sz="3100" b="1" dirty="0" err="1" smtClean="0"/>
              <a:t>Алеев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b="1" dirty="0"/>
          </a:p>
        </p:txBody>
      </p:sp>
      <p:pic>
        <p:nvPicPr>
          <p:cNvPr id="15362" name="Picture 2" descr="http://smexkartinka.ru/uploads/posts/2011-07/1311863008_image0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9802" y="2413875"/>
            <a:ext cx="3104866" cy="413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813082" y="4128882"/>
            <a:ext cx="6929486" cy="242886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8490" y="1473957"/>
            <a:ext cx="8632666" cy="331236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3300"/>
                </a:solidFill>
              </a:rPr>
              <a:t>количество детей и подростков, покончивших с собой составляют 12,7% </a:t>
            </a:r>
            <a:r>
              <a:rPr lang="ru-RU" sz="1800" b="1" dirty="0" smtClean="0">
                <a:solidFill>
                  <a:srgbClr val="003300"/>
                </a:solidFill>
              </a:rPr>
              <a:t>от общего числа умерших от неестественных причин 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3300"/>
                </a:solidFill>
              </a:rPr>
              <a:t>более 30% покончивших с собой – это дети и подростки из социально уязвимых групп;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3300"/>
                </a:solidFill>
              </a:rPr>
              <a:t>62% самоубийств несовершеннолетних связано с семейными конфликтами, боязнью насилия со стороны взрослых, конфликтами с родителями, учителями, сверстниками.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4955" y="4626591"/>
            <a:ext cx="6072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 за последние 15 лет число самоубийств среди подростков </a:t>
            </a:r>
          </a:p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от 15 до 18 лет увеличилось в 2 раза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 flipH="1" flipV="1">
            <a:off x="2857487" y="5715016"/>
            <a:ext cx="45719" cy="2143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219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 данным государственной  статистики: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42197"/>
            <a:ext cx="8429684" cy="4537928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sz="2800" b="1" dirty="0" smtClean="0"/>
              <a:t>Суицид</a:t>
            </a:r>
            <a:r>
              <a:rPr lang="ru-RU" sz="2800" dirty="0" smtClean="0"/>
              <a:t> – умышленное самоповреждение со смертельным исходом (лишение себя жизни).</a:t>
            </a:r>
          </a:p>
          <a:p>
            <a:pPr algn="just">
              <a:buNone/>
            </a:pPr>
            <a:endParaRPr lang="ru-RU" sz="2800" dirty="0" smtClean="0"/>
          </a:p>
          <a:p>
            <a:pPr algn="just">
              <a:buFont typeface="Wingdings" pitchFamily="2" charset="2"/>
              <a:buChar char="q"/>
            </a:pPr>
            <a:r>
              <a:rPr lang="ru-RU" sz="2800" b="1" dirty="0" smtClean="0"/>
              <a:t>Суицидальное поведение – </a:t>
            </a:r>
            <a:r>
              <a:rPr lang="ru-RU" sz="2800" dirty="0" smtClean="0"/>
              <a:t>это проявление суицидальной активности – мысли, намерения, высказывания, угрозы, попытки, покушения.</a:t>
            </a:r>
          </a:p>
          <a:p>
            <a:pPr algn="just">
              <a:buNone/>
            </a:pPr>
            <a:endParaRPr lang="ru-RU" sz="2800" dirty="0" smtClean="0"/>
          </a:p>
          <a:p>
            <a:pPr algn="just">
              <a:buFont typeface="Wingdings" pitchFamily="2" charset="2"/>
              <a:buChar char="q"/>
            </a:pPr>
            <a:r>
              <a:rPr lang="ru-RU" sz="2800" b="1" dirty="0" err="1" smtClean="0"/>
              <a:t>Суицидент</a:t>
            </a:r>
            <a:r>
              <a:rPr lang="ru-RU" sz="2800" b="1" dirty="0" smtClean="0"/>
              <a:t> - </a:t>
            </a:r>
            <a:r>
              <a:rPr lang="ru-RU" sz="2800" dirty="0" smtClean="0"/>
              <a:t>человек, совершивший попытку суицида, либо демонстрирующий суицидальные наклонности.</a:t>
            </a:r>
          </a:p>
          <a:p>
            <a:pPr algn="just"/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89"/>
            <a:ext cx="8686800" cy="85023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Осторожно: суицид!</a:t>
            </a:r>
            <a:endParaRPr lang="ru-RU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ltGray">
          <a:xfrm>
            <a:off x="3500430" y="3071810"/>
            <a:ext cx="2819400" cy="2895600"/>
          </a:xfrm>
          <a:prstGeom prst="chevron">
            <a:avLst>
              <a:gd name="adj" fmla="val 16468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ru-RU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ltGray">
          <a:xfrm>
            <a:off x="6000760" y="3071810"/>
            <a:ext cx="2971800" cy="2895600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ltGray">
          <a:xfrm>
            <a:off x="642910" y="3071810"/>
            <a:ext cx="2971800" cy="2895600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ru-RU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ltGray">
          <a:xfrm>
            <a:off x="500034" y="1714488"/>
            <a:ext cx="2571768" cy="1143008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000" b="1" dirty="0" smtClean="0"/>
              <a:t>Демонстративное </a:t>
            </a:r>
          </a:p>
          <a:p>
            <a:pPr algn="ctr" eaLnBrk="0" hangingPunct="0"/>
            <a:r>
              <a:rPr lang="ru-RU" sz="2000" b="1" dirty="0" smtClean="0"/>
              <a:t>поведение</a:t>
            </a:r>
            <a:endParaRPr lang="en-US" sz="2000" b="1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ltGray">
          <a:xfrm>
            <a:off x="6215074" y="1785926"/>
            <a:ext cx="2571768" cy="114300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/>
              <a:t>Истинное </a:t>
            </a:r>
          </a:p>
          <a:p>
            <a:pPr algn="ctr"/>
            <a:r>
              <a:rPr lang="ru-RU" sz="2000" b="1" dirty="0" smtClean="0"/>
              <a:t>суицидальное </a:t>
            </a:r>
          </a:p>
          <a:p>
            <a:pPr algn="ctr"/>
            <a:r>
              <a:rPr lang="ru-RU" sz="2000" b="1" dirty="0" smtClean="0"/>
              <a:t>поведение</a:t>
            </a:r>
            <a:endParaRPr lang="en-US" sz="2000" b="1" dirty="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ltGray">
          <a:xfrm>
            <a:off x="3357554" y="1785926"/>
            <a:ext cx="2643206" cy="114300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/>
              <a:t>Аффективное </a:t>
            </a:r>
          </a:p>
          <a:p>
            <a:pPr algn="ctr"/>
            <a:r>
              <a:rPr lang="ru-RU" sz="2000" b="1" dirty="0" smtClean="0"/>
              <a:t>суицидальное </a:t>
            </a:r>
          </a:p>
          <a:p>
            <a:pPr algn="ctr"/>
            <a:r>
              <a:rPr lang="ru-RU" sz="2000" b="1" dirty="0" smtClean="0"/>
              <a:t>поведение</a:t>
            </a:r>
            <a:endParaRPr lang="en-US" sz="20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40377" y="457396"/>
            <a:ext cx="7562872" cy="500066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libri" pitchFamily="34" charset="0"/>
                <a:ea typeface="+mj-ea"/>
                <a:cs typeface="+mj-cs"/>
              </a:rPr>
              <a:t>Типы суицидального поведения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3143248"/>
            <a:ext cx="2071702" cy="27146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 основе лежит стремление подростка обратить внимание на себя и свои проблемы, показать, как ему трудно справляться с жизненными ситуациями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3143248"/>
            <a:ext cx="2071702" cy="27146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Суицидальные действия, совершаемые под влиянием ярких эмоций, как правило, негативных (обида, гнев</a:t>
            </a:r>
            <a:r>
              <a:rPr lang="ru-RU" sz="1600" b="1" dirty="0" smtClean="0">
                <a:solidFill>
                  <a:schemeClr val="tx1"/>
                </a:solidFill>
              </a:rPr>
              <a:t>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3143248"/>
            <a:ext cx="2071702" cy="27146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Характеризуется продуманным планом действий, чаще заканчивается смертью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build="allAtOnce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85688" y="0"/>
            <a:ext cx="8858312" cy="1296537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dirty="0" smtClean="0"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ea typeface="+mj-ea"/>
                <a:cs typeface="+mj-cs"/>
              </a:rPr>
              <a:t>Динамика развития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dirty="0" smtClean="0"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ea typeface="+mj-ea"/>
                <a:cs typeface="+mj-cs"/>
              </a:rPr>
              <a:t>суицидального поведения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8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6" name="Freeform 3"/>
          <p:cNvSpPr>
            <a:spLocks noGrp="1" noEditPoints="1"/>
          </p:cNvSpPr>
          <p:nvPr>
            <p:ph idx="1"/>
          </p:nvPr>
        </p:nvSpPr>
        <p:spPr bwMode="gray">
          <a:xfrm>
            <a:off x="928662" y="1714488"/>
            <a:ext cx="8001056" cy="4929222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7" name="Oval 35"/>
          <p:cNvSpPr>
            <a:spLocks noChangeArrowheads="1"/>
          </p:cNvSpPr>
          <p:nvPr/>
        </p:nvSpPr>
        <p:spPr bwMode="gray">
          <a:xfrm>
            <a:off x="4265610" y="4491045"/>
            <a:ext cx="3291325" cy="219835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8" name="Oval 36"/>
          <p:cNvSpPr>
            <a:spLocks noChangeArrowheads="1"/>
          </p:cNvSpPr>
          <p:nvPr/>
        </p:nvSpPr>
        <p:spPr bwMode="gray">
          <a:xfrm>
            <a:off x="4286248" y="4500570"/>
            <a:ext cx="3214710" cy="214314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9" name="Oval 37"/>
          <p:cNvSpPr>
            <a:spLocks noChangeArrowheads="1"/>
          </p:cNvSpPr>
          <p:nvPr/>
        </p:nvSpPr>
        <p:spPr bwMode="gray">
          <a:xfrm>
            <a:off x="4262767" y="4502797"/>
            <a:ext cx="3058419" cy="2004081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0" name="Oval 38"/>
          <p:cNvSpPr>
            <a:spLocks noChangeArrowheads="1"/>
          </p:cNvSpPr>
          <p:nvPr/>
        </p:nvSpPr>
        <p:spPr bwMode="gray">
          <a:xfrm>
            <a:off x="4395785" y="4560895"/>
            <a:ext cx="2721318" cy="162576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11" name="Text Box 39"/>
          <p:cNvSpPr txBox="1">
            <a:spLocks noChangeArrowheads="1"/>
          </p:cNvSpPr>
          <p:nvPr/>
        </p:nvSpPr>
        <p:spPr bwMode="gray">
          <a:xfrm>
            <a:off x="4053385" y="4531057"/>
            <a:ext cx="3562066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3 стадия –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суицидальные намерения и собственно суицидальная 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попытка</a:t>
            </a:r>
            <a:endParaRPr lang="en-US" sz="2400" b="1" dirty="0">
              <a:solidFill>
                <a:srgbClr val="003300"/>
              </a:solidFill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702000" y="3628167"/>
            <a:ext cx="3214710" cy="1914538"/>
            <a:chOff x="732" y="2112"/>
            <a:chExt cx="842" cy="860"/>
          </a:xfrm>
        </p:grpSpPr>
        <p:sp>
          <p:nvSpPr>
            <p:cNvPr id="14" name="Oval 42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5" name="Oval 43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6" name="Oval 44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45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" name="Text Box 46"/>
            <p:cNvSpPr txBox="1">
              <a:spLocks noChangeArrowheads="1"/>
            </p:cNvSpPr>
            <p:nvPr/>
          </p:nvSpPr>
          <p:spPr bwMode="gray">
            <a:xfrm>
              <a:off x="853" y="2223"/>
              <a:ext cx="585" cy="5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800000"/>
                  </a:solidFill>
                </a:rPr>
                <a:t>2 стадия – </a:t>
              </a:r>
            </a:p>
            <a:p>
              <a:pPr algn="ctr"/>
              <a:r>
                <a:rPr lang="ru-RU" sz="2400" b="1" dirty="0" smtClean="0">
                  <a:solidFill>
                    <a:srgbClr val="003300"/>
                  </a:solidFill>
                </a:rPr>
                <a:t>суицидальные </a:t>
              </a:r>
            </a:p>
            <a:p>
              <a:pPr algn="ctr"/>
              <a:r>
                <a:rPr lang="ru-RU" sz="2400" b="1" dirty="0" smtClean="0">
                  <a:solidFill>
                    <a:srgbClr val="003300"/>
                  </a:solidFill>
                </a:rPr>
                <a:t>замыслы </a:t>
              </a:r>
              <a:endParaRPr lang="en-US" sz="2400" b="1" dirty="0">
                <a:solidFill>
                  <a:srgbClr val="003300"/>
                </a:solidFill>
              </a:endParaRPr>
            </a:p>
          </p:txBody>
        </p:sp>
      </p:grpSp>
      <p:sp>
        <p:nvSpPr>
          <p:cNvPr id="19" name="Oval 48"/>
          <p:cNvSpPr>
            <a:spLocks noChangeArrowheads="1"/>
          </p:cNvSpPr>
          <p:nvPr/>
        </p:nvSpPr>
        <p:spPr bwMode="gray">
          <a:xfrm>
            <a:off x="2571737" y="1842316"/>
            <a:ext cx="3000396" cy="169803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0" name="Oval 49"/>
          <p:cNvSpPr>
            <a:spLocks noChangeArrowheads="1"/>
          </p:cNvSpPr>
          <p:nvPr/>
        </p:nvSpPr>
        <p:spPr bwMode="gray">
          <a:xfrm>
            <a:off x="2357422" y="1643050"/>
            <a:ext cx="3000397" cy="1629287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1" name="Oval 50"/>
          <p:cNvSpPr>
            <a:spLocks noChangeArrowheads="1"/>
          </p:cNvSpPr>
          <p:nvPr/>
        </p:nvSpPr>
        <p:spPr bwMode="gray">
          <a:xfrm>
            <a:off x="2500298" y="1643050"/>
            <a:ext cx="3071834" cy="185738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2" name="Oval 51"/>
          <p:cNvSpPr>
            <a:spLocks noChangeArrowheads="1"/>
          </p:cNvSpPr>
          <p:nvPr/>
        </p:nvSpPr>
        <p:spPr bwMode="gray">
          <a:xfrm>
            <a:off x="2786050" y="2040153"/>
            <a:ext cx="2536449" cy="1233604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3" name="Text Box 52"/>
          <p:cNvSpPr txBox="1">
            <a:spLocks noChangeArrowheads="1"/>
          </p:cNvSpPr>
          <p:nvPr/>
        </p:nvSpPr>
        <p:spPr bwMode="gray">
          <a:xfrm>
            <a:off x="2500299" y="1705971"/>
            <a:ext cx="3081636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1 стадия –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</a:rPr>
              <a:t>стадия вопросов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 о смерти и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 смысле жизни</a:t>
            </a:r>
            <a:endParaRPr lang="en-US" sz="24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46282"/>
            <a:ext cx="8858312" cy="995664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</a:rPr>
              <a:t>некоторые</a:t>
            </a: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</a:rPr>
              <a:t> причины суицида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rgbClr val="8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</a:rPr>
              <a:t>среди детей и подростков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8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500034" y="1714488"/>
            <a:ext cx="5715000" cy="4495800"/>
          </a:xfrm>
          <a:prstGeom prst="rightArrow">
            <a:avLst>
              <a:gd name="adj1" fmla="val 79306"/>
              <a:gd name="adj2" fmla="val 31485"/>
            </a:avLst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blackWhite">
          <a:xfrm>
            <a:off x="728634" y="2324088"/>
            <a:ext cx="4038600" cy="990600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2800" b="1" dirty="0" smtClean="0">
                <a:solidFill>
                  <a:srgbClr val="800000"/>
                </a:solidFill>
              </a:rPr>
              <a:t>ПОТЕРИ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blackWhite">
          <a:xfrm>
            <a:off x="714348" y="3500438"/>
            <a:ext cx="4038600" cy="990600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2800" b="1" dirty="0" smtClean="0">
                <a:solidFill>
                  <a:srgbClr val="800000"/>
                </a:solidFill>
              </a:rPr>
              <a:t>ДАВЛЕНИЯ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728634" y="4610088"/>
            <a:ext cx="4038600" cy="990600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2600" b="1" dirty="0" smtClean="0">
                <a:solidFill>
                  <a:srgbClr val="800000"/>
                </a:solidFill>
              </a:rPr>
              <a:t>НИЗКАЯ САМООЦЕНКА</a:t>
            </a:r>
            <a:endParaRPr lang="en-US" sz="2600" b="1" dirty="0">
              <a:solidFill>
                <a:srgbClr val="800000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986434" y="3314688"/>
            <a:ext cx="2514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СУИЦИД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Выноска 1 11"/>
          <p:cNvSpPr/>
          <p:nvPr/>
        </p:nvSpPr>
        <p:spPr>
          <a:xfrm>
            <a:off x="5143504" y="1643050"/>
            <a:ext cx="3643338" cy="1425910"/>
          </a:xfrm>
          <a:prstGeom prst="borderCallout1">
            <a:avLst>
              <a:gd name="adj1" fmla="val 44788"/>
              <a:gd name="adj2" fmla="val -3770"/>
              <a:gd name="adj3" fmla="val 86824"/>
              <a:gd name="adj4" fmla="val -30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РАЗРЫВ  РОМАНТИЧЕСКИХ ОТНОШЕНИЙ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СМЕРТЬ ЛЮБИМОГО ЧЕЛОВЕКА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ПОТЕРЯ «ЛИЦА»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РАЗВОД РОДИТЕЛЕЙ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Выноска 1 12"/>
          <p:cNvSpPr/>
          <p:nvPr/>
        </p:nvSpPr>
        <p:spPr>
          <a:xfrm>
            <a:off x="5143504" y="3357562"/>
            <a:ext cx="3643338" cy="1398466"/>
          </a:xfrm>
          <a:prstGeom prst="borderCallout1">
            <a:avLst>
              <a:gd name="adj1" fmla="val 15180"/>
              <a:gd name="adj2" fmla="val -4165"/>
              <a:gd name="adj3" fmla="val 54304"/>
              <a:gd name="adj4" fmla="val -29501"/>
            </a:avLst>
          </a:prstGeom>
          <a:solidFill>
            <a:srgbClr val="66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Давление в школе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Давление со стороны сверстников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Давление родителей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Выноска 1 13"/>
          <p:cNvSpPr/>
          <p:nvPr/>
        </p:nvSpPr>
        <p:spPr>
          <a:xfrm>
            <a:off x="5143504" y="4941168"/>
            <a:ext cx="3643338" cy="1728192"/>
          </a:xfrm>
          <a:prstGeom prst="borderCallout1">
            <a:avLst>
              <a:gd name="adj1" fmla="val 3539"/>
              <a:gd name="adj2" fmla="val -3937"/>
              <a:gd name="adj3" fmla="val 28939"/>
              <a:gd name="adj4" fmla="val -26033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Физическая непривлекательность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Одежда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Физическое бессилие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chemeClr val="tx1"/>
                </a:solidFill>
              </a:rPr>
              <a:t>Неуспешность</a:t>
            </a:r>
            <a:r>
              <a:rPr lang="ru-RU" sz="2000" b="1" dirty="0" smtClean="0">
                <a:solidFill>
                  <a:schemeClr val="tx1"/>
                </a:solidFill>
              </a:rPr>
              <a:t> в учёбе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</a:rPr>
              <a:t>Недостаток общения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800000"/>
                </a:solidFill>
              </a:rPr>
              <a:t>«Группа риска» </a:t>
            </a:r>
            <a:r>
              <a:rPr lang="ru-RU" sz="2400" b="1" dirty="0" smtClean="0">
                <a:solidFill>
                  <a:srgbClr val="800000"/>
                </a:solidFill>
              </a:rPr>
              <a:t>по суицидальному поведению </a:t>
            </a:r>
            <a:r>
              <a:rPr lang="ru-RU" sz="2600" b="1" dirty="0" smtClean="0">
                <a:solidFill>
                  <a:srgbClr val="800000"/>
                </a:solidFill>
              </a:rPr>
              <a:t>– это подростки </a:t>
            </a:r>
            <a:endParaRPr lang="ru-RU" sz="2600" dirty="0" smtClean="0">
              <a:solidFill>
                <a:srgbClr val="8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</a:rPr>
              <a:t>с нарушением межличностных отношений («одиночки»);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</a:rPr>
              <a:t>злоупотребляющие алкоголем или наркотиками;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</a:rPr>
              <a:t>отличающиеся </a:t>
            </a:r>
            <a:r>
              <a:rPr lang="ru-RU" sz="2400" b="1" dirty="0" err="1" smtClean="0">
                <a:solidFill>
                  <a:srgbClr val="003300"/>
                </a:solidFill>
              </a:rPr>
              <a:t>девиантным</a:t>
            </a:r>
            <a:r>
              <a:rPr lang="ru-RU" sz="2400" b="1" dirty="0" smtClean="0">
                <a:solidFill>
                  <a:srgbClr val="003300"/>
                </a:solidFill>
              </a:rPr>
              <a:t> или криминальным поведением;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</a:rPr>
              <a:t>с затяжным депрессивным состоянием, имеющие психические заболевания;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003300"/>
                </a:solidFill>
              </a:rPr>
              <a:t>сверхкритичные</a:t>
            </a:r>
            <a:r>
              <a:rPr lang="ru-RU" sz="2400" b="1" dirty="0" smtClean="0">
                <a:solidFill>
                  <a:srgbClr val="003300"/>
                </a:solidFill>
              </a:rPr>
              <a:t> к себе подростки;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</a:rPr>
              <a:t>страдающие от недавно испытанных унижений или трагических утрат, от хронических или смертельных болезней;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</a:rPr>
              <a:t>страдающие от несоответствия между ожидавшимися успехами в жизни и реальными достижениями;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</a:rPr>
              <a:t>покинутые окружением подростки;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</a:rPr>
              <a:t>из социально-неблагополучных семей (злоупотребление родителей алкоголем, развод родителей, уход из семьи);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</a:rPr>
              <a:t>из семей, в которых были случаи суицидов;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</a:rPr>
              <a:t>мужского пола, старше 15 лет.</a:t>
            </a:r>
          </a:p>
          <a:p>
            <a:pPr>
              <a:lnSpc>
                <a:spcPct val="90000"/>
              </a:lnSpc>
              <a:buNone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Courier New" pitchFamily="49" charset="0"/>
              <a:buChar char="o"/>
            </a:pP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965</Words>
  <Application>Microsoft Office PowerPoint</Application>
  <PresentationFormat>Экран (4:3)</PresentationFormat>
  <Paragraphs>159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</vt:lpstr>
      <vt:lpstr>оказание профилактической помощи родителям по проблемам подросткового суицида</vt:lpstr>
      <vt:lpstr>«Самоубийство – мольба о помощи,  которую никто не услышал» Равиль     Алеев </vt:lpstr>
      <vt:lpstr> По данным государственной  статистики: </vt:lpstr>
      <vt:lpstr>Осторожно: суицид!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Что делать, если замечена склонность ребёнка к самоубийству</vt:lpstr>
      <vt:lpstr>«Чтобы  пробить  стену  лбом,   нужен  или большой  разбег,   или  много  лбов»                                                      Альберт   Эйнштейн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Acer</cp:lastModifiedBy>
  <cp:revision>68</cp:revision>
  <dcterms:created xsi:type="dcterms:W3CDTF">2014-11-21T11:00:06Z</dcterms:created>
  <dcterms:modified xsi:type="dcterms:W3CDTF">2016-02-13T17:47:44Z</dcterms:modified>
</cp:coreProperties>
</file>