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70" r:id="rId5"/>
    <p:sldId id="267" r:id="rId6"/>
    <p:sldId id="266" r:id="rId7"/>
    <p:sldId id="265" r:id="rId8"/>
    <p:sldId id="264" r:id="rId9"/>
    <p:sldId id="261" r:id="rId10"/>
    <p:sldId id="274" r:id="rId11"/>
    <p:sldId id="273" r:id="rId12"/>
    <p:sldId id="272" r:id="rId13"/>
    <p:sldId id="271" r:id="rId14"/>
    <p:sldId id="275" r:id="rId15"/>
    <p:sldId id="260" r:id="rId16"/>
    <p:sldId id="277" r:id="rId17"/>
    <p:sldId id="276" r:id="rId18"/>
    <p:sldId id="279" r:id="rId19"/>
    <p:sldId id="278" r:id="rId20"/>
    <p:sldId id="281" r:id="rId21"/>
    <p:sldId id="280" r:id="rId22"/>
    <p:sldId id="259" r:id="rId23"/>
    <p:sldId id="282" r:id="rId24"/>
    <p:sldId id="298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5" r:id="rId36"/>
    <p:sldId id="296" r:id="rId37"/>
    <p:sldId id="297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7" r:id="rId46"/>
    <p:sldId id="306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78A36-CFF1-4971-AB11-D73BBD9B784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286A0-A576-4E83-BEB4-4171E25A3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9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286A0-A576-4E83-BEB4-4171E25A3F39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E0CB-C25E-4953-9126-04C73F83CEFC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4A02-AE4E-486B-87AA-79D8BC9DD2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E0CB-C25E-4953-9126-04C73F83CEFC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4A02-AE4E-486B-87AA-79D8BC9DD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E0CB-C25E-4953-9126-04C73F83CEFC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4A02-AE4E-486B-87AA-79D8BC9DD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E0CB-C25E-4953-9126-04C73F83CEFC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4A02-AE4E-486B-87AA-79D8BC9DD2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E0CB-C25E-4953-9126-04C73F83CEFC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4A02-AE4E-486B-87AA-79D8BC9DD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E0CB-C25E-4953-9126-04C73F83CEFC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4A02-AE4E-486B-87AA-79D8BC9DD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E0CB-C25E-4953-9126-04C73F83CEFC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4A02-AE4E-486B-87AA-79D8BC9DD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E0CB-C25E-4953-9126-04C73F83CEFC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4A02-AE4E-486B-87AA-79D8BC9DD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E0CB-C25E-4953-9126-04C73F83CEFC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4A02-AE4E-486B-87AA-79D8BC9DD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E0CB-C25E-4953-9126-04C73F83CEFC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4A02-AE4E-486B-87AA-79D8BC9DD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E0CB-C25E-4953-9126-04C73F83CEFC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4A02-AE4E-486B-87AA-79D8BC9DD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953E0CB-C25E-4953-9126-04C73F83CEFC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1824A02-AE4E-486B-87AA-79D8BC9DD23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3.xml"/><Relationship Id="rId18" Type="http://schemas.openxmlformats.org/officeDocument/2006/relationships/slide" Target="slide17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3.xml"/><Relationship Id="rId17" Type="http://schemas.openxmlformats.org/officeDocument/2006/relationships/slide" Target="slide11.xml"/><Relationship Id="rId2" Type="http://schemas.openxmlformats.org/officeDocument/2006/relationships/slide" Target="slide23.xml"/><Relationship Id="rId16" Type="http://schemas.openxmlformats.org/officeDocument/2006/relationships/slide" Target="slide9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1.xml"/><Relationship Id="rId11" Type="http://schemas.openxmlformats.org/officeDocument/2006/relationships/slide" Target="slide41.xml"/><Relationship Id="rId5" Type="http://schemas.openxmlformats.org/officeDocument/2006/relationships/slide" Target="slide29.xml"/><Relationship Id="rId15" Type="http://schemas.openxmlformats.org/officeDocument/2006/relationships/slide" Target="slide7.xml"/><Relationship Id="rId10" Type="http://schemas.openxmlformats.org/officeDocument/2006/relationships/slide" Target="slide39.xml"/><Relationship Id="rId19" Type="http://schemas.openxmlformats.org/officeDocument/2006/relationships/slide" Target="slide19.xml"/><Relationship Id="rId4" Type="http://schemas.openxmlformats.org/officeDocument/2006/relationships/slide" Target="slide27.xml"/><Relationship Id="rId9" Type="http://schemas.openxmlformats.org/officeDocument/2006/relationships/slide" Target="slide37.xml"/><Relationship Id="rId1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rupoem.ru/" TargetMode="External"/><Relationship Id="rId7" Type="http://schemas.openxmlformats.org/officeDocument/2006/relationships/hyperlink" Target="http://tvkultura.ru/brand/show/brand_id/32956" TargetMode="External"/><Relationship Id="rId2" Type="http://schemas.openxmlformats.org/officeDocument/2006/relationships/hyperlink" Target="http://www.litmir.c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embook.ru/" TargetMode="External"/><Relationship Id="rId5" Type="http://schemas.openxmlformats.org/officeDocument/2006/relationships/hyperlink" Target="http://ruspoeti.ru/" TargetMode="External"/><Relationship Id="rId4" Type="http://schemas.openxmlformats.org/officeDocument/2006/relationships/hyperlink" Target="http://mezhirov.ouc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488832" cy="24951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Автор :</a:t>
            </a:r>
          </a:p>
          <a:p>
            <a:r>
              <a:rPr lang="ru-RU" sz="2400" b="1" dirty="0" smtClean="0"/>
              <a:t>Журавлев Алексей Леонидович, </a:t>
            </a:r>
          </a:p>
          <a:p>
            <a:r>
              <a:rPr lang="ru-RU" sz="2400" b="1" dirty="0" smtClean="0"/>
              <a:t>учитель истории </a:t>
            </a:r>
          </a:p>
          <a:p>
            <a:r>
              <a:rPr lang="ru-RU" sz="2400" b="1" dirty="0" smtClean="0"/>
              <a:t>МБОУ СОШ №28 г. Химки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8062664" cy="235316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Проект «Непарадная война».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Давид Самойлов </a:t>
            </a:r>
            <a:r>
              <a:rPr lang="ru-RU" sz="2400" dirty="0" smtClean="0"/>
              <a:t>(1 </a:t>
            </a:r>
            <a:r>
              <a:rPr lang="ru-RU" sz="2400" dirty="0"/>
              <a:t>июня 1920, Москва — 23 февраля 1990, </a:t>
            </a:r>
            <a:r>
              <a:rPr lang="ru-RU" sz="2400" dirty="0" err="1"/>
              <a:t>Таллин</a:t>
            </a:r>
            <a:r>
              <a:rPr lang="ru-RU" sz="2400" dirty="0"/>
              <a:t>) — русский советский поэт, переводчик.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1938—1941 годах учился в МИФЛИ (Московский институт философии, литературы и истории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Вскоре </a:t>
            </a:r>
            <a:r>
              <a:rPr lang="ru-RU" sz="2400" dirty="0"/>
              <a:t>поступил в военно-пехотное училище, которое он не окончил. В 1942 году его направили на </a:t>
            </a:r>
            <a:r>
              <a:rPr lang="ru-RU" sz="2400" dirty="0" err="1"/>
              <a:t>Волховский</a:t>
            </a:r>
            <a:r>
              <a:rPr lang="ru-RU" sz="2400" dirty="0"/>
              <a:t> фронт под Тихвин. </a:t>
            </a:r>
            <a:endParaRPr lang="ru-RU" sz="2400" dirty="0" smtClean="0"/>
          </a:p>
          <a:p>
            <a:r>
              <a:rPr lang="ru-RU" sz="2400" dirty="0" smtClean="0"/>
              <a:t>23 </a:t>
            </a:r>
            <a:r>
              <a:rPr lang="ru-RU" sz="2400" dirty="0"/>
              <a:t>марта 1943 года в районе ст. </a:t>
            </a:r>
            <a:r>
              <a:rPr lang="ru-RU" sz="2400" dirty="0" smtClean="0"/>
              <a:t>Мга был </a:t>
            </a:r>
            <a:r>
              <a:rPr lang="ru-RU" sz="2400" dirty="0"/>
              <a:t>тяжело ранен в левую руку осколком мины. </a:t>
            </a:r>
            <a:endParaRPr lang="ru-RU" sz="2400" dirty="0" smtClean="0"/>
          </a:p>
          <a:p>
            <a:r>
              <a:rPr lang="ru-RU" sz="2400" dirty="0" smtClean="0"/>
              <a:t>После </a:t>
            </a:r>
            <a:r>
              <a:rPr lang="ru-RU" sz="2400" dirty="0"/>
              <a:t>выздоровления, с марта 1944 года продолжил службу в 3-й отдельной </a:t>
            </a:r>
            <a:r>
              <a:rPr lang="ru-RU" sz="2400" dirty="0" err="1"/>
              <a:t>моторазведроте</a:t>
            </a:r>
            <a:r>
              <a:rPr lang="ru-RU" sz="2400" dirty="0"/>
              <a:t> разведывательного отдела штаба 1-го Белорусского фронта.</a:t>
            </a:r>
          </a:p>
          <a:p>
            <a:r>
              <a:rPr lang="ru-RU" sz="2400" dirty="0"/>
              <a:t>За мужество и героизм, проявленные в годы Великой Отечественной войны, награждён орденом Красной Звезды и медалью «За боевые заслуги».</a:t>
            </a:r>
          </a:p>
          <a:p>
            <a:r>
              <a:rPr lang="ru-RU" sz="2400" dirty="0"/>
              <a:t>Печататься начал с 1941 года</a:t>
            </a:r>
          </a:p>
        </p:txBody>
      </p:sp>
    </p:spTree>
    <p:extLst>
      <p:ext uri="{BB962C8B-B14F-4D97-AF65-F5344CB8AC3E}">
        <p14:creationId xmlns:p14="http://schemas.microsoft.com/office/powerpoint/2010/main" val="22507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vi-VN" dirty="0" smtClean="0"/>
              <a:t>Дмитрий  Кедрин </a:t>
            </a:r>
            <a:endParaRPr lang="ru-RU" dirty="0"/>
          </a:p>
        </p:txBody>
      </p:sp>
      <p:pic>
        <p:nvPicPr>
          <p:cNvPr id="7170" name="Picture 2" descr="C:\Users\Алексей\Desktop\фото и биограф\Кедрин_Дмитрий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3021424" cy="47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0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endParaRPr lang="ru-RU" sz="2200" dirty="0" smtClean="0"/>
          </a:p>
          <a:p>
            <a:r>
              <a:rPr lang="ru-RU" sz="2200" dirty="0" smtClean="0"/>
              <a:t>Дмитрий Борисович Кедрин </a:t>
            </a:r>
            <a:r>
              <a:rPr lang="ru-RU" sz="2200" dirty="0"/>
              <a:t>(22 января (4 февраля) 1907, </a:t>
            </a:r>
            <a:r>
              <a:rPr lang="ru-RU" sz="2200" dirty="0" err="1"/>
              <a:t>Берестово</a:t>
            </a:r>
            <a:r>
              <a:rPr lang="ru-RU" sz="2200" dirty="0"/>
              <a:t>-Богодуховский рудник — 18 сентября 1945,Московская область</a:t>
            </a:r>
            <a:r>
              <a:rPr lang="ru-RU" sz="2200" dirty="0" smtClean="0"/>
              <a:t>)— </a:t>
            </a:r>
            <a:r>
              <a:rPr lang="ru-RU" sz="2200" dirty="0"/>
              <a:t>русский советский поэт, переводчик. По основной профессии — журналист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В </a:t>
            </a:r>
            <a:r>
              <a:rPr lang="ru-RU" sz="2200" dirty="0"/>
              <a:t>начале Великой Отечественной войны Кедрин хотел добровольцем уйти на фронт, однако в армию его не взяли из-за плохого зрения </a:t>
            </a:r>
          </a:p>
          <a:p>
            <a:r>
              <a:rPr lang="ru-RU" sz="2200" dirty="0" smtClean="0"/>
              <a:t>Выехать </a:t>
            </a:r>
            <a:r>
              <a:rPr lang="ru-RU" sz="2200" dirty="0"/>
              <a:t>на фронт поэту удалось лишь в мае 1943 года. </a:t>
            </a:r>
            <a:endParaRPr lang="ru-RU" sz="2200" dirty="0" smtClean="0"/>
          </a:p>
          <a:p>
            <a:r>
              <a:rPr lang="ru-RU" sz="2200" dirty="0" smtClean="0"/>
              <a:t>В </a:t>
            </a:r>
            <a:r>
              <a:rPr lang="ru-RU" sz="2200" dirty="0"/>
              <a:t>течение девяти месяцев работал корреспондентом авиационной газеты 6-й воздушной армии «Сокол Родины» (1942—1944) на Северо-Западном фронте, где публиковал очерки о подвигах лётчиков, а также </a:t>
            </a:r>
            <a:r>
              <a:rPr lang="ru-RU" sz="2200" dirty="0" smtClean="0"/>
              <a:t>сатиру.</a:t>
            </a:r>
          </a:p>
          <a:p>
            <a:r>
              <a:rPr lang="ru-RU" sz="2200" dirty="0" smtClean="0"/>
              <a:t> </a:t>
            </a:r>
            <a:r>
              <a:rPr lang="ru-RU" sz="2200" dirty="0"/>
              <a:t>За время работы во фронтовой газете Дмитрий Борисович прислал домой жене 75 номеров, где было напечатано около ста его </a:t>
            </a:r>
            <a:r>
              <a:rPr lang="ru-RU" sz="2200" dirty="0" smtClean="0"/>
              <a:t>стихотворений.</a:t>
            </a:r>
          </a:p>
          <a:p>
            <a:r>
              <a:rPr lang="ru-RU" sz="2200" dirty="0" smtClean="0"/>
              <a:t> </a:t>
            </a:r>
            <a:r>
              <a:rPr lang="ru-RU" sz="2200" dirty="0"/>
              <a:t>В конце 1943 года был награждён медалью «За боевые заслуги</a:t>
            </a:r>
            <a:r>
              <a:rPr lang="ru-RU" sz="2200" dirty="0" smtClean="0"/>
              <a:t>».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064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Константин  Левин</a:t>
            </a:r>
            <a:endParaRPr lang="ru-RU" dirty="0"/>
          </a:p>
        </p:txBody>
      </p:sp>
      <p:pic>
        <p:nvPicPr>
          <p:cNvPr id="8194" name="Picture 2" descr="C:\Users\Алексей\Desktop\фото и биограф\константин левин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580" y="1500622"/>
            <a:ext cx="3623587" cy="51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6624736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Константин </a:t>
            </a:r>
            <a:r>
              <a:rPr lang="ru-RU" sz="2400" dirty="0" smtClean="0"/>
              <a:t>Ильич Левин (1924 </a:t>
            </a:r>
            <a:r>
              <a:rPr lang="ru-RU" sz="2400" dirty="0"/>
              <a:t>Днепропетровск — 19.11. 1984 </a:t>
            </a:r>
            <a:r>
              <a:rPr lang="ru-RU" sz="2400" dirty="0" smtClean="0"/>
              <a:t>Москва)</a:t>
            </a:r>
            <a:endParaRPr lang="ru-RU" sz="2400" dirty="0"/>
          </a:p>
          <a:p>
            <a:r>
              <a:rPr lang="ru-RU" sz="2400" dirty="0"/>
              <a:t>Летом 1941 г. поступил в медицинский институт, после первого семестра был взят в противотанковое училище. </a:t>
            </a:r>
            <a:endParaRPr lang="ru-RU" sz="2400" dirty="0" smtClean="0"/>
          </a:p>
          <a:p>
            <a:r>
              <a:rPr lang="ru-RU" sz="2400" dirty="0" smtClean="0"/>
              <a:t>Тяжело </a:t>
            </a:r>
            <a:r>
              <a:rPr lang="ru-RU" sz="2400" dirty="0"/>
              <a:t>ранен на фронте — потерял ногу.</a:t>
            </a:r>
          </a:p>
          <a:p>
            <a:r>
              <a:rPr lang="ru-RU" sz="2400" dirty="0"/>
              <a:t>После войны учился в Литературном институте. В 1949 г. был исключен за стихотворение «Мы непростительно стареем...»; через год восстановился </a:t>
            </a:r>
            <a:r>
              <a:rPr lang="ru-RU" sz="2400" dirty="0" smtClean="0"/>
              <a:t>. </a:t>
            </a:r>
            <a:endParaRPr lang="ru-RU" sz="2400" dirty="0"/>
          </a:p>
          <a:p>
            <a:r>
              <a:rPr lang="ru-RU" sz="2400" dirty="0"/>
              <a:t>Левин работал в литературной консультации при Союзе писателей, печататься не пытался.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72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r>
              <a:rPr lang="vi-VN" dirty="0" smtClean="0"/>
              <a:t>Павел  Шубин </a:t>
            </a:r>
            <a:endParaRPr lang="ru-RU" dirty="0"/>
          </a:p>
        </p:txBody>
      </p:sp>
      <p:pic>
        <p:nvPicPr>
          <p:cNvPr id="9218" name="Picture 2" descr="C:\Users\Алексей\Desktop\фото и биограф\павел шубин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23960"/>
            <a:ext cx="3237890" cy="47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8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vi-VN" sz="2400" dirty="0" smtClean="0"/>
              <a:t>Павел Николаевич Ш</a:t>
            </a:r>
            <a:r>
              <a:rPr lang="ru-RU" sz="2400" dirty="0" smtClean="0"/>
              <a:t>у</a:t>
            </a:r>
            <a:r>
              <a:rPr lang="vi-VN" sz="2400" dirty="0" smtClean="0"/>
              <a:t>бин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годы Великой Отечественной и советско-японской войн служил фронтовым корреспондентом на </a:t>
            </a:r>
            <a:r>
              <a:rPr lang="ru-RU" sz="2400" dirty="0" err="1"/>
              <a:t>Волховском</a:t>
            </a:r>
            <a:r>
              <a:rPr lang="ru-RU" sz="2400" dirty="0"/>
              <a:t>, Карельском направлениях, на Дальнем Востоке и Маньчжурии. </a:t>
            </a:r>
            <a:endParaRPr lang="ru-RU" sz="2400" dirty="0" smtClean="0"/>
          </a:p>
          <a:p>
            <a:r>
              <a:rPr lang="ru-RU" sz="2400" dirty="0" smtClean="0"/>
              <a:t>Тогда </a:t>
            </a:r>
            <a:r>
              <a:rPr lang="ru-RU" sz="2400" dirty="0"/>
              <a:t>же создал стихи о русских воинах: «Полмига», «Битва на Дону», «Идёт на родину солдат», «Мы устоим».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1943 году в Ленинграде вышла книга стихов «Во имя жизни», а в 1944 в Беломорске — сборник «Люди боя».</a:t>
            </a:r>
          </a:p>
          <a:p>
            <a:r>
              <a:rPr lang="ru-RU" sz="2400" dirty="0"/>
              <a:t>За мужество и отвагу награждён орденами Отечественной войны 2-й степени, Красной Звезды и медалями.</a:t>
            </a:r>
          </a:p>
          <a:p>
            <a:r>
              <a:rPr lang="ru-RU" sz="2400" dirty="0"/>
              <a:t>Впечатления военных лет наполнили стихи, составившие остальные прижизненные книги Шубина: «Моя звезда» (1947), «Солдаты» (1948), «Дороги, годы, города» (1949).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59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</a:t>
            </a:r>
            <a:r>
              <a:rPr lang="vi-VN" dirty="0" smtClean="0"/>
              <a:t>Александр Твардовский 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268760"/>
            <a:ext cx="4536504" cy="601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4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1941—1942 годах работал в Воронеже в редакции газеты Юго-Западного фронта «Красная Армия». </a:t>
            </a:r>
            <a:r>
              <a:rPr lang="ru-RU" sz="2400" dirty="0" smtClean="0"/>
              <a:t>Автор стихотворения «Я убит подо Ржевом», поэмы «Василий Теркин»</a:t>
            </a:r>
          </a:p>
          <a:p>
            <a:r>
              <a:rPr lang="ru-RU" sz="2400" dirty="0" smtClean="0"/>
              <a:t>Поэма </a:t>
            </a:r>
            <a:r>
              <a:rPr lang="ru-RU" sz="2400" dirty="0"/>
              <a:t>«Василий Тёркин» (1941—1945), «книга про бойца без начала и конца» — самое известное произведение Твардовского; это цепь эпизодов из Великой Отечественной войны. </a:t>
            </a:r>
            <a:endParaRPr lang="ru-RU" sz="2400" dirty="0" smtClean="0"/>
          </a:p>
          <a:p>
            <a:r>
              <a:rPr lang="ru-RU" sz="2400" dirty="0" smtClean="0"/>
              <a:t>Поэма </a:t>
            </a:r>
            <a:r>
              <a:rPr lang="ru-RU" sz="2400" dirty="0"/>
              <a:t>отличается простым и точным слогом, энергичным развитием действия. Эпизоды связаны друг с другом только главным героем — автор исходил из того, что и он сам, и его читатель могут в любой момент </a:t>
            </a:r>
            <a:r>
              <a:rPr lang="ru-RU" sz="2400" dirty="0" smtClean="0"/>
              <a:t>погибнуть</a:t>
            </a:r>
          </a:p>
          <a:p>
            <a:r>
              <a:rPr lang="ru-RU" sz="2400" dirty="0"/>
              <a:t>«Василий Тёркин» выделяется среди других произведений того времени полным отсутствием идеологической пропаганды, упоминаний о Сталине и партии.</a:t>
            </a:r>
          </a:p>
        </p:txBody>
      </p:sp>
    </p:spTree>
    <p:extLst>
      <p:ext uri="{BB962C8B-B14F-4D97-AF65-F5344CB8AC3E}">
        <p14:creationId xmlns:p14="http://schemas.microsoft.com/office/powerpoint/2010/main" val="33561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Юрий  Инге</a:t>
            </a:r>
            <a:endParaRPr lang="ru-RU" dirty="0"/>
          </a:p>
        </p:txBody>
      </p:sp>
      <p:pic>
        <p:nvPicPr>
          <p:cNvPr id="11266" name="Picture 2" descr="C:\Users\Алексей\Desktop\фото и биограф\юрий инг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530" y="1453381"/>
            <a:ext cx="3997694" cy="50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800600" y="908720"/>
            <a:ext cx="4343400" cy="5949280"/>
          </a:xfrm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r>
              <a:rPr lang="ru-RU" sz="2400" dirty="0" smtClean="0">
                <a:hlinkClick r:id="rId2" action="ppaction://hlinksldjump"/>
              </a:rPr>
              <a:t>Булат </a:t>
            </a:r>
            <a:r>
              <a:rPr lang="ru-RU" sz="2400" dirty="0">
                <a:hlinkClick r:id="rId2" action="ppaction://hlinksldjump"/>
              </a:rPr>
              <a:t>Окуджава</a:t>
            </a:r>
            <a:endParaRPr lang="ru-RU" sz="2400" dirty="0"/>
          </a:p>
          <a:p>
            <a:r>
              <a:rPr lang="ru-RU" sz="2400" dirty="0">
                <a:hlinkClick r:id="rId3" action="ppaction://hlinksldjump"/>
              </a:rPr>
              <a:t>Владимир Лившиц</a:t>
            </a:r>
            <a:endParaRPr lang="ru-RU" sz="2400" dirty="0"/>
          </a:p>
          <a:p>
            <a:r>
              <a:rPr lang="ru-RU" sz="2400" dirty="0">
                <a:hlinkClick r:id="rId4" action="ppaction://hlinksldjump"/>
              </a:rPr>
              <a:t>Николай Майоров</a:t>
            </a:r>
            <a:endParaRPr lang="ru-RU" sz="2400" dirty="0"/>
          </a:p>
          <a:p>
            <a:r>
              <a:rPr lang="ru-RU" sz="2400" dirty="0">
                <a:hlinkClick r:id="rId5" action="ppaction://hlinksldjump"/>
              </a:rPr>
              <a:t>Павел Коган</a:t>
            </a:r>
            <a:endParaRPr lang="ru-RU" sz="2400" dirty="0"/>
          </a:p>
          <a:p>
            <a:r>
              <a:rPr lang="ru-RU" sz="2400" dirty="0">
                <a:hlinkClick r:id="rId6" action="ppaction://hlinksldjump"/>
              </a:rPr>
              <a:t>Константин Симонов</a:t>
            </a:r>
            <a:endParaRPr lang="ru-RU" sz="2400" dirty="0"/>
          </a:p>
          <a:p>
            <a:r>
              <a:rPr lang="ru-RU" sz="2400" dirty="0">
                <a:hlinkClick r:id="rId7" action="ppaction://hlinksldjump"/>
              </a:rPr>
              <a:t>Михаил Луконин</a:t>
            </a:r>
            <a:endParaRPr lang="ru-RU" sz="2400" dirty="0"/>
          </a:p>
          <a:p>
            <a:r>
              <a:rPr lang="ru-RU" sz="2400" dirty="0">
                <a:hlinkClick r:id="rId8" action="ppaction://hlinksldjump"/>
              </a:rPr>
              <a:t>Юлия Друнина</a:t>
            </a:r>
            <a:endParaRPr lang="ru-RU" sz="2400" dirty="0"/>
          </a:p>
          <a:p>
            <a:r>
              <a:rPr lang="ru-RU" sz="2400" dirty="0">
                <a:hlinkClick r:id="rId9" action="ppaction://hlinksldjump"/>
              </a:rPr>
              <a:t>Иосиф Уткин</a:t>
            </a:r>
            <a:endParaRPr lang="ru-RU" sz="2400" dirty="0"/>
          </a:p>
          <a:p>
            <a:r>
              <a:rPr lang="ru-RU" sz="2400" dirty="0">
                <a:hlinkClick r:id="rId10" action="ppaction://hlinksldjump"/>
              </a:rPr>
              <a:t>Александр Межиров</a:t>
            </a:r>
            <a:endParaRPr lang="ru-RU" sz="2400" dirty="0"/>
          </a:p>
          <a:p>
            <a:r>
              <a:rPr lang="ru-RU" sz="2400" dirty="0">
                <a:hlinkClick r:id="rId11" action="ppaction://hlinksldjump"/>
              </a:rPr>
              <a:t>Семён Кирсанов</a:t>
            </a:r>
            <a:endParaRPr lang="ru-RU" sz="2400" dirty="0"/>
          </a:p>
          <a:p>
            <a:r>
              <a:rPr lang="ru-RU" sz="2400" dirty="0">
                <a:hlinkClick r:id="rId12" action="ppaction://hlinksldjump"/>
              </a:rPr>
              <a:t>Михаил Кульчицкий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4355976" cy="58772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hlinkClick r:id="rId13" action="ppaction://hlinksldjump"/>
              </a:rPr>
              <a:t>Семён Гудзенко</a:t>
            </a:r>
            <a:endParaRPr lang="ru-RU" sz="2400" dirty="0" smtClean="0"/>
          </a:p>
          <a:p>
            <a:r>
              <a:rPr lang="ru-RU" sz="2400" dirty="0" smtClean="0">
                <a:hlinkClick r:id="rId14" action="ppaction://hlinksldjump"/>
              </a:rPr>
              <a:t>Юрий Грунин</a:t>
            </a:r>
            <a:endParaRPr lang="ru-RU" sz="2400" dirty="0" smtClean="0"/>
          </a:p>
          <a:p>
            <a:r>
              <a:rPr lang="ru-RU" sz="2400" dirty="0" smtClean="0">
                <a:hlinkClick r:id="rId15" action="ppaction://hlinksldjump"/>
              </a:rPr>
              <a:t>Борис Слуцкий</a:t>
            </a:r>
            <a:endParaRPr lang="ru-RU" sz="2400" dirty="0" smtClean="0"/>
          </a:p>
          <a:p>
            <a:r>
              <a:rPr lang="ru-RU" sz="2400" dirty="0" smtClean="0">
                <a:hlinkClick r:id="rId16" action="ppaction://hlinksldjump"/>
              </a:rPr>
              <a:t>Давид Самойлов</a:t>
            </a:r>
            <a:endParaRPr lang="ru-RU" sz="2400" dirty="0" smtClean="0"/>
          </a:p>
          <a:p>
            <a:r>
              <a:rPr lang="ru-RU" sz="2400" dirty="0" smtClean="0">
                <a:hlinkClick r:id="rId17" action="ppaction://hlinksldjump"/>
              </a:rPr>
              <a:t>Дмитрий </a:t>
            </a:r>
            <a:r>
              <a:rPr lang="ru-RU" sz="2400" dirty="0">
                <a:hlinkClick r:id="rId17" action="ppaction://hlinksldjump"/>
              </a:rPr>
              <a:t>К</a:t>
            </a:r>
            <a:r>
              <a:rPr lang="ru-RU" sz="2400" dirty="0" smtClean="0">
                <a:hlinkClick r:id="rId17" action="ppaction://hlinksldjump"/>
              </a:rPr>
              <a:t>едрин</a:t>
            </a:r>
            <a:endParaRPr lang="ru-RU" sz="2400" dirty="0" smtClean="0"/>
          </a:p>
          <a:p>
            <a:r>
              <a:rPr lang="ru-RU" sz="2400" dirty="0" smtClean="0">
                <a:hlinkClick r:id="rId17" action="ppaction://hlinksldjump"/>
              </a:rPr>
              <a:t>Константин Левин</a:t>
            </a:r>
            <a:endParaRPr lang="ru-RU" sz="2400" dirty="0" smtClean="0"/>
          </a:p>
          <a:p>
            <a:r>
              <a:rPr lang="ru-RU" sz="2400" dirty="0" smtClean="0">
                <a:hlinkClick r:id="rId17" action="ppaction://hlinksldjump"/>
              </a:rPr>
              <a:t>Павел Шубин</a:t>
            </a:r>
            <a:endParaRPr lang="ru-RU" sz="2400" dirty="0" smtClean="0"/>
          </a:p>
          <a:p>
            <a:r>
              <a:rPr lang="ru-RU" sz="2400" dirty="0" smtClean="0">
                <a:hlinkClick r:id="rId18" action="ppaction://hlinksldjump"/>
              </a:rPr>
              <a:t>Александр Твардовский</a:t>
            </a:r>
            <a:endParaRPr lang="ru-RU" sz="2400" dirty="0" smtClean="0"/>
          </a:p>
          <a:p>
            <a:r>
              <a:rPr lang="ru-RU" sz="2400" dirty="0" smtClean="0">
                <a:hlinkClick r:id="rId19" action="ppaction://hlinksldjump"/>
              </a:rPr>
              <a:t>Юрий Инге</a:t>
            </a:r>
            <a:endParaRPr lang="ru-RU" sz="2400" dirty="0" smtClean="0"/>
          </a:p>
          <a:p>
            <a:r>
              <a:rPr lang="ru-RU" sz="2400" dirty="0" smtClean="0">
                <a:hlinkClick r:id="rId20" action="ppaction://hlinksldjump"/>
              </a:rPr>
              <a:t>Сергей Наровчатов</a:t>
            </a:r>
            <a:endParaRPr lang="ru-RU" sz="2400" dirty="0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88640"/>
            <a:ext cx="9252520" cy="720080"/>
          </a:xfrm>
        </p:spPr>
        <p:txBody>
          <a:bodyPr/>
          <a:lstStyle/>
          <a:p>
            <a:r>
              <a:rPr lang="ru-RU" sz="2400" dirty="0"/>
              <a:t>Потрясения войны родили целое поколение молодых поэтов, которое потом назвали фронтовым</a:t>
            </a:r>
            <a:r>
              <a:rPr lang="ru-RU" sz="2400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2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r>
              <a:rPr lang="ru-RU" sz="2400" dirty="0" smtClean="0"/>
              <a:t>Юрий Алексеевич Инге </a:t>
            </a:r>
            <a:r>
              <a:rPr lang="ru-RU" sz="2400" dirty="0"/>
              <a:t>(1905, Стрельна, Российская империя — 1941) — русский поэт, </a:t>
            </a:r>
            <a:r>
              <a:rPr lang="ru-RU" sz="2400" dirty="0" smtClean="0"/>
              <a:t>прозаик. </a:t>
            </a:r>
            <a:r>
              <a:rPr lang="ru-RU" sz="2400" dirty="0"/>
              <a:t>Сотрудник газеты «Красный Балтийский флот» в </a:t>
            </a:r>
            <a:r>
              <a:rPr lang="ru-RU" sz="2400" dirty="0" err="1" smtClean="0"/>
              <a:t>Таллине</a:t>
            </a:r>
            <a:endParaRPr lang="ru-RU" sz="2400" dirty="0" smtClean="0"/>
          </a:p>
          <a:p>
            <a:r>
              <a:rPr lang="ru-RU" sz="2400" dirty="0"/>
              <a:t>В первый день Великой Отечественной войны Инге находился на минном заградителе «Марти». </a:t>
            </a:r>
            <a:endParaRPr lang="ru-RU" sz="2400" dirty="0" smtClean="0"/>
          </a:p>
          <a:p>
            <a:r>
              <a:rPr lang="ru-RU" sz="2400" dirty="0" smtClean="0"/>
              <a:t>Существует </a:t>
            </a:r>
            <a:r>
              <a:rPr lang="ru-RU" sz="2400" dirty="0"/>
              <a:t>легенда, что за несколько часов он написал поэму «Война началась». Эту поэму читали по Ленинградскому радио уже 22 июня 1941, сразу после правительственного сообщения о начале войны.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самом деле, он написал её за несколько недель до отъезда из Ленинграда к месту службы, по просьбе работников радио, ощущавших напряжённость обстановки, угрозу войны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Юрий Инге погиб на корабле «</a:t>
            </a:r>
            <a:r>
              <a:rPr lang="ru-RU" sz="2400" dirty="0" err="1"/>
              <a:t>Кришьянис</a:t>
            </a:r>
            <a:r>
              <a:rPr lang="ru-RU" sz="2400" dirty="0"/>
              <a:t> </a:t>
            </a:r>
            <a:r>
              <a:rPr lang="ru-RU" sz="2400" dirty="0" err="1"/>
              <a:t>Валдемарас</a:t>
            </a:r>
            <a:r>
              <a:rPr lang="ru-RU" sz="2400" dirty="0"/>
              <a:t>» во время перехода эскадры Краснознамённого Балтийского флота из </a:t>
            </a:r>
            <a:r>
              <a:rPr lang="ru-RU" sz="2400" dirty="0" err="1"/>
              <a:t>Таллина</a:t>
            </a:r>
            <a:r>
              <a:rPr lang="ru-RU" sz="2400" dirty="0"/>
              <a:t> в ленинградский морской порт </a:t>
            </a:r>
            <a:r>
              <a:rPr lang="ru-RU" sz="2400" dirty="0" smtClean="0"/>
              <a:t>Кронштадт.</a:t>
            </a:r>
            <a:endParaRPr lang="ru-RU" sz="2400" dirty="0"/>
          </a:p>
          <a:p>
            <a:r>
              <a:rPr lang="ru-RU" sz="2400" dirty="0"/>
              <a:t>Посмертно награждён Медалью «За оборону Ленинграда».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6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vi-VN" dirty="0" smtClean="0"/>
              <a:t>Сергей Наровчатов </a:t>
            </a:r>
            <a:endParaRPr lang="ru-RU" dirty="0"/>
          </a:p>
        </p:txBody>
      </p:sp>
      <p:pic>
        <p:nvPicPr>
          <p:cNvPr id="12290" name="Picture 2" descr="C:\Users\Алексей\Desktop\фото и биограф\Narov4ato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24" y="1628800"/>
            <a:ext cx="4006896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2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Сергей Сергеевич Наровчатов </a:t>
            </a:r>
            <a:r>
              <a:rPr lang="ru-RU" sz="2400" dirty="0" smtClean="0"/>
              <a:t>(1919 — 1981) — русский советский поэт. </a:t>
            </a:r>
          </a:p>
          <a:p>
            <a:r>
              <a:rPr lang="ru-RU" sz="2400" dirty="0" smtClean="0"/>
              <a:t>Окончил Институт философии, литературы и истории (МИФЛИ) и Литературный институт имени А. М. Горького (1941).</a:t>
            </a:r>
          </a:p>
          <a:p>
            <a:r>
              <a:rPr lang="ru-RU" sz="2400" dirty="0" smtClean="0"/>
              <a:t>Участник советско-финской и Великой Отечественной войны. </a:t>
            </a:r>
          </a:p>
          <a:p>
            <a:r>
              <a:rPr lang="ru-RU" sz="2400" dirty="0" smtClean="0"/>
              <a:t>С декабря 1941 года военный корреспондент газеты 2-й ударной армии.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03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3816424" cy="1124744"/>
          </a:xfrm>
        </p:spPr>
        <p:txBody>
          <a:bodyPr/>
          <a:lstStyle/>
          <a:p>
            <a:r>
              <a:rPr lang="ru-RU" dirty="0" smtClean="0"/>
              <a:t>Булат Окуджава</a:t>
            </a:r>
            <a:endParaRPr lang="ru-RU" dirty="0"/>
          </a:p>
        </p:txBody>
      </p:sp>
      <p:pic>
        <p:nvPicPr>
          <p:cNvPr id="1027" name="Picture 3" descr="C:\Users\Алексей\Desktop\фото и биограф\булат окуджав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97435"/>
            <a:ext cx="4464496" cy="548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4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2200" dirty="0" smtClean="0"/>
              <a:t>Булат Шалвович Окуджава </a:t>
            </a:r>
            <a:r>
              <a:rPr lang="ru-RU" sz="2200" dirty="0" smtClean="0"/>
              <a:t>(9 </a:t>
            </a:r>
            <a:r>
              <a:rPr lang="ru-RU" sz="2200" dirty="0"/>
              <a:t>мая 1924, </a:t>
            </a:r>
            <a:r>
              <a:rPr lang="ru-RU" sz="2200" dirty="0" smtClean="0"/>
              <a:t>Москва, СССР </a:t>
            </a:r>
            <a:r>
              <a:rPr lang="ru-RU" sz="2200" dirty="0"/>
              <a:t>— 12 июня 1997, </a:t>
            </a:r>
            <a:r>
              <a:rPr lang="ru-RU" sz="2200" dirty="0" err="1"/>
              <a:t>Кламар</a:t>
            </a:r>
            <a:r>
              <a:rPr lang="ru-RU" sz="2200" dirty="0"/>
              <a:t>, Франция) — советский и российский поэт, бард, прозаик и сценарист, композитор. </a:t>
            </a:r>
            <a:endParaRPr lang="ru-RU" sz="2200" dirty="0" smtClean="0"/>
          </a:p>
          <a:p>
            <a:r>
              <a:rPr lang="ru-RU" sz="2200" dirty="0" smtClean="0"/>
              <a:t>Автор </a:t>
            </a:r>
            <a:r>
              <a:rPr lang="ru-RU" sz="2200" dirty="0"/>
              <a:t>около двухсот авторских и эстрадных песен, написанных на собственные </a:t>
            </a:r>
            <a:r>
              <a:rPr lang="ru-RU" sz="2200" dirty="0" smtClean="0"/>
              <a:t>стихи</a:t>
            </a:r>
            <a:endParaRPr lang="ru-RU" sz="2200" dirty="0"/>
          </a:p>
          <a:p>
            <a:r>
              <a:rPr lang="ru-RU" sz="2200" dirty="0"/>
              <a:t>В апреле 1942 года Булат Окуджава добивался досрочного призыва в армию. Был призван после достижения восемнадцатилетия в августе 1942 года и направлен в 10-й отдельный запасной миномётный дивизион.</a:t>
            </a:r>
          </a:p>
          <a:p>
            <a:r>
              <a:rPr lang="ru-RU" sz="2200" dirty="0"/>
              <a:t>После двух месяцев подготовки с октября 1942 года на Закавказском фронте, миномётчик в кавалерийском полку 5-го гвардейского Донского кавалерийского казачьего </a:t>
            </a:r>
            <a:r>
              <a:rPr lang="ru-RU" sz="2200" dirty="0" smtClean="0"/>
              <a:t>корпуса</a:t>
            </a:r>
          </a:p>
          <a:p>
            <a:r>
              <a:rPr lang="ru-RU" sz="2200" dirty="0" smtClean="0"/>
              <a:t>16 </a:t>
            </a:r>
            <a:r>
              <a:rPr lang="ru-RU" sz="2200" dirty="0"/>
              <a:t>декабря 1942 года под Моздоком был ранен.</a:t>
            </a:r>
          </a:p>
          <a:p>
            <a:r>
              <a:rPr lang="ru-RU" sz="2200" dirty="0"/>
              <a:t>После госпиталя в действующую армию не вернулся. </a:t>
            </a:r>
            <a:endParaRPr lang="ru-RU" sz="2200" dirty="0" smtClean="0"/>
          </a:p>
          <a:p>
            <a:r>
              <a:rPr lang="ru-RU" sz="2200" dirty="0" smtClean="0"/>
              <a:t>Демобилизован </a:t>
            </a:r>
            <a:r>
              <a:rPr lang="ru-RU" sz="2200" dirty="0"/>
              <a:t>по состоянию здоровья в марте 1944 </a:t>
            </a:r>
            <a:r>
              <a:rPr lang="ru-RU" sz="2200" dirty="0" smtClean="0"/>
              <a:t>года </a:t>
            </a:r>
            <a:r>
              <a:rPr lang="ru-RU" sz="2200" dirty="0"/>
              <a:t>в звании гвардии </a:t>
            </a:r>
            <a:r>
              <a:rPr lang="ru-RU" sz="2200" dirty="0" smtClean="0"/>
              <a:t>рядового. </a:t>
            </a:r>
            <a:r>
              <a:rPr lang="ru-RU" sz="2200" dirty="0"/>
              <a:t>Был награждён медалями «За оборону Кавказа» и «За победу над Германией», в 1985 году — орденом Отечественной войны I </a:t>
            </a:r>
            <a:r>
              <a:rPr lang="ru-RU" sz="2200" dirty="0" smtClean="0"/>
              <a:t>степени.</a:t>
            </a:r>
            <a:endParaRPr lang="ru-RU" sz="2200" dirty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905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Владимир Лившиц</a:t>
            </a:r>
            <a:endParaRPr lang="ru-RU" dirty="0"/>
          </a:p>
        </p:txBody>
      </p:sp>
      <p:pic>
        <p:nvPicPr>
          <p:cNvPr id="2050" name="Picture 2" descr="C:\Users\Алексей\Desktop\Lifshits_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816424" cy="52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Владимир </a:t>
            </a:r>
            <a:r>
              <a:rPr lang="ru-RU" sz="2400" dirty="0"/>
              <a:t>Лившиц(5 ноября 1913, Харьков — 9 октября 1978, Москва) — русский писатель, поэт, драматург. Отец Льва Лосева.</a:t>
            </a:r>
          </a:p>
          <a:p>
            <a:r>
              <a:rPr lang="ru-RU" sz="2400" dirty="0"/>
              <a:t>В 1941 году пошел в народное ополчение, участник Великой Отечественной войны.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Был заместителем командира стрелкового батальона по политчасти на Ленинградском фронте.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сентябре 1944 года ранен в бою, демобилизован в звании майора.</a:t>
            </a:r>
          </a:p>
          <a:p>
            <a:r>
              <a:rPr lang="ru-RU" sz="2400" dirty="0"/>
              <a:t>С конца 1940-х годов жил в Москве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Выпустил около 30 книг стихов. Автор текстов песен ко многим известным советским кинофильмам, в том числе «Девушка без адреса», «Карнавальная ночь», «Сказка о потерянном времени»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3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78824" cy="706090"/>
          </a:xfrm>
        </p:spPr>
        <p:txBody>
          <a:bodyPr/>
          <a:lstStyle/>
          <a:p>
            <a:r>
              <a:rPr lang="ru-RU" dirty="0" smtClean="0"/>
              <a:t>                     Николай Майоров</a:t>
            </a:r>
            <a:endParaRPr lang="ru-RU" dirty="0"/>
          </a:p>
        </p:txBody>
      </p:sp>
      <p:pic>
        <p:nvPicPr>
          <p:cNvPr id="3074" name="Picture 2" descr="C:\Users\Алексей\Desktop\николай майоров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13287"/>
            <a:ext cx="4392488" cy="538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8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252520" cy="685800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Николай Петрович Майоров </a:t>
            </a:r>
            <a:r>
              <a:rPr lang="ru-RU" sz="2400" dirty="0"/>
              <a:t>(20 мая 1919 — 8 февраля 1942) — русский поэт.</a:t>
            </a:r>
          </a:p>
          <a:p>
            <a:r>
              <a:rPr lang="ru-RU" sz="2400" dirty="0" smtClean="0"/>
              <a:t>С </a:t>
            </a:r>
            <a:r>
              <a:rPr lang="ru-RU" sz="2400" dirty="0"/>
              <a:t>1939 года одновременно учился в Литературном институте им. М. Горького, занимался в поэтическом семинаре Павла Григорьевича </a:t>
            </a:r>
            <a:r>
              <a:rPr lang="ru-RU" sz="2400" dirty="0" err="1"/>
              <a:t>Антокольского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В октябре 1941 года ушёл добровольцем на фронт. </a:t>
            </a:r>
            <a:endParaRPr lang="ru-RU" sz="2400" dirty="0" smtClean="0"/>
          </a:p>
          <a:p>
            <a:r>
              <a:rPr lang="ru-RU" sz="2400" dirty="0" smtClean="0"/>
              <a:t>Был </a:t>
            </a:r>
            <a:r>
              <a:rPr lang="ru-RU" sz="2400" dirty="0"/>
              <a:t>политруком пулемётной роты 1106-го стрелкового полка 331-й дивизии. </a:t>
            </a:r>
            <a:endParaRPr lang="ru-RU" sz="2400" dirty="0" smtClean="0"/>
          </a:p>
          <a:p>
            <a:r>
              <a:rPr lang="ru-RU" sz="2400" dirty="0" smtClean="0"/>
              <a:t>Погиб </a:t>
            </a:r>
            <a:r>
              <a:rPr lang="ru-RU" sz="2400" dirty="0"/>
              <a:t>на фронте у деревни </a:t>
            </a:r>
            <a:r>
              <a:rPr lang="ru-RU" sz="2400" dirty="0" err="1"/>
              <a:t>Баранцево</a:t>
            </a:r>
            <a:r>
              <a:rPr lang="ru-RU" sz="2400" dirty="0"/>
              <a:t> Смоленской области. </a:t>
            </a:r>
            <a:endParaRPr lang="ru-RU" sz="2400" dirty="0" smtClean="0"/>
          </a:p>
          <a:p>
            <a:r>
              <a:rPr lang="ru-RU" sz="2400" dirty="0" smtClean="0"/>
              <a:t>Похоронен </a:t>
            </a:r>
            <a:r>
              <a:rPr lang="ru-RU" sz="2400" dirty="0"/>
              <a:t>в братской могиле в селе Карманово Гагаринского района Смоленской </a:t>
            </a:r>
            <a:r>
              <a:rPr lang="ru-RU" sz="2400" dirty="0" smtClean="0"/>
              <a:t>области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202760" cy="864096"/>
          </a:xfrm>
        </p:spPr>
        <p:txBody>
          <a:bodyPr/>
          <a:lstStyle/>
          <a:p>
            <a:r>
              <a:rPr lang="ru-RU" dirty="0" smtClean="0"/>
              <a:t>                Павел </a:t>
            </a:r>
            <a:r>
              <a:rPr lang="ru-RU" dirty="0"/>
              <a:t>К</a:t>
            </a:r>
            <a:r>
              <a:rPr lang="ru-RU" dirty="0" smtClean="0"/>
              <a:t>оган</a:t>
            </a:r>
            <a:endParaRPr lang="ru-RU" dirty="0"/>
          </a:p>
        </p:txBody>
      </p:sp>
      <p:pic>
        <p:nvPicPr>
          <p:cNvPr id="4098" name="Picture 2" descr="C:\Users\Алексей\Desktop\8201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325667"/>
            <a:ext cx="4032448" cy="554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r>
              <a:rPr lang="vi-VN" dirty="0" smtClean="0"/>
              <a:t>Семён  Гудз</a:t>
            </a:r>
            <a:r>
              <a:rPr lang="ru-RU" dirty="0"/>
              <a:t>е</a:t>
            </a:r>
            <a:r>
              <a:rPr lang="vi-VN" dirty="0" smtClean="0"/>
              <a:t>нко </a:t>
            </a:r>
            <a:endParaRPr lang="ru-RU" dirty="0"/>
          </a:p>
        </p:txBody>
      </p:sp>
      <p:pic>
        <p:nvPicPr>
          <p:cNvPr id="1026" name="Picture 2" descr="C:\Users\Алексей\Desktop\фото и биограф\guzenk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628800"/>
            <a:ext cx="6470848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Павел </a:t>
            </a:r>
            <a:r>
              <a:rPr lang="ru-RU" sz="2400" dirty="0"/>
              <a:t>Давидович </a:t>
            </a:r>
            <a:r>
              <a:rPr lang="ru-RU" sz="2400" dirty="0" smtClean="0"/>
              <a:t>Коган </a:t>
            </a:r>
            <a:r>
              <a:rPr lang="ru-RU" sz="2400" dirty="0"/>
              <a:t>(4 июля 1918, Киев — 23 сентября 1942, под Новороссийском, Краснодарский край) — русский советский поэт романтического направления. </a:t>
            </a:r>
          </a:p>
          <a:p>
            <a:r>
              <a:rPr lang="ru-RU" sz="2400" dirty="0" smtClean="0"/>
              <a:t>Хотя </a:t>
            </a:r>
            <a:r>
              <a:rPr lang="ru-RU" sz="2400" dirty="0"/>
              <a:t>по состоянию здоровья (близорукость) был освобождён от призыва, стал офицером, военным переводчиком полкового </a:t>
            </a:r>
            <a:r>
              <a:rPr lang="ru-RU" sz="2400" dirty="0" err="1"/>
              <a:t>разведотряда</a:t>
            </a:r>
            <a:r>
              <a:rPr lang="ru-RU" sz="2400" dirty="0"/>
              <a:t> в звании лейтенанта. </a:t>
            </a:r>
            <a:endParaRPr lang="ru-RU" sz="2400" dirty="0" smtClean="0"/>
          </a:p>
          <a:p>
            <a:r>
              <a:rPr lang="ru-RU" sz="2400" dirty="0" smtClean="0"/>
              <a:t>Написал </a:t>
            </a:r>
            <a:r>
              <a:rPr lang="ru-RU" sz="2400" dirty="0"/>
              <a:t>строевую песню для своего батальона на мелодию «Бригантины</a:t>
            </a:r>
            <a:r>
              <a:rPr lang="ru-RU" sz="2400" dirty="0" smtClean="0"/>
              <a:t>».</a:t>
            </a:r>
            <a:endParaRPr lang="ru-RU" sz="2400" dirty="0"/>
          </a:p>
          <a:p>
            <a:r>
              <a:rPr lang="ru-RU" sz="2400" dirty="0"/>
              <a:t>23 сентября 1942 года на сопке Сахарная Голова под Новороссийском Коган и возглавляемая им разведгруппа попали в перестрелку, в которой Павел Давидович и был убит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Поэт награждён посмертно мемориальной медалью литературного конкурса им. Н. Островского (</a:t>
            </a:r>
            <a:r>
              <a:rPr lang="ru-RU" sz="2400" dirty="0" smtClean="0"/>
              <a:t>1968)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5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50832" cy="922114"/>
          </a:xfrm>
        </p:spPr>
        <p:txBody>
          <a:bodyPr/>
          <a:lstStyle/>
          <a:p>
            <a:r>
              <a:rPr lang="ru-RU" dirty="0" smtClean="0"/>
              <a:t>                Константин Симонов</a:t>
            </a:r>
            <a:endParaRPr lang="ru-RU" dirty="0"/>
          </a:p>
        </p:txBody>
      </p:sp>
      <p:pic>
        <p:nvPicPr>
          <p:cNvPr id="5122" name="Picture 2" descr="C:\Users\Алексей\Desktop\Konstantin_Michailowitsch_Simonow_194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94050"/>
            <a:ext cx="6264696" cy="488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Константин (Кирилл) Михайлович Симонов </a:t>
            </a:r>
            <a:r>
              <a:rPr lang="ru-RU" sz="2400" dirty="0"/>
              <a:t>(28 ноября 1915, Петроград — 28 августа 1979, Москва) — русский советский писатель, поэт, киносценарист, журналист и общественный деятель. </a:t>
            </a:r>
            <a:endParaRPr lang="ru-RU" sz="2400" dirty="0" smtClean="0"/>
          </a:p>
          <a:p>
            <a:r>
              <a:rPr lang="ru-RU" sz="2400" dirty="0" smtClean="0"/>
              <a:t>Герой </a:t>
            </a:r>
            <a:r>
              <a:rPr lang="ru-RU" sz="2400" dirty="0"/>
              <a:t>Социалистического Труда (1974). Лауреат Ленинской (1974) и шести Сталинских премий (1942, 1943, 1946, 1947, 1949, 1950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Участник боёв на Халхин-Голе (1939) и Великой Отечественной войны 1941—1945 </a:t>
            </a:r>
            <a:r>
              <a:rPr lang="ru-RU" sz="2400" dirty="0" err="1"/>
              <a:t>г.г</a:t>
            </a:r>
            <a:r>
              <a:rPr lang="ru-RU" sz="2400" dirty="0"/>
              <a:t>., полковник Советской Армии. </a:t>
            </a:r>
            <a:endParaRPr lang="ru-RU" sz="2400" dirty="0" smtClean="0"/>
          </a:p>
          <a:p>
            <a:r>
              <a:rPr lang="ru-RU" sz="2400" dirty="0"/>
              <a:t> В годы войны написал пьесы «Русские люди», «Жди меня», «Так и будет», повесть «Дни и ночи», две книги стихов «С тобой и без тебя» и «Война</a:t>
            </a:r>
            <a:r>
              <a:rPr lang="ru-RU" sz="2400" dirty="0" smtClean="0"/>
              <a:t>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12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Михаил </a:t>
            </a:r>
            <a:r>
              <a:rPr lang="ru-RU" dirty="0"/>
              <a:t>Л</a:t>
            </a:r>
            <a:r>
              <a:rPr lang="ru-RU" dirty="0" smtClean="0"/>
              <a:t>уконин</a:t>
            </a:r>
            <a:endParaRPr lang="ru-RU" dirty="0"/>
          </a:p>
        </p:txBody>
      </p:sp>
      <p:pic>
        <p:nvPicPr>
          <p:cNvPr id="6146" name="Picture 2" descr="C:\Users\Алексей\Desktop\6f393c73a9c9a064c4c50137fe9679b4_Generi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27275"/>
            <a:ext cx="3998044" cy="53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6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Михаил Кузьмич Луконин </a:t>
            </a:r>
            <a:r>
              <a:rPr lang="ru-RU" sz="2400" dirty="0"/>
              <a:t>(1918—1976) — русский советский поэт. </a:t>
            </a:r>
          </a:p>
          <a:p>
            <a:r>
              <a:rPr lang="ru-RU" sz="2400" dirty="0"/>
              <a:t>Участник советско-финской войны 1939—1940 годов, стрелок лыжного батальона.</a:t>
            </a:r>
          </a:p>
          <a:p>
            <a:r>
              <a:rPr lang="ru-RU" sz="2400" dirty="0"/>
              <a:t>С сентября 1941 года -повторно призван Главным Политуправлением в РККА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Во </a:t>
            </a:r>
            <a:r>
              <a:rPr lang="ru-RU" sz="2400" dirty="0"/>
              <a:t>время Великой Отечественной войны -военный корреспондент.</a:t>
            </a:r>
          </a:p>
          <a:p>
            <a:r>
              <a:rPr lang="ru-RU" sz="2400" dirty="0"/>
              <a:t>10 октября 1941 года был ранен в бою за деревню </a:t>
            </a:r>
            <a:r>
              <a:rPr lang="ru-RU" sz="2400" dirty="0" err="1"/>
              <a:t>Негино</a:t>
            </a:r>
            <a:r>
              <a:rPr lang="ru-RU" sz="2400" dirty="0"/>
              <a:t>.</a:t>
            </a:r>
          </a:p>
          <a:p>
            <a:r>
              <a:rPr lang="ru-RU" sz="2400" dirty="0"/>
              <a:t>Награжден медалью "За боевые заслуги" за создание ряда патриотических произведений, </a:t>
            </a:r>
            <a:r>
              <a:rPr lang="ru-RU" sz="2400" dirty="0" smtClean="0"/>
              <a:t>поэмы </a:t>
            </a:r>
            <a:r>
              <a:rPr lang="ru-RU" sz="2400" dirty="0"/>
              <a:t>"Подвиг"(воспевающей храбрость 6 разведчиков 148-й дивизии</a:t>
            </a:r>
            <a:r>
              <a:rPr lang="ru-RU" sz="2400" dirty="0" smtClean="0"/>
              <a:t>, занявших </a:t>
            </a:r>
            <a:r>
              <a:rPr lang="ru-RU" sz="2400" dirty="0"/>
              <a:t>село Приволье</a:t>
            </a:r>
            <a:r>
              <a:rPr lang="ru-RU" sz="2400" dirty="0" smtClean="0"/>
              <a:t>), также </a:t>
            </a:r>
            <a:r>
              <a:rPr lang="ru-RU" sz="2400" dirty="0"/>
              <a:t>поэмы "Леонид </a:t>
            </a:r>
            <a:r>
              <a:rPr lang="ru-RU" sz="2400" dirty="0" err="1"/>
              <a:t>Маркиш</a:t>
            </a:r>
            <a:r>
              <a:rPr lang="ru-RU" sz="2400" dirty="0"/>
              <a:t>",стихов "Встреча</a:t>
            </a:r>
            <a:r>
              <a:rPr lang="ru-RU" sz="2400" dirty="0" smtClean="0"/>
              <a:t>", "</a:t>
            </a:r>
            <a:r>
              <a:rPr lang="ru-RU" sz="2400" dirty="0"/>
              <a:t>Правосудие</a:t>
            </a:r>
            <a:r>
              <a:rPr lang="ru-RU" sz="2400" dirty="0" smtClean="0"/>
              <a:t>", "</a:t>
            </a:r>
            <a:r>
              <a:rPr lang="ru-RU" sz="2400" dirty="0" err="1"/>
              <a:t>Сыну</a:t>
            </a:r>
            <a:r>
              <a:rPr lang="ru-RU" sz="2400" dirty="0" err="1" smtClean="0"/>
              <a:t>","Красная</a:t>
            </a:r>
            <a:r>
              <a:rPr lang="ru-RU" sz="2400" dirty="0" smtClean="0"/>
              <a:t> </a:t>
            </a:r>
            <a:r>
              <a:rPr lang="ru-RU" sz="2400" dirty="0"/>
              <a:t>Армия</a:t>
            </a:r>
            <a:r>
              <a:rPr lang="ru-RU" sz="2400" dirty="0" smtClean="0"/>
              <a:t>", подвигающих </a:t>
            </a:r>
            <a:r>
              <a:rPr lang="ru-RU" sz="2400" dirty="0"/>
              <a:t>красноармейцев на борьбу с фашистскими захватчиками</a:t>
            </a:r>
            <a:r>
              <a:rPr lang="ru-RU" sz="2400" dirty="0" smtClean="0"/>
              <a:t>, и </a:t>
            </a:r>
            <a:r>
              <a:rPr lang="ru-RU" sz="2400" dirty="0"/>
              <a:t>также за участие вместе с разведчиками в операции по ночному захвату "языка" и вынос с поля боя раненого политрука Кабина.</a:t>
            </a:r>
          </a:p>
          <a:p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44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2840" cy="994122"/>
          </a:xfrm>
        </p:spPr>
        <p:txBody>
          <a:bodyPr/>
          <a:lstStyle/>
          <a:p>
            <a:r>
              <a:rPr lang="ru-RU" dirty="0" smtClean="0"/>
              <a:t>                           Юлия   Друнина</a:t>
            </a:r>
            <a:endParaRPr lang="ru-RU" dirty="0"/>
          </a:p>
        </p:txBody>
      </p:sp>
      <p:pic>
        <p:nvPicPr>
          <p:cNvPr id="7170" name="Picture 2" descr="C:\Users\Алексей\Desktop\19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740208" cy="512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 </a:t>
            </a:r>
            <a:r>
              <a:rPr lang="ru-RU" sz="1800" dirty="0"/>
              <a:t>прибытии на фронт Юлия Друнина получила назначение в 667-й стрелковый полк 218-й стрелковой дивизии.</a:t>
            </a:r>
          </a:p>
          <a:p>
            <a:r>
              <a:rPr lang="ru-RU" sz="1800" dirty="0"/>
              <a:t>В 1943 году Друнина была тяжело ранена — осколок снаряда вошёл в шею слева и застрял всего в паре миллиметров от сонной артерии. </a:t>
            </a:r>
            <a:endParaRPr lang="ru-RU" sz="1800" dirty="0" smtClean="0"/>
          </a:p>
          <a:p>
            <a:r>
              <a:rPr lang="ru-RU" sz="1800" dirty="0" smtClean="0"/>
              <a:t>Не </a:t>
            </a:r>
            <a:r>
              <a:rPr lang="ru-RU" sz="1800" dirty="0"/>
              <a:t>подозревая о серьёзности ранения, она просто замотала шею бинтами и продолжала работать — спасать других. </a:t>
            </a:r>
            <a:r>
              <a:rPr lang="ru-RU" sz="1800" dirty="0" smtClean="0"/>
              <a:t>Скрывала</a:t>
            </a:r>
            <a:r>
              <a:rPr lang="ru-RU" sz="1800" dirty="0"/>
              <a:t>, пока не стало совсем плохо. </a:t>
            </a:r>
            <a:r>
              <a:rPr lang="ru-RU" sz="1800" dirty="0" smtClean="0"/>
              <a:t>Очнулась </a:t>
            </a:r>
            <a:r>
              <a:rPr lang="ru-RU" sz="1800" dirty="0"/>
              <a:t>уже в госпитале и там узнала, что была на волосок от смерти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В госпитале, в 1943 году, она написала своё первое стихотворение о войне, которое вошло во все антологии военной поэзии</a:t>
            </a:r>
            <a:r>
              <a:rPr lang="ru-RU" sz="1800" dirty="0" smtClean="0"/>
              <a:t>:</a:t>
            </a:r>
          </a:p>
          <a:p>
            <a:pPr marL="0" indent="0">
              <a:buNone/>
            </a:pPr>
            <a:r>
              <a:rPr lang="ru-RU" sz="1800" dirty="0" smtClean="0"/>
              <a:t>      </a:t>
            </a:r>
            <a:r>
              <a:rPr lang="ru-RU" sz="1800" b="1" dirty="0" smtClean="0"/>
              <a:t>Я </a:t>
            </a:r>
            <a:r>
              <a:rPr lang="ru-RU" sz="1800" b="1" dirty="0"/>
              <a:t>только раз видала рукопашный,</a:t>
            </a:r>
          </a:p>
          <a:p>
            <a:pPr marL="0" indent="0">
              <a:buNone/>
            </a:pPr>
            <a:r>
              <a:rPr lang="ru-RU" sz="1800" b="1" dirty="0" smtClean="0"/>
              <a:t>      Раз </a:t>
            </a:r>
            <a:r>
              <a:rPr lang="ru-RU" sz="1800" b="1" dirty="0"/>
              <a:t>наяву. И тысячу — во сне.</a:t>
            </a:r>
          </a:p>
          <a:p>
            <a:pPr marL="0" indent="0">
              <a:buNone/>
            </a:pPr>
            <a:r>
              <a:rPr lang="ru-RU" sz="1800" b="1" dirty="0" smtClean="0"/>
              <a:t>      Кто </a:t>
            </a:r>
            <a:r>
              <a:rPr lang="ru-RU" sz="1800" b="1" dirty="0"/>
              <a:t>говорит, что на войне не страшно,</a:t>
            </a:r>
          </a:p>
          <a:p>
            <a:pPr marL="0" indent="0">
              <a:buNone/>
            </a:pPr>
            <a:r>
              <a:rPr lang="ru-RU" sz="1800" b="1" dirty="0" smtClean="0"/>
              <a:t>      Тот </a:t>
            </a:r>
            <a:r>
              <a:rPr lang="ru-RU" sz="1800" b="1" dirty="0"/>
              <a:t>ничего не знает о войне.</a:t>
            </a:r>
          </a:p>
          <a:p>
            <a:r>
              <a:rPr lang="ru-RU" sz="1800" dirty="0"/>
              <a:t>Друнина попала в 1038-й самоходный артиллерийский полк 3-го Прибалтийского фронта. </a:t>
            </a:r>
            <a:endParaRPr lang="ru-RU" sz="1800" dirty="0" smtClean="0"/>
          </a:p>
          <a:p>
            <a:r>
              <a:rPr lang="ru-RU" sz="1800" dirty="0" smtClean="0"/>
              <a:t>Воевала </a:t>
            </a:r>
            <a:r>
              <a:rPr lang="ru-RU" sz="1800" dirty="0"/>
              <a:t>в Псковской области, затем в Прибалтике. В одном из боёв была контужена и 21 ноября 1944 года признана негодной к несению военной службы. </a:t>
            </a:r>
            <a:endParaRPr lang="ru-RU" sz="1800" dirty="0" smtClean="0"/>
          </a:p>
          <a:p>
            <a:r>
              <a:rPr lang="ru-RU" sz="1800" dirty="0" smtClean="0"/>
              <a:t>Закончила </a:t>
            </a:r>
            <a:r>
              <a:rPr lang="ru-RU" sz="1800" dirty="0"/>
              <a:t>войну в звании старшины медицинской службы. </a:t>
            </a:r>
            <a:endParaRPr lang="ru-RU" sz="1800" dirty="0" smtClean="0"/>
          </a:p>
          <a:p>
            <a:r>
              <a:rPr lang="ru-RU" sz="1800" dirty="0" smtClean="0"/>
              <a:t>За </a:t>
            </a:r>
            <a:r>
              <a:rPr lang="ru-RU" sz="1800" dirty="0"/>
              <a:t>боевые отличия была награждена орденом Красной звезды и медалью «За отвагу».</a:t>
            </a:r>
          </a:p>
        </p:txBody>
      </p:sp>
    </p:spTree>
    <p:extLst>
      <p:ext uri="{BB962C8B-B14F-4D97-AF65-F5344CB8AC3E}">
        <p14:creationId xmlns:p14="http://schemas.microsoft.com/office/powerpoint/2010/main" val="37871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50832" cy="850106"/>
          </a:xfrm>
        </p:spPr>
        <p:txBody>
          <a:bodyPr/>
          <a:lstStyle/>
          <a:p>
            <a:r>
              <a:rPr lang="ru-RU" dirty="0" smtClean="0"/>
              <a:t>                           Иосиф Уткин</a:t>
            </a:r>
            <a:endParaRPr lang="ru-RU" dirty="0"/>
          </a:p>
        </p:txBody>
      </p:sp>
      <p:pic>
        <p:nvPicPr>
          <p:cNvPr id="8194" name="Picture 2" descr="C:\Users\Алексей\Desktop\i_0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3600400" cy="524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000" dirty="0"/>
              <a:t>С началом Отечественной войны уходит на фронт, воюет под Брянском. В сентябре 1941 года, в бою под Ельней, Уткин был ранен осколком мины — ему оторвало четыре пальца правой руки. </a:t>
            </a:r>
            <a:endParaRPr lang="ru-RU" sz="2000" dirty="0" smtClean="0"/>
          </a:p>
          <a:p>
            <a:r>
              <a:rPr lang="ru-RU" sz="2000" dirty="0" smtClean="0"/>
              <a:t>Отправлен </a:t>
            </a:r>
            <a:r>
              <a:rPr lang="ru-RU" sz="2000" dirty="0"/>
              <a:t>на лечение в </a:t>
            </a:r>
            <a:r>
              <a:rPr lang="ru-RU" sz="2000" dirty="0" smtClean="0"/>
              <a:t>Ташкент, где менее </a:t>
            </a:r>
            <a:r>
              <a:rPr lang="ru-RU" sz="2000" dirty="0"/>
              <a:t>чем за полугодовое пребывание </a:t>
            </a:r>
            <a:r>
              <a:rPr lang="ru-RU" sz="2000" dirty="0" smtClean="0"/>
              <a:t> </a:t>
            </a:r>
            <a:r>
              <a:rPr lang="ru-RU" sz="2000" dirty="0"/>
              <a:t>им были созданы две книжки фронтовой лирики — «Фронтовые стихи» и «Стихи о героях», а также альбом оборонных песен, написанных совместно с московскими композиторами. </a:t>
            </a:r>
            <a:endParaRPr lang="ru-RU" sz="2000" dirty="0" smtClean="0"/>
          </a:p>
          <a:p>
            <a:r>
              <a:rPr lang="ru-RU" sz="2000" dirty="0" smtClean="0"/>
              <a:t>Летом </a:t>
            </a:r>
            <a:r>
              <a:rPr lang="ru-RU" sz="2000" dirty="0"/>
              <a:t>1942 года Уткин вновь оказался на Брянском фронте — в качестве спецкора </a:t>
            </a:r>
            <a:r>
              <a:rPr lang="ru-RU" sz="2000" dirty="0" err="1"/>
              <a:t>Совинформбюро</a:t>
            </a:r>
            <a:r>
              <a:rPr lang="ru-RU" sz="2000" dirty="0"/>
              <a:t>, от газет «Правда» и «Известия». </a:t>
            </a:r>
            <a:endParaRPr lang="ru-RU" sz="2000" dirty="0" smtClean="0"/>
          </a:p>
          <a:p>
            <a:r>
              <a:rPr lang="ru-RU" sz="2000" dirty="0" smtClean="0"/>
              <a:t>Участвовал </a:t>
            </a:r>
            <a:r>
              <a:rPr lang="ru-RU" sz="2000" dirty="0"/>
              <a:t>в боях, совершая большие переходы с солдатами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Писал песни-марши. Многие стихи были положены на музыку, пелись на фронте «Провожала сына мать», «Дед», «Бабы», «Я видел девочку убитую», «Над  родиной грозные тучи», «Я видел сам» и другие. </a:t>
            </a:r>
            <a:endParaRPr lang="ru-RU" sz="2000" dirty="0" smtClean="0"/>
          </a:p>
          <a:p>
            <a:r>
              <a:rPr lang="ru-RU" sz="2000" dirty="0" smtClean="0"/>
              <a:t>Летом </a:t>
            </a:r>
            <a:r>
              <a:rPr lang="ru-RU" sz="2000" dirty="0"/>
              <a:t>1944 года вышел последний сборник произведений Уткина — «О родине, о дружбе, о любви», — маленькая, карманного размера, книжечка, вобравшая в себя лучшее из написанного поэтом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Возвращаясь из партизанского края, 13 ноября 1944 года И. П. Уткин погиб в авиационной катастрофе. Самолёт упал недалеко от Москвы, в руках И. Уткина в момент гибели был томик стихов М. Ю. Лермонтова…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3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Александр Межиров</a:t>
            </a:r>
            <a:endParaRPr lang="ru-RU" dirty="0"/>
          </a:p>
        </p:txBody>
      </p:sp>
      <p:pic>
        <p:nvPicPr>
          <p:cNvPr id="1026" name="Picture 2" descr="C:\Users\Алексей\Desktop\межиров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76148"/>
            <a:ext cx="494216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3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Семён </a:t>
            </a:r>
            <a:r>
              <a:rPr lang="ru-RU" sz="2400" dirty="0" smtClean="0"/>
              <a:t>Петрович Гудзенко (1922 — 1953) — советский поэт-фронтовик.</a:t>
            </a:r>
          </a:p>
          <a:p>
            <a:r>
              <a:rPr lang="ru-RU" sz="2400" dirty="0" smtClean="0"/>
              <a:t>Родился 5 марта 1922 года в Киеве в еврейской семье. В 1939 году поступил в МИФЛИ и переехал в Москву.</a:t>
            </a:r>
          </a:p>
          <a:p>
            <a:r>
              <a:rPr lang="ru-RU" sz="2400" dirty="0" smtClean="0"/>
              <a:t>В 1941 году добровольцем ушёл на фронт, стал пулемётчиком в Отдельной мотострелковой бригаде особого назначения (ОМСБОН). В 1942 году был тяжело ранен в живот осколком мины. </a:t>
            </a:r>
          </a:p>
          <a:p>
            <a:r>
              <a:rPr lang="ru-RU" sz="2400" dirty="0" smtClean="0"/>
              <a:t>После ранения был корреспондентом во фронтовой газете «Суворовский натиск», освещал осаду и штурм Будапешта, где и встретил День Победы. 12 мая 1945 года был награждён Орденом Отечественной войны II степени.</a:t>
            </a:r>
          </a:p>
          <a:p>
            <a:r>
              <a:rPr lang="ru-RU" sz="2400" dirty="0" smtClean="0"/>
              <a:t>Первую книгу стихов выпустил в 1944 году. После окончания Великой Отечественной войны работал корреспондентом в военной газете.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89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dirty="0"/>
              <a:t>Александр Петрович Межиров (1923—2009) — русский советский поэт и переводчик.</a:t>
            </a:r>
          </a:p>
          <a:p>
            <a:r>
              <a:rPr lang="ru-RU" sz="2400" dirty="0"/>
              <a:t>В самом начале Великой Отечественной войны был призван в армию и после курсов подготовки десантников в Татищево отправлен на фронт в составе 8-го парашютно-десантного корпуса.</a:t>
            </a:r>
          </a:p>
          <a:p>
            <a:r>
              <a:rPr lang="ru-RU" sz="2400" dirty="0"/>
              <a:t> Был ранен, в госпитале переболел тифом. Служил в 1-м батальоне 864-го стрелкового полка 189-й стрелковой дивизии 42-й армии на Западном фронте.</a:t>
            </a:r>
          </a:p>
          <a:p>
            <a:r>
              <a:rPr lang="ru-RU" sz="2400" dirty="0"/>
              <a:t>с 1942 года — заместитель командира стрелковой роты на Западном и Ленинградском фронтах, в </a:t>
            </a:r>
            <a:r>
              <a:rPr lang="ru-RU" sz="2400" dirty="0" err="1"/>
              <a:t>Синявинских</a:t>
            </a:r>
            <a:r>
              <a:rPr lang="ru-RU" sz="2400" dirty="0"/>
              <a:t> болотах. </a:t>
            </a:r>
          </a:p>
          <a:p>
            <a:r>
              <a:rPr lang="ru-RU" sz="2400" dirty="0"/>
              <a:t>На фронте в 1943 году был принят в ВКП(б). </a:t>
            </a:r>
          </a:p>
          <a:p>
            <a:r>
              <a:rPr lang="ru-RU" sz="2400" dirty="0"/>
              <a:t>Демобилизован в 1944 году после тяжёлого ранения и контузии в звании младшего лейтенанта.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92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94848" cy="850106"/>
          </a:xfrm>
        </p:spPr>
        <p:txBody>
          <a:bodyPr/>
          <a:lstStyle/>
          <a:p>
            <a:r>
              <a:rPr lang="ru-RU" dirty="0" smtClean="0"/>
              <a:t>                        Семен Кирсанов</a:t>
            </a:r>
            <a:endParaRPr lang="ru-RU" dirty="0"/>
          </a:p>
        </p:txBody>
      </p:sp>
      <p:pic>
        <p:nvPicPr>
          <p:cNvPr id="10242" name="Picture 2" descr="C:\Users\Алексей\Desktop\Kirsanov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5724"/>
            <a:ext cx="4032447" cy="52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endParaRPr lang="ru-RU" sz="4800" dirty="0" smtClean="0"/>
          </a:p>
          <a:p>
            <a:r>
              <a:rPr lang="ru-RU" sz="4800" dirty="0" smtClean="0"/>
              <a:t>В </a:t>
            </a:r>
            <a:r>
              <a:rPr lang="ru-RU" sz="4800" dirty="0"/>
              <a:t>начале Великой Отечественной войны Кирсанов руководил </a:t>
            </a:r>
            <a:r>
              <a:rPr lang="ru-RU" sz="4800" dirty="0" err="1"/>
              <a:t>литбригадой</a:t>
            </a:r>
            <a:r>
              <a:rPr lang="ru-RU" sz="4800" dirty="0"/>
              <a:t> в организованных по его инициативе «Окнах </a:t>
            </a:r>
            <a:r>
              <a:rPr lang="ru-RU" sz="4800" dirty="0" smtClean="0"/>
              <a:t>ТАСС»</a:t>
            </a:r>
            <a:endParaRPr lang="ru-RU" sz="4800" dirty="0"/>
          </a:p>
          <a:p>
            <a:r>
              <a:rPr lang="ru-RU" sz="4800" dirty="0"/>
              <a:t>В</a:t>
            </a:r>
            <a:r>
              <a:rPr lang="ru-RU" sz="4800" dirty="0" smtClean="0"/>
              <a:t> </a:t>
            </a:r>
            <a:r>
              <a:rPr lang="ru-RU" sz="4800" dirty="0"/>
              <a:t>конце июня добровольцем пошёл на фронт. Первоначально он был военным корреспондентом «Красной Звезды», его направили на Северо-Западный фронт в районе </a:t>
            </a:r>
            <a:r>
              <a:rPr lang="ru-RU" sz="4800" dirty="0" smtClean="0"/>
              <a:t>Новгорода</a:t>
            </a:r>
            <a:r>
              <a:rPr lang="ru-RU" sz="4800" dirty="0"/>
              <a:t>.</a:t>
            </a:r>
            <a:r>
              <a:rPr lang="ru-RU" sz="4800" dirty="0" smtClean="0"/>
              <a:t>. </a:t>
            </a:r>
            <a:r>
              <a:rPr lang="ru-RU" sz="4800" dirty="0"/>
              <a:t>Затем Кирсанова перевели в газету Центрального фронта, в район Гомеля. </a:t>
            </a:r>
            <a:endParaRPr lang="ru-RU" sz="4800" dirty="0" smtClean="0"/>
          </a:p>
          <a:p>
            <a:r>
              <a:rPr lang="ru-RU" sz="4800" dirty="0" smtClean="0"/>
              <a:t>При </a:t>
            </a:r>
            <a:r>
              <a:rPr lang="ru-RU" sz="4800" dirty="0"/>
              <a:t>отступлении его часть попала в окружение, из которого с трудом удалось выйти. Проведя несколько дней в Москве, Кирсанов снова отправился на фронт: сначала Карельский, потом — Калининский. </a:t>
            </a:r>
            <a:endParaRPr lang="ru-RU" sz="4800" dirty="0" smtClean="0"/>
          </a:p>
          <a:p>
            <a:r>
              <a:rPr lang="ru-RU" sz="4800" dirty="0" smtClean="0"/>
              <a:t>Участвовал </a:t>
            </a:r>
            <a:r>
              <a:rPr lang="ru-RU" sz="4800" dirty="0"/>
              <a:t>в освобождении Севастополя и Риги, получил две </a:t>
            </a:r>
            <a:r>
              <a:rPr lang="ru-RU" sz="4800" dirty="0" smtClean="0"/>
              <a:t>контузии.</a:t>
            </a:r>
            <a:endParaRPr lang="ru-RU" sz="4800" dirty="0"/>
          </a:p>
          <a:p>
            <a:r>
              <a:rPr lang="ru-RU" sz="4800" dirty="0"/>
              <a:t>Кирсанов писал стихи, которые публиковал во фронтовых </a:t>
            </a:r>
            <a:r>
              <a:rPr lang="ru-RU" sz="4800" dirty="0" smtClean="0"/>
              <a:t>газетах. Лирическим </a:t>
            </a:r>
            <a:r>
              <a:rPr lang="ru-RU" sz="4800" dirty="0"/>
              <a:t>дневником начала войны стала поэма «</a:t>
            </a:r>
            <a:r>
              <a:rPr lang="ru-RU" sz="4800" dirty="0" smtClean="0"/>
              <a:t>Эдем».</a:t>
            </a:r>
          </a:p>
          <a:p>
            <a:r>
              <a:rPr lang="ru-RU" sz="4800" dirty="0" smtClean="0"/>
              <a:t>Отдельной </a:t>
            </a:r>
            <a:r>
              <a:rPr lang="ru-RU" sz="4800" dirty="0"/>
              <a:t>книгой была издана «Поэма фронта». В 1942 году Кирсанов начал писать солдатский лубок «Заветное слово Фомы </a:t>
            </a:r>
            <a:r>
              <a:rPr lang="ru-RU" sz="4800" dirty="0" err="1"/>
              <a:t>Смыслова</a:t>
            </a:r>
            <a:r>
              <a:rPr lang="ru-RU" sz="4800" dirty="0"/>
              <a:t>, русского бывалого солдата», издававшийся миллионными тиражами </a:t>
            </a:r>
            <a:r>
              <a:rPr lang="ru-RU" sz="4800" dirty="0" smtClean="0"/>
              <a:t>. </a:t>
            </a:r>
            <a:endParaRPr lang="ru-RU" sz="4800" dirty="0"/>
          </a:p>
          <a:p>
            <a:r>
              <a:rPr lang="ru-RU" sz="4800" dirty="0" smtClean="0"/>
              <a:t>Сам </a:t>
            </a:r>
            <a:r>
              <a:rPr lang="ru-RU" sz="4800" dirty="0"/>
              <a:t>Кирсанов считал «Заветное слово» своим главным произведением, написанным в годы войны.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8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50832" cy="922114"/>
          </a:xfrm>
        </p:spPr>
        <p:txBody>
          <a:bodyPr/>
          <a:lstStyle/>
          <a:p>
            <a:r>
              <a:rPr lang="ru-RU" dirty="0" smtClean="0"/>
              <a:t>                   Михаил Кульчицкий</a:t>
            </a:r>
            <a:endParaRPr lang="ru-RU" dirty="0"/>
          </a:p>
        </p:txBody>
      </p:sp>
      <p:pic>
        <p:nvPicPr>
          <p:cNvPr id="11266" name="Picture 2" descr="C:\Users\Алексей\Desktop\819648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06" y="1360903"/>
            <a:ext cx="4277318" cy="530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Михаил </a:t>
            </a:r>
            <a:r>
              <a:rPr lang="ru-RU" sz="2400" dirty="0"/>
              <a:t>Валентинович Кульчицкий (22 августа 1919, Харьков — 19 января 1943) — русский советский поэт.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1941 г. Кульчицкий уходит в истребительный батальон. В середине декабря 1942 года окончил пулемётно‑миномётное училище, получил звание младшего лейтенанта.</a:t>
            </a:r>
          </a:p>
          <a:p>
            <a:r>
              <a:rPr lang="ru-RU" sz="2400" dirty="0"/>
              <a:t>19 января 1943 года командир миномётного взвода младший лейтенант Михаил Кульчицкий погиб в бою под селом </a:t>
            </a:r>
            <a:r>
              <a:rPr lang="ru-RU" sz="2400" dirty="0" err="1"/>
              <a:t>Трембачёво</a:t>
            </a:r>
            <a:r>
              <a:rPr lang="ru-RU" sz="2400" dirty="0"/>
              <a:t> Луганской области при наступлении от Сталинграда в район Харькова (Юго-Западный фронт, 6 армия, 350 СД 1178 СП). </a:t>
            </a:r>
            <a:endParaRPr lang="ru-RU" sz="2400" dirty="0" smtClean="0"/>
          </a:p>
          <a:p>
            <a:r>
              <a:rPr lang="ru-RU" sz="2400" dirty="0" smtClean="0"/>
              <a:t>Захоронен </a:t>
            </a:r>
            <a:r>
              <a:rPr lang="ru-RU" sz="2400" dirty="0"/>
              <a:t>в братской могиле в селе </a:t>
            </a:r>
            <a:r>
              <a:rPr lang="ru-RU" sz="2400" dirty="0" err="1"/>
              <a:t>Павленково</a:t>
            </a:r>
            <a:r>
              <a:rPr lang="ru-RU" sz="2400" dirty="0"/>
              <a:t> </a:t>
            </a:r>
            <a:r>
              <a:rPr lang="ru-RU" sz="2400" dirty="0" err="1"/>
              <a:t>Новопсковского</a:t>
            </a:r>
            <a:r>
              <a:rPr lang="ru-RU" sz="2400" dirty="0"/>
              <a:t> района Луганской области Украины. Имя поэта выбито золотом на 10-м знамени в Пантеоне Славы Волгограда.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77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94848" cy="3370386"/>
          </a:xfrm>
        </p:spPr>
        <p:txBody>
          <a:bodyPr/>
          <a:lstStyle/>
          <a:p>
            <a:r>
              <a:rPr lang="ru-RU" dirty="0" smtClean="0"/>
              <a:t>Данная презентация может быть на литературном вечере, уроке или мероприятии посвященном Великой Отечественной войне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113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Интернет-ресурсы.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u="sng" dirty="0">
                <a:latin typeface="Times New Roman"/>
                <a:ea typeface="Calibri"/>
                <a:cs typeface="Times New Roman"/>
                <a:hlinkClick r:id="rId2"/>
              </a:rPr>
              <a:t>http://www.litmir.co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u="sng" dirty="0">
                <a:latin typeface="Times New Roman"/>
                <a:ea typeface="Calibri"/>
                <a:cs typeface="Times New Roman"/>
                <a:hlinkClick r:id="rId3"/>
              </a:rPr>
              <a:t>http://rupoem.ru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u="sng" dirty="0">
                <a:latin typeface="Times New Roman"/>
                <a:ea typeface="Calibri"/>
                <a:cs typeface="Times New Roman"/>
                <a:hlinkClick r:id="rId4"/>
              </a:rPr>
              <a:t>http://mezhirov.ouc.ru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u="sng" dirty="0">
                <a:latin typeface="Times New Roman"/>
                <a:ea typeface="Calibri"/>
                <a:cs typeface="Times New Roman"/>
                <a:hlinkClick r:id="rId5"/>
              </a:rPr>
              <a:t>http://ruspoeti.ru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u="sng" dirty="0">
                <a:latin typeface="Times New Roman"/>
                <a:ea typeface="Calibri"/>
                <a:cs typeface="Times New Roman"/>
                <a:hlinkClick r:id="rId6"/>
              </a:rPr>
              <a:t>https://poembook.ru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u="sng" dirty="0">
                <a:latin typeface="Times New Roman"/>
                <a:ea typeface="Calibri"/>
                <a:cs typeface="Times New Roman"/>
                <a:hlinkClick r:id="rId7"/>
              </a:rPr>
              <a:t>http://tvkultura.ru/brand/show/brand_id/32956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45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Юрий  </a:t>
            </a:r>
            <a:r>
              <a:rPr lang="ru-RU" dirty="0"/>
              <a:t>Грунин </a:t>
            </a:r>
          </a:p>
        </p:txBody>
      </p:sp>
      <p:pic>
        <p:nvPicPr>
          <p:cNvPr id="3074" name="Picture 2" descr="C:\Users\Алексей\Desktop\фото и биограф\Yury_Grunin,_a_poe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88" y="1772816"/>
            <a:ext cx="373691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Юрий </a:t>
            </a:r>
            <a:r>
              <a:rPr lang="ru-RU" sz="2400" dirty="0" smtClean="0"/>
              <a:t>Васильевич Грунин (26 мая 1921 года, Симбирск - 25 апреля 2014 года, </a:t>
            </a:r>
            <a:r>
              <a:rPr lang="ru-RU" sz="2400" dirty="0" err="1" smtClean="0"/>
              <a:t>Жезказган</a:t>
            </a:r>
            <a:r>
              <a:rPr lang="ru-RU" sz="2400" dirty="0" smtClean="0"/>
              <a:t>) — русский российский и казахстанский поэт.</a:t>
            </a:r>
          </a:p>
          <a:p>
            <a:r>
              <a:rPr lang="ru-RU" sz="2400" dirty="0" smtClean="0"/>
              <a:t>Был </a:t>
            </a:r>
            <a:r>
              <a:rPr lang="ru-RU" sz="2400" dirty="0" smtClean="0"/>
              <a:t>призван в армию, сначала в стройбат, потом в действующие войска на Северо-Западный фронт. </a:t>
            </a:r>
          </a:p>
          <a:p>
            <a:r>
              <a:rPr lang="ru-RU" sz="2400" dirty="0" smtClean="0"/>
              <a:t>В мае 1942 года был контужен в бою и подобран на поле боя штурмовиками дивизии СС «Мёртвая голова». </a:t>
            </a:r>
          </a:p>
          <a:p>
            <a:r>
              <a:rPr lang="ru-RU" sz="2400" dirty="0" smtClean="0"/>
              <a:t>Три года (с мая 1942 г. по май 1945 г.) провёл в </a:t>
            </a:r>
            <a:r>
              <a:rPr lang="ru-RU" sz="2400" dirty="0" smtClean="0"/>
              <a:t>плену</a:t>
            </a:r>
            <a:r>
              <a:rPr lang="ru-RU" sz="2400" dirty="0"/>
              <a:t>.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 smtClean="0"/>
              <a:t>мае 1945 г. лагерь военнопленных перешёл в руки британских войск. Англичане предлагали всем интернированным советским военнопленным службу в британской армии и гражданство. Грунин был в числе отказавшихся. </a:t>
            </a:r>
          </a:p>
          <a:p>
            <a:r>
              <a:rPr lang="ru-RU" sz="2400" dirty="0" smtClean="0"/>
              <a:t>Он вернулся в Советскую Армию, проходил службу в зоне советской оккупации Берлина, но вскоре был арестован.</a:t>
            </a:r>
          </a:p>
          <a:p>
            <a:r>
              <a:rPr lang="ru-RU" sz="2400" dirty="0" smtClean="0"/>
              <a:t> Десять лет отбыл в </a:t>
            </a:r>
            <a:r>
              <a:rPr lang="ru-RU" sz="2400" dirty="0" err="1" smtClean="0"/>
              <a:t>ГУЛаге</a:t>
            </a:r>
            <a:r>
              <a:rPr lang="ru-RU" sz="2400" dirty="0" smtClean="0"/>
              <a:t>: сначала на лесоповале в </a:t>
            </a:r>
            <a:r>
              <a:rPr lang="ru-RU" sz="2400" dirty="0" err="1" smtClean="0"/>
              <a:t>Усольлаге</a:t>
            </a:r>
            <a:r>
              <a:rPr lang="ru-RU" sz="2400" dirty="0" smtClean="0"/>
              <a:t> (Северный Урал), затем в </a:t>
            </a:r>
            <a:r>
              <a:rPr lang="ru-RU" sz="2400" dirty="0" err="1" smtClean="0"/>
              <a:t>Степлаге</a:t>
            </a:r>
            <a:r>
              <a:rPr lang="ru-RU" sz="2400" dirty="0" smtClean="0"/>
              <a:t> (Казахстан). </a:t>
            </a:r>
          </a:p>
        </p:txBody>
      </p:sp>
    </p:spTree>
    <p:extLst>
      <p:ext uri="{BB962C8B-B14F-4D97-AF65-F5344CB8AC3E}">
        <p14:creationId xmlns:p14="http://schemas.microsoft.com/office/powerpoint/2010/main" val="13635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Борис  Слуцкий</a:t>
            </a:r>
            <a:endParaRPr lang="ru-RU" dirty="0"/>
          </a:p>
        </p:txBody>
      </p:sp>
      <p:pic>
        <p:nvPicPr>
          <p:cNvPr id="4098" name="Picture 2" descr="C:\Users\Алексей\Desktop\фото и биограф\борис слуцкий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556792"/>
            <a:ext cx="3924425" cy="51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Борис Абрамович Слуцкий </a:t>
            </a:r>
            <a:r>
              <a:rPr lang="ru-RU" sz="2400" dirty="0"/>
              <a:t>(7 мая 1919, Славянск — 23 февраля 1986, Тула) — русский советский поэт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Учился в Московском юридическом институте 1937—1941 и одновременно в Литературном институте им. Горького(окончил в 1941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 1941 году опубликовал первые стихи. Участник Великой Отечественной войны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 июня 1941 рядовой 60-й стрелковой бригады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 осени 1942 инструктор, с апреля 1943 старший инструктор политотдела 57-й дивизии. </a:t>
            </a:r>
            <a:endParaRPr lang="ru-RU" sz="2400" dirty="0" smtClean="0"/>
          </a:p>
          <a:p>
            <a:r>
              <a:rPr lang="ru-RU" sz="2400" dirty="0" smtClean="0"/>
              <a:t>Несмотря </a:t>
            </a:r>
            <a:r>
              <a:rPr lang="ru-RU" sz="2400" dirty="0"/>
              <a:t>на то, что был политработником, постоянно лично ходил в разведпоиски.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фронте был тяжело ранен. </a:t>
            </a:r>
            <a:endParaRPr lang="ru-RU" sz="2400" dirty="0" smtClean="0"/>
          </a:p>
          <a:p>
            <a:r>
              <a:rPr lang="ru-RU" sz="2400" dirty="0" smtClean="0"/>
              <a:t>Уволен </a:t>
            </a:r>
            <a:r>
              <a:rPr lang="ru-RU" sz="2400" dirty="0"/>
              <a:t>из армии в 1946 в звании майора.</a:t>
            </a:r>
          </a:p>
        </p:txBody>
      </p:sp>
    </p:spTree>
    <p:extLst>
      <p:ext uri="{BB962C8B-B14F-4D97-AF65-F5344CB8AC3E}">
        <p14:creationId xmlns:p14="http://schemas.microsoft.com/office/powerpoint/2010/main" val="10658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Давид  </a:t>
            </a:r>
            <a:r>
              <a:rPr lang="ru-RU" dirty="0"/>
              <a:t>Самойлов</a:t>
            </a:r>
          </a:p>
        </p:txBody>
      </p:sp>
      <p:pic>
        <p:nvPicPr>
          <p:cNvPr id="6146" name="Picture 2" descr="C:\Users\Алексей\Desktop\фото и биограф\давид самойлов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660202"/>
            <a:ext cx="5825502" cy="51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421</TotalTime>
  <Words>2822</Words>
  <Application>Microsoft Office PowerPoint</Application>
  <PresentationFormat>Экран (4:3)</PresentationFormat>
  <Paragraphs>199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Горизонт</vt:lpstr>
      <vt:lpstr>Проект «Непарадная война». </vt:lpstr>
      <vt:lpstr>Потрясения войны родили целое поколение молодых поэтов, которое потом назвали фронтовым:</vt:lpstr>
      <vt:lpstr>                       Семён  Гудзенко </vt:lpstr>
      <vt:lpstr>Презентация PowerPoint</vt:lpstr>
      <vt:lpstr>                             Юрий  Грунин </vt:lpstr>
      <vt:lpstr>Презентация PowerPoint</vt:lpstr>
      <vt:lpstr>                         Борис  Слуцкий</vt:lpstr>
      <vt:lpstr>Презентация PowerPoint</vt:lpstr>
      <vt:lpstr>                       Давид  Самойлов</vt:lpstr>
      <vt:lpstr>Презентация PowerPoint</vt:lpstr>
      <vt:lpstr>                  Дмитрий  Кедрин </vt:lpstr>
      <vt:lpstr>Презентация PowerPoint</vt:lpstr>
      <vt:lpstr>                    Константин  Левин</vt:lpstr>
      <vt:lpstr>Презентация PowerPoint</vt:lpstr>
      <vt:lpstr>                         Павел  Шубин </vt:lpstr>
      <vt:lpstr>Презентация PowerPoint</vt:lpstr>
      <vt:lpstr>             Александр Твардовский </vt:lpstr>
      <vt:lpstr>Презентация PowerPoint</vt:lpstr>
      <vt:lpstr>                             Юрий  Инге</vt:lpstr>
      <vt:lpstr>Презентация PowerPoint</vt:lpstr>
      <vt:lpstr>                   Сергей Наровчатов </vt:lpstr>
      <vt:lpstr>Презентация PowerPoint</vt:lpstr>
      <vt:lpstr>Булат Окуджава</vt:lpstr>
      <vt:lpstr>Презентация PowerPoint</vt:lpstr>
      <vt:lpstr>                     Владимир Лившиц</vt:lpstr>
      <vt:lpstr>Презентация PowerPoint</vt:lpstr>
      <vt:lpstr>                     Николай Майоров</vt:lpstr>
      <vt:lpstr>Презентация PowerPoint</vt:lpstr>
      <vt:lpstr>                Павел Коган</vt:lpstr>
      <vt:lpstr>Презентация PowerPoint</vt:lpstr>
      <vt:lpstr>                Константин Симонов</vt:lpstr>
      <vt:lpstr>Презентация PowerPoint</vt:lpstr>
      <vt:lpstr>                      Михаил Луконин</vt:lpstr>
      <vt:lpstr>Презентация PowerPoint</vt:lpstr>
      <vt:lpstr>                           Юлия   Друнина</vt:lpstr>
      <vt:lpstr>Презентация PowerPoint</vt:lpstr>
      <vt:lpstr>                           Иосиф Уткин</vt:lpstr>
      <vt:lpstr>Презентация PowerPoint</vt:lpstr>
      <vt:lpstr>                    Александр Межиров</vt:lpstr>
      <vt:lpstr>Презентация PowerPoint</vt:lpstr>
      <vt:lpstr>                        Семен Кирсанов</vt:lpstr>
      <vt:lpstr>Презентация PowerPoint</vt:lpstr>
      <vt:lpstr>                   Михаил Кульчицкий</vt:lpstr>
      <vt:lpstr>Презентация PowerPoint</vt:lpstr>
      <vt:lpstr>Данная презентация может быть на литературном вечере, уроке или мероприятии посвященном Великой Отечественной войне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Непарадная война</dc:title>
  <dc:creator>Алексей</dc:creator>
  <cp:lastModifiedBy>Алексей</cp:lastModifiedBy>
  <cp:revision>41</cp:revision>
  <dcterms:created xsi:type="dcterms:W3CDTF">2015-12-08T17:24:08Z</dcterms:created>
  <dcterms:modified xsi:type="dcterms:W3CDTF">2016-02-09T20:11:34Z</dcterms:modified>
</cp:coreProperties>
</file>