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81" r:id="rId10"/>
    <p:sldId id="282" r:id="rId11"/>
    <p:sldId id="262" r:id="rId12"/>
    <p:sldId id="258" r:id="rId13"/>
    <p:sldId id="283" r:id="rId14"/>
    <p:sldId id="284" r:id="rId15"/>
    <p:sldId id="292" r:id="rId16"/>
    <p:sldId id="285" r:id="rId17"/>
    <p:sldId id="264" r:id="rId18"/>
    <p:sldId id="286" r:id="rId19"/>
    <p:sldId id="293" r:id="rId20"/>
    <p:sldId id="257" r:id="rId21"/>
    <p:sldId id="294" r:id="rId22"/>
    <p:sldId id="297" r:id="rId23"/>
    <p:sldId id="288" r:id="rId24"/>
    <p:sldId id="296" r:id="rId25"/>
    <p:sldId id="295" r:id="rId26"/>
    <p:sldId id="269" r:id="rId27"/>
    <p:sldId id="263" r:id="rId28"/>
    <p:sldId id="289" r:id="rId29"/>
    <p:sldId id="290" r:id="rId30"/>
    <p:sldId id="291" r:id="rId31"/>
    <p:sldId id="260" r:id="rId32"/>
    <p:sldId id="25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89ECB-2649-4291-8D6F-B4CC550CEDC5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119A5-BDA0-439E-ABE8-C14361DD2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46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19A5-BDA0-439E-ABE8-C14361DD2B7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08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19A5-BDA0-439E-ABE8-C14361DD2B7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14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19A5-BDA0-439E-ABE8-C14361DD2B7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3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19A5-BDA0-439E-ABE8-C14361DD2B7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83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37A99B7-0DCB-46AB-BDED-96BF69128989}" type="datetimeFigureOut">
              <a:rPr lang="ru-RU" smtClean="0"/>
              <a:t>14.06.2016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2A217B9-1C0D-4D5C-949A-620D1A7A46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apps.org/display?v=pfwy628x31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B%D0%B5%D0%BE%D0%BD%D0%B0%D1%80%D0%B4%D0%BE_%D0%B4%D0%B0_%D0%92%D0%B8%D0%BD%D1%87%D0%B8#/media/File:Design_for_a_Flying_Machine.jpg" TargetMode="External"/><Relationship Id="rId3" Type="http://schemas.openxmlformats.org/officeDocument/2006/relationships/hyperlink" Target="http://www.earthflora.ru/organy-chuvstv-i-datchiki-avtomaticheskix-sistem.html" TargetMode="External"/><Relationship Id="rId7" Type="http://schemas.openxmlformats.org/officeDocument/2006/relationships/hyperlink" Target="https://ru.wikipedia.org/wiki/%D0%9B%D0%B5%D0%BE%D0%BD%D0%B0%D1%80%D0%B4%D0%BE_%D0%B4%D0%B0_%D0%92%D0%B8%D0%BD%D1%87%D0%B8#/media/File:Leonardo_da_Vinci_helicopter.jpg" TargetMode="External"/><Relationship Id="rId2" Type="http://schemas.openxmlformats.org/officeDocument/2006/relationships/hyperlink" Target="http://vospitatel.com.ua/zaniatia/jivotnye/lyagushka.htmlhttp:/www.earthflora.ru/organy-chuvstv-i-datchiki-avtomaticheskix-sistem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ivatherium.narod.ru/postcard/mastprir/mastprir.htm" TargetMode="External"/><Relationship Id="rId5" Type="http://schemas.openxmlformats.org/officeDocument/2006/relationships/hyperlink" Target="http://neow.ru/aquaris-120m" TargetMode="External"/><Relationship Id="rId4" Type="http://schemas.openxmlformats.org/officeDocument/2006/relationships/hyperlink" Target="http://www.tasma.ru/about/calendar_2011/#kamera_08" TargetMode="External"/><Relationship Id="rId9" Type="http://schemas.openxmlformats.org/officeDocument/2006/relationships/hyperlink" Target="http://animalbox.ru/animals/sinij-kit-balaenoptera-muscul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0" y="1556792"/>
            <a:ext cx="5000778" cy="331479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Бинарный урок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 в 7 классе по теме :</a:t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 «За страницами учебника. Бионика.»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5229200"/>
            <a:ext cx="5211688" cy="1299592"/>
          </a:xfrm>
        </p:spPr>
        <p:txBody>
          <a:bodyPr/>
          <a:lstStyle/>
          <a:p>
            <a:r>
              <a:rPr lang="ru-RU" b="1" dirty="0" smtClean="0"/>
              <a:t>Филиал ГБОУ ИТШ им. П. Р. Поповича</a:t>
            </a:r>
          </a:p>
          <a:p>
            <a:r>
              <a:rPr lang="ru-RU" b="1" dirty="0" smtClean="0"/>
              <a:t>Учитель биологии         Андреева Л.В.</a:t>
            </a:r>
          </a:p>
          <a:p>
            <a:r>
              <a:rPr lang="ru-RU" b="1" dirty="0" smtClean="0"/>
              <a:t>Учитель физики             Артемова Т.С.</a:t>
            </a:r>
          </a:p>
          <a:p>
            <a:endParaRPr lang="ru-RU" dirty="0"/>
          </a:p>
        </p:txBody>
      </p:sp>
      <p:pic>
        <p:nvPicPr>
          <p:cNvPr id="1027" name="Picture 3" descr="C:\Users\user\Desktop\символ бионик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99" y="1482365"/>
            <a:ext cx="3168352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playcast.ru/uploads/2016/02/16/1735438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-363087"/>
            <a:ext cx="2808312" cy="272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www.chitalnya.ru/upload2/772/491934e30ad24f96cbc132470e3dce0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0716"/>
            <a:ext cx="2520280" cy="22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3.bp.blogspot.com/-RN4o-cgDH6M/U3OKe9o5R2I/AAAAAAAAGgE/1Pq2-wLoNSs/s1600/Morcego+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17032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liubavyshka.ru/_ph/35/2/68573341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99376"/>
            <a:ext cx="2160240" cy="7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Изображение для плейкаста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631"/>
            <a:ext cx="1584176" cy="77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Изображение для плейкаста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278" y="4650716"/>
            <a:ext cx="1943918" cy="138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4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Тюлень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104938" cy="54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3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116632"/>
            <a:ext cx="8784976" cy="655272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FFFF00"/>
                </a:solidFill>
              </a:rPr>
              <a:t>Бионика-</a:t>
            </a:r>
          </a:p>
          <a:p>
            <a:pPr marL="0" indent="0" algn="ctr">
              <a:buNone/>
            </a:pPr>
            <a:r>
              <a:rPr lang="ru-RU" sz="3800" b="1" dirty="0" smtClean="0"/>
              <a:t> </a:t>
            </a:r>
            <a:r>
              <a:rPr lang="ru-RU" sz="5400" b="1" dirty="0" smtClean="0"/>
              <a:t>наука, целью которой является использование биологических знаний для решения инженерных задач и развития техники.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60365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Лягушка 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8" y="1024461"/>
            <a:ext cx="4071512" cy="277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78" y="1052736"/>
            <a:ext cx="4608512" cy="295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00935"/>
            <a:ext cx="5688632" cy="309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6" y="1052736"/>
            <a:ext cx="4071512" cy="277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pPr algn="ctr"/>
            <a:r>
              <a:rPr lang="ru-RU" sz="6000" dirty="0" err="1" smtClean="0">
                <a:solidFill>
                  <a:srgbClr val="FFFF00"/>
                </a:solidFill>
              </a:rPr>
              <a:t>Ретинатрон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58395"/>
            <a:ext cx="5040560" cy="271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78497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302433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3958395"/>
            <a:ext cx="376295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Электронная модель глаза лягушки</a:t>
            </a:r>
          </a:p>
        </p:txBody>
      </p:sp>
    </p:spTree>
    <p:extLst>
      <p:ext uri="{BB962C8B-B14F-4D97-AF65-F5344CB8AC3E}">
        <p14:creationId xmlns:p14="http://schemas.microsoft.com/office/powerpoint/2010/main" val="29620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58858" y="274638"/>
            <a:ext cx="480563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РАДИОПРИЕМНИК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156176" y="5661248"/>
            <a:ext cx="2736304" cy="75294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</a:rPr>
              <a:t>ЛЕТУЧИЕ МЫШИ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9597"/>
            <a:ext cx="3979346" cy="300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651025"/>
            <a:ext cx="5256584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5583623" cy="29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95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https://www.youtube.com/watch?v=FJGDYh3D4wI&amp;list=PLvZwGuFkx5F91k3Aj6AB40lEUNWVhxP05&amp;index=7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480720" cy="576064"/>
          </a:xfrm>
        </p:spPr>
        <p:txBody>
          <a:bodyPr>
            <a:noAutofit/>
          </a:bodyPr>
          <a:lstStyle/>
          <a:p>
            <a:pPr algn="ctr"/>
            <a:r>
              <a:rPr lang="ru-RU" sz="4000" b="0" dirty="0" smtClean="0">
                <a:solidFill>
                  <a:srgbClr val="FFFF00"/>
                </a:solidFill>
              </a:rPr>
              <a:t/>
            </a:r>
            <a:br>
              <a:rPr lang="ru-RU" sz="4000" b="0" dirty="0" smtClean="0">
                <a:solidFill>
                  <a:srgbClr val="FFFF00"/>
                </a:solidFill>
              </a:rPr>
            </a:br>
            <a:r>
              <a:rPr lang="ru-RU" sz="4000" b="0" dirty="0" smtClean="0">
                <a:solidFill>
                  <a:srgbClr val="FFFF00"/>
                </a:solidFill>
              </a:rPr>
              <a:t/>
            </a:r>
            <a:br>
              <a:rPr lang="ru-RU" sz="4000" b="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Полет </a:t>
            </a:r>
            <a:r>
              <a:rPr lang="ru-RU" sz="4000" dirty="0">
                <a:solidFill>
                  <a:srgbClr val="FFFF00"/>
                </a:solidFill>
              </a:rPr>
              <a:t>летучей мыши</a:t>
            </a:r>
          </a:p>
        </p:txBody>
      </p:sp>
      <p:pic>
        <p:nvPicPr>
          <p:cNvPr id="7" name="Mauritius - Megabats (Pteropodidae - Megachiroptera) - Flughunde-Flederma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57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9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32075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27314"/>
            <a:ext cx="5040560" cy="402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6944"/>
            <a:ext cx="3825612" cy="6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\Desktop\СОНА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05" y="270155"/>
            <a:ext cx="3258005" cy="26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8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5040560" cy="922114"/>
          </a:xfrm>
        </p:spPr>
        <p:txBody>
          <a:bodyPr>
            <a:noAutofit/>
          </a:bodyPr>
          <a:lstStyle/>
          <a:p>
            <a:pPr algn="ctr"/>
            <a:r>
              <a:rPr lang="ru-RU" sz="6000" dirty="0" err="1" smtClean="0">
                <a:solidFill>
                  <a:srgbClr val="FFFF00"/>
                </a:solidFill>
              </a:rPr>
              <a:t>Мормирус</a:t>
            </a:r>
            <a:endParaRPr lang="ru-RU" sz="60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810" y="188640"/>
            <a:ext cx="3482049" cy="48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534313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user\Desktop\Безымянный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83" y="4869160"/>
            <a:ext cx="337910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19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332656"/>
            <a:ext cx="8568952" cy="604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dirty="0" smtClean="0"/>
          </a:p>
          <a:p>
            <a:pPr marL="0" indent="0" algn="ctr">
              <a:buNone/>
            </a:pPr>
            <a:r>
              <a:rPr lang="ru-RU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БЛЮДО </a:t>
            </a:r>
            <a:r>
              <a:rPr lang="ru-RU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ИЗ </a:t>
            </a:r>
            <a:r>
              <a:rPr lang="ru-RU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КРУПЫ  </a:t>
            </a:r>
            <a:r>
              <a:rPr lang="ru-RU" sz="5400" dirty="0" smtClean="0"/>
              <a:t>+</a:t>
            </a:r>
          </a:p>
          <a:p>
            <a:pPr marL="0" indent="0" algn="ctr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ПРИБОР </a:t>
            </a:r>
            <a:r>
              <a:rPr lang="ru-RU" sz="5400" dirty="0">
                <a:solidFill>
                  <a:schemeClr val="tx1"/>
                </a:solidFill>
              </a:rPr>
              <a:t>ДЛЯ </a:t>
            </a:r>
            <a:r>
              <a:rPr lang="ru-RU" sz="5400" dirty="0" smtClean="0">
                <a:solidFill>
                  <a:schemeClr val="tx1"/>
                </a:solidFill>
              </a:rPr>
              <a:t>ИЗМЕРЕНИЯ</a:t>
            </a:r>
          </a:p>
          <a:p>
            <a:pPr marL="0" indent="0" algn="ctr"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 </a:t>
            </a:r>
            <a:r>
              <a:rPr lang="ru-RU" sz="5400" dirty="0">
                <a:solidFill>
                  <a:schemeClr val="tx1"/>
                </a:solidFill>
              </a:rPr>
              <a:t>ГЛУБИНЫ НА </a:t>
            </a:r>
            <a:r>
              <a:rPr lang="ru-RU" sz="5400" dirty="0" smtClean="0">
                <a:solidFill>
                  <a:schemeClr val="tx1"/>
                </a:solidFill>
              </a:rPr>
              <a:t>СУДНЕ </a:t>
            </a:r>
            <a:r>
              <a:rPr lang="ru-RU" sz="5400" dirty="0" smtClean="0"/>
              <a:t>=   </a:t>
            </a:r>
            <a:r>
              <a:rPr lang="ru-RU" sz="5400" dirty="0" smtClean="0">
                <a:solidFill>
                  <a:srgbClr val="FFFF00"/>
                </a:solidFill>
              </a:rPr>
              <a:t>ЗУБАТЫЙ КИТ</a:t>
            </a:r>
          </a:p>
          <a:p>
            <a:pPr marL="0" indent="0" algn="ctr">
              <a:buNone/>
            </a:pP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03261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FFFF00"/>
                </a:solidFill>
              </a:rPr>
              <a:t>КАШАЛОТ</a:t>
            </a:r>
            <a:endParaRPr lang="ru-RU" sz="7200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476375"/>
            <a:ext cx="79914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1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260648"/>
            <a:ext cx="8964488" cy="6597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b="1" dirty="0" smtClean="0"/>
          </a:p>
          <a:p>
            <a:pPr marL="0" indent="0" algn="ctr">
              <a:buNone/>
            </a:pPr>
            <a:r>
              <a:rPr lang="ru-RU" sz="3600" b="1" dirty="0" smtClean="0"/>
              <a:t>«</a:t>
            </a:r>
            <a:r>
              <a:rPr lang="ru-RU" sz="3600" b="1" dirty="0"/>
              <a:t>Мы часто гордимся достижениями современной науки и техники и имеем для этого серьезные основания. </a:t>
            </a:r>
            <a:r>
              <a:rPr lang="ru-RU" sz="3600" b="1" dirty="0" smtClean="0"/>
              <a:t>Но </a:t>
            </a:r>
            <a:r>
              <a:rPr lang="ru-RU" sz="3600" b="1" dirty="0"/>
              <a:t>сопоставление наших предельных результатов с тем, что достигнуто живыми организмами в процессе длительного приспособления и отбора, заставляет нас быть более скромными».                         </a:t>
            </a:r>
            <a:endParaRPr lang="ru-RU" sz="3600" b="1" dirty="0" smtClean="0"/>
          </a:p>
          <a:p>
            <a:pPr marL="0" indent="0" algn="ctr">
              <a:buNone/>
            </a:pPr>
            <a:r>
              <a:rPr lang="ru-RU" sz="3600" b="1" dirty="0" smtClean="0"/>
              <a:t>                                           Академик </a:t>
            </a:r>
            <a:r>
              <a:rPr lang="ru-RU" sz="3600" b="1" dirty="0"/>
              <a:t>А. И. Берг</a:t>
            </a:r>
          </a:p>
          <a:p>
            <a:pPr algn="ctr"/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392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5" y="2852936"/>
            <a:ext cx="6014107" cy="369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0"/>
            <a:ext cx="38164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ГОЛУБОЙ КИТ    </a:t>
            </a:r>
          </a:p>
          <a:p>
            <a:r>
              <a:rPr lang="ru-RU" sz="3600" b="1" dirty="0" smtClean="0">
                <a:solidFill>
                  <a:srgbClr val="FFFF00"/>
                </a:solidFill>
              </a:rPr>
              <a:t>Вес </a:t>
            </a:r>
            <a:r>
              <a:rPr lang="ru-RU" sz="3600" b="1" dirty="0">
                <a:solidFill>
                  <a:srgbClr val="FFFF00"/>
                </a:solidFill>
              </a:rPr>
              <a:t>его в </a:t>
            </a:r>
            <a:r>
              <a:rPr lang="ru-RU" sz="3600" b="1" dirty="0" smtClean="0">
                <a:solidFill>
                  <a:srgbClr val="FFFF00"/>
                </a:solidFill>
              </a:rPr>
              <a:t>    среднем составляет</a:t>
            </a:r>
          </a:p>
          <a:p>
            <a:r>
              <a:rPr lang="ru-RU" sz="3600" b="1" dirty="0" smtClean="0">
                <a:solidFill>
                  <a:srgbClr val="FFFF00"/>
                </a:solidFill>
              </a:rPr>
              <a:t>100-120 </a:t>
            </a:r>
            <a:r>
              <a:rPr lang="ru-RU" sz="3600" b="1" dirty="0">
                <a:solidFill>
                  <a:srgbClr val="FFFF00"/>
                </a:solidFill>
              </a:rPr>
              <a:t>тонн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5259464" cy="33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6216" y="3105835"/>
            <a:ext cx="24511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dirty="0" smtClean="0"/>
              <a:t>Голубой </a:t>
            </a:r>
            <a:r>
              <a:rPr lang="ru-RU" sz="2400" b="1" dirty="0"/>
              <a:t>кит (</a:t>
            </a:r>
            <a:r>
              <a:rPr lang="en-US" sz="2400" b="1" dirty="0" err="1"/>
              <a:t>Balaenoptera</a:t>
            </a:r>
            <a:r>
              <a:rPr lang="en-US" sz="2400" b="1" dirty="0"/>
              <a:t> </a:t>
            </a:r>
            <a:r>
              <a:rPr lang="en-US" sz="2400" b="1" dirty="0" err="1"/>
              <a:t>musculus</a:t>
            </a:r>
            <a:r>
              <a:rPr lang="en-US" sz="2400" b="1" dirty="0" smtClean="0"/>
              <a:t>),</a:t>
            </a:r>
            <a:endParaRPr lang="ru-RU" sz="2400" b="1" dirty="0" smtClean="0"/>
          </a:p>
          <a:p>
            <a:r>
              <a:rPr lang="en-US" sz="2400" b="1" dirty="0" smtClean="0"/>
              <a:t> </a:t>
            </a:r>
            <a:r>
              <a:rPr lang="ru-RU" sz="2400" b="1" dirty="0"/>
              <a:t>также синий кит</a:t>
            </a:r>
          </a:p>
        </p:txBody>
      </p:sp>
    </p:spTree>
    <p:extLst>
      <p:ext uri="{BB962C8B-B14F-4D97-AF65-F5344CB8AC3E}">
        <p14:creationId xmlns:p14="http://schemas.microsoft.com/office/powerpoint/2010/main" val="2222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Задача №1: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412776"/>
            <a:ext cx="6390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Масса </a:t>
            </a:r>
            <a:r>
              <a:rPr lang="ru-RU" sz="4800" b="1" dirty="0"/>
              <a:t>слона на 24 т 700 кг меньше массы кита. </a:t>
            </a:r>
            <a:endParaRPr lang="ru-RU" sz="4800" b="1" dirty="0" smtClean="0"/>
          </a:p>
          <a:p>
            <a:r>
              <a:rPr lang="ru-RU" sz="4800" b="1" dirty="0" smtClean="0">
                <a:solidFill>
                  <a:srgbClr val="FFFF00"/>
                </a:solidFill>
              </a:rPr>
              <a:t>Какова </a:t>
            </a:r>
            <a:r>
              <a:rPr lang="ru-RU" sz="4800" b="1" dirty="0">
                <a:solidFill>
                  <a:srgbClr val="FFFF00"/>
                </a:solidFill>
              </a:rPr>
              <a:t>масса кита, если масса слона 5 т 800 кг?</a:t>
            </a:r>
          </a:p>
        </p:txBody>
      </p:sp>
    </p:spTree>
    <p:extLst>
      <p:ext uri="{BB962C8B-B14F-4D97-AF65-F5344CB8AC3E}">
        <p14:creationId xmlns:p14="http://schemas.microsoft.com/office/powerpoint/2010/main" val="28259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Задача №2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43841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prstClr val="white"/>
                </a:solidFill>
              </a:rPr>
              <a:t>2. Ученые подсчитали, что кит, плавая под водой со скоростью 27 км/ч, развивает мощность 150 кВт. </a:t>
            </a:r>
          </a:p>
          <a:p>
            <a:pPr lvl="0"/>
            <a:r>
              <a:rPr lang="ru-RU" sz="4000" dirty="0">
                <a:solidFill>
                  <a:prstClr val="white"/>
                </a:solidFill>
              </a:rPr>
              <a:t> </a:t>
            </a:r>
            <a:r>
              <a:rPr lang="ru-RU" sz="4000" b="1" dirty="0">
                <a:solidFill>
                  <a:srgbClr val="FFFF00"/>
                </a:solidFill>
              </a:rPr>
              <a:t>Определите силу сопротивления воды,</a:t>
            </a:r>
            <a:r>
              <a:rPr lang="ru-RU" sz="4000" dirty="0">
                <a:solidFill>
                  <a:prstClr val="white"/>
                </a:solidFill>
              </a:rPr>
              <a:t> </a:t>
            </a:r>
            <a:r>
              <a:rPr lang="ru-RU" sz="4000" b="1" dirty="0">
                <a:solidFill>
                  <a:srgbClr val="FFFF00"/>
                </a:solidFill>
              </a:rPr>
              <a:t>препятствующую движению кита.</a:t>
            </a:r>
            <a:endParaRPr lang="ru-R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6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FFFF00"/>
                </a:solidFill>
              </a:rPr>
              <a:t>Вопрос</a:t>
            </a:r>
            <a:r>
              <a:rPr lang="ru-RU" dirty="0">
                <a:solidFill>
                  <a:srgbClr val="FFFF00"/>
                </a:solidFill>
              </a:rPr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Почему тяжелые железные корабли не тонут и уходят в дальние плавания, а худенький, не умеющий плавать </a:t>
            </a:r>
            <a:r>
              <a:rPr lang="ru-RU" dirty="0" smtClean="0"/>
              <a:t>Петя </a:t>
            </a:r>
            <a:r>
              <a:rPr lang="ru-RU" dirty="0"/>
              <a:t>чуть не отправился на дно?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29466"/>
            <a:ext cx="4038600" cy="270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07519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3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776864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4400" dirty="0" smtClean="0">
                <a:solidFill>
                  <a:srgbClr val="FFFF00"/>
                </a:solidFill>
              </a:rPr>
              <a:t>Если </a:t>
            </a:r>
            <a:r>
              <a:rPr lang="en-US" sz="4400" dirty="0" smtClean="0">
                <a:solidFill>
                  <a:srgbClr val="FFFF00"/>
                </a:solidFill>
              </a:rPr>
              <a:t>F</a:t>
            </a:r>
            <a:r>
              <a:rPr lang="ru-RU" dirty="0" err="1" smtClean="0">
                <a:solidFill>
                  <a:srgbClr val="FFFF00"/>
                </a:solidFill>
              </a:rPr>
              <a:t>А</a:t>
            </a:r>
            <a:r>
              <a:rPr lang="ru-RU" sz="4400" dirty="0" err="1" smtClean="0">
                <a:solidFill>
                  <a:srgbClr val="FFFF00"/>
                </a:solidFill>
              </a:rPr>
              <a:t>рх</a:t>
            </a:r>
            <a:r>
              <a:rPr lang="ru-RU" sz="4400" dirty="0" smtClean="0">
                <a:solidFill>
                  <a:srgbClr val="FFFF00"/>
                </a:solidFill>
              </a:rPr>
              <a:t> &lt; </a:t>
            </a:r>
            <a:r>
              <a:rPr lang="en-US" sz="4400" dirty="0" smtClean="0">
                <a:solidFill>
                  <a:srgbClr val="FFFF00"/>
                </a:solidFill>
              </a:rPr>
              <a:t>F</a:t>
            </a:r>
            <a:r>
              <a:rPr lang="ru-RU" sz="4400" dirty="0" smtClean="0">
                <a:solidFill>
                  <a:srgbClr val="FFFF00"/>
                </a:solidFill>
              </a:rPr>
              <a:t>тяж, </a:t>
            </a:r>
            <a:br>
              <a:rPr lang="ru-RU" sz="4400" dirty="0" smtClean="0">
                <a:solidFill>
                  <a:srgbClr val="FFFF00"/>
                </a:solidFill>
              </a:rPr>
            </a:br>
            <a:r>
              <a:rPr lang="ru-RU" sz="4400" dirty="0" smtClean="0">
                <a:solidFill>
                  <a:srgbClr val="FFFF00"/>
                </a:solidFill>
              </a:rPr>
              <a:t>то Петя будет тонуть.</a:t>
            </a:r>
            <a:endParaRPr lang="ru-RU" sz="4400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1600200"/>
            <a:ext cx="3888432" cy="4997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i="1" dirty="0" smtClean="0"/>
              <a:t>Архимедова сила, толкающая тело вверх из воды,</a:t>
            </a:r>
          </a:p>
          <a:p>
            <a:pPr marL="0" indent="0" algn="ctr">
              <a:buNone/>
            </a:pPr>
            <a:r>
              <a:rPr lang="ru-RU" sz="4000" i="1" dirty="0" smtClean="0"/>
              <a:t> меньше  силы тяжести.</a:t>
            </a:r>
            <a:endParaRPr lang="ru-RU" sz="4000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824536" cy="5256584"/>
          </a:xfrm>
        </p:spPr>
      </p:pic>
    </p:spTree>
    <p:extLst>
      <p:ext uri="{BB962C8B-B14F-4D97-AF65-F5344CB8AC3E}">
        <p14:creationId xmlns:p14="http://schemas.microsoft.com/office/powerpoint/2010/main" val="11991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FFFF00"/>
                </a:solidFill>
              </a:rPr>
              <a:t>Поясните, почему зайцы могли потопить </a:t>
            </a:r>
            <a:r>
              <a:rPr lang="ru-RU" sz="4400" dirty="0" smtClean="0">
                <a:solidFill>
                  <a:srgbClr val="FFFF00"/>
                </a:solidFill>
              </a:rPr>
              <a:t>лодку</a:t>
            </a:r>
            <a:r>
              <a:rPr lang="ru-RU" sz="44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499992" cy="583264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«Дедушка </a:t>
            </a:r>
            <a:r>
              <a:rPr lang="ru-RU" sz="32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Мазай</a:t>
            </a:r>
            <a:r>
              <a:rPr lang="ru-RU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и зайцы</a:t>
            </a:r>
            <a: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»,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1870 </a:t>
            </a:r>
            <a:r>
              <a:rPr lang="ru-RU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год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Николай Алексеевич Некрасов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i="1" dirty="0"/>
              <a:t>      </a:t>
            </a:r>
            <a:endParaRPr lang="ru-RU" i="1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ru-RU" i="1" dirty="0"/>
              <a:t> </a:t>
            </a:r>
            <a:r>
              <a:rPr lang="ru-RU" sz="3400" b="1" dirty="0"/>
              <a:t> </a:t>
            </a:r>
            <a:r>
              <a:rPr lang="ru-RU" sz="3800" b="1" dirty="0"/>
              <a:t>«Мимо бревно суковатое плыло,</a:t>
            </a:r>
            <a:br>
              <a:rPr lang="ru-RU" sz="3800" b="1" dirty="0"/>
            </a:br>
            <a:r>
              <a:rPr lang="ru-RU" sz="3800" b="1" dirty="0"/>
              <a:t>  </a:t>
            </a:r>
            <a:r>
              <a:rPr lang="ru-RU" sz="3800" b="1" dirty="0" smtClean="0"/>
              <a:t>Сидя</a:t>
            </a:r>
            <a:r>
              <a:rPr lang="ru-RU" sz="3800" b="1" dirty="0"/>
              <a:t>, и стоя, и лёжа пластом,</a:t>
            </a:r>
            <a:br>
              <a:rPr lang="ru-RU" sz="3800" b="1" dirty="0"/>
            </a:br>
            <a:r>
              <a:rPr lang="ru-RU" sz="3800" b="1" dirty="0"/>
              <a:t>   </a:t>
            </a:r>
            <a:r>
              <a:rPr lang="ru-RU" sz="3800" b="1" dirty="0" smtClean="0"/>
              <a:t>Зайцев </a:t>
            </a:r>
            <a:r>
              <a:rPr lang="ru-RU" sz="3800" b="1" dirty="0"/>
              <a:t>с десяток спасалось на нём</a:t>
            </a:r>
            <a:br>
              <a:rPr lang="ru-RU" sz="3800" b="1" dirty="0"/>
            </a:br>
            <a:r>
              <a:rPr lang="ru-RU" sz="3800" b="1" dirty="0"/>
              <a:t>  </a:t>
            </a:r>
            <a:r>
              <a:rPr lang="ru-RU" sz="3800" b="1" dirty="0" smtClean="0"/>
              <a:t>"</a:t>
            </a:r>
            <a:r>
              <a:rPr lang="ru-RU" sz="3800" b="1" dirty="0"/>
              <a:t>Взял бы я вас – да потопите лодку!"</a:t>
            </a:r>
            <a:br>
              <a:rPr lang="ru-RU" sz="3800" b="1" dirty="0"/>
            </a:br>
            <a:r>
              <a:rPr lang="ru-RU" sz="3800" b="1" dirty="0"/>
              <a:t>     </a:t>
            </a:r>
            <a:r>
              <a:rPr lang="ru-RU" sz="3800" b="1" dirty="0" smtClean="0"/>
              <a:t>Жаль </a:t>
            </a:r>
            <a:r>
              <a:rPr lang="ru-RU" sz="3800" b="1" dirty="0"/>
              <a:t>их, однако, да жаль и находку – </a:t>
            </a:r>
            <a:br>
              <a:rPr lang="ru-RU" sz="3800" b="1" dirty="0"/>
            </a:br>
            <a:r>
              <a:rPr lang="ru-RU" sz="3800" b="1" dirty="0"/>
              <a:t>  </a:t>
            </a:r>
            <a:r>
              <a:rPr lang="ru-RU" sz="3800" b="1" dirty="0" smtClean="0"/>
              <a:t>Я </a:t>
            </a:r>
            <a:r>
              <a:rPr lang="ru-RU" sz="3800" b="1" dirty="0"/>
              <a:t>зацепился багром за сучок</a:t>
            </a:r>
            <a:br>
              <a:rPr lang="ru-RU" sz="3800" b="1" dirty="0"/>
            </a:br>
            <a:r>
              <a:rPr lang="ru-RU" sz="3800" b="1" dirty="0"/>
              <a:t>  </a:t>
            </a:r>
            <a:r>
              <a:rPr lang="ru-RU" sz="3800" b="1" dirty="0" smtClean="0"/>
              <a:t>И </a:t>
            </a:r>
            <a:r>
              <a:rPr lang="ru-RU" sz="3800" b="1" dirty="0"/>
              <a:t>за собою бревно поволок…»</a:t>
            </a:r>
            <a:br>
              <a:rPr lang="ru-RU" sz="3800" b="1" dirty="0"/>
            </a:br>
            <a:endParaRPr lang="ru-RU" sz="38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53650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60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550" y="150912"/>
            <a:ext cx="3782289" cy="12618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dirty="0" smtClean="0">
                <a:solidFill>
                  <a:srgbClr val="FFFF00"/>
                </a:solidFill>
              </a:rPr>
              <a:t/>
            </a:r>
            <a:br>
              <a:rPr lang="ru-RU" sz="5300" dirty="0" smtClean="0">
                <a:solidFill>
                  <a:srgbClr val="FFFF00"/>
                </a:solidFill>
              </a:rPr>
            </a:br>
            <a:r>
              <a:rPr lang="ru-RU" sz="5300" dirty="0" smtClean="0">
                <a:solidFill>
                  <a:srgbClr val="FFFF00"/>
                </a:solidFill>
              </a:rPr>
              <a:t>Медуза. «</a:t>
            </a:r>
            <a:r>
              <a:rPr lang="ru-RU" sz="5300" dirty="0" err="1" smtClean="0">
                <a:solidFill>
                  <a:srgbClr val="FFFF00"/>
                </a:solidFill>
              </a:rPr>
              <a:t>Инфраухо</a:t>
            </a:r>
            <a:r>
              <a:rPr lang="ru-RU" sz="5300" dirty="0" smtClean="0">
                <a:solidFill>
                  <a:srgbClr val="FFFF00"/>
                </a:solidFill>
              </a:rPr>
              <a:t>»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79926"/>
            <a:ext cx="8964488" cy="256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60" y="157661"/>
            <a:ext cx="494864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0" y="1419525"/>
            <a:ext cx="3750178" cy="284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14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ru-RU" sz="5400" dirty="0" err="1" smtClean="0">
                <a:solidFill>
                  <a:srgbClr val="FFFF00"/>
                </a:solidFill>
              </a:rPr>
              <a:t>Синквейн</a:t>
            </a:r>
            <a:r>
              <a:rPr lang="ru-RU" sz="5400" dirty="0" smtClean="0">
                <a:solidFill>
                  <a:srgbClr val="FFFF00"/>
                </a:solidFill>
              </a:rPr>
              <a:t> 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Пароход</a:t>
            </a:r>
          </a:p>
          <a:p>
            <a:r>
              <a:rPr lang="ru-RU" sz="3600" dirty="0" smtClean="0"/>
              <a:t>Авиация</a:t>
            </a:r>
          </a:p>
          <a:p>
            <a:r>
              <a:rPr lang="ru-RU" sz="3600" dirty="0" smtClean="0"/>
              <a:t>Леонардо да Винчи</a:t>
            </a:r>
          </a:p>
          <a:p>
            <a:r>
              <a:rPr lang="ru-RU" sz="3600" dirty="0" smtClean="0"/>
              <a:t>Бионика</a:t>
            </a:r>
          </a:p>
          <a:p>
            <a:r>
              <a:rPr lang="ru-RU" sz="3600" dirty="0" smtClean="0"/>
              <a:t>Гидрофон</a:t>
            </a:r>
          </a:p>
          <a:p>
            <a:r>
              <a:rPr lang="ru-RU" sz="3600" dirty="0" smtClean="0"/>
              <a:t>Радиоприемник</a:t>
            </a:r>
          </a:p>
          <a:p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64137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Подводная лодка</a:t>
            </a:r>
          </a:p>
          <a:p>
            <a:r>
              <a:rPr lang="ru-RU" sz="3600" dirty="0" smtClean="0"/>
              <a:t>Летучая мышь</a:t>
            </a:r>
          </a:p>
          <a:p>
            <a:r>
              <a:rPr lang="ru-RU" sz="3600" dirty="0"/>
              <a:t>Самолет</a:t>
            </a:r>
          </a:p>
          <a:p>
            <a:r>
              <a:rPr lang="ru-RU" sz="3600" dirty="0"/>
              <a:t>Природа</a:t>
            </a:r>
          </a:p>
          <a:p>
            <a:r>
              <a:rPr lang="ru-RU" sz="3600" dirty="0"/>
              <a:t>Медуза</a:t>
            </a:r>
          </a:p>
          <a:p>
            <a:r>
              <a:rPr lang="ru-RU" sz="3600" dirty="0" smtClean="0"/>
              <a:t>Сила</a:t>
            </a:r>
          </a:p>
          <a:p>
            <a:r>
              <a:rPr lang="ru-RU" sz="3600" dirty="0" smtClean="0"/>
              <a:t>Кашалот</a:t>
            </a:r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1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«Поиграем, отдохнем…»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980728"/>
            <a:ext cx="6995120" cy="51454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900" b="1" dirty="0" smtClean="0">
                <a:solidFill>
                  <a:srgbClr val="FFC000"/>
                </a:solidFill>
                <a:cs typeface="Aharoni" panose="02010803020104030203" pitchFamily="2" charset="-79"/>
              </a:rPr>
              <a:t>                  БЛИЦ ОПРОС</a:t>
            </a:r>
          </a:p>
          <a:p>
            <a:r>
              <a:rPr lang="ru-RU" sz="4100" dirty="0" smtClean="0">
                <a:solidFill>
                  <a:schemeClr val="tx1"/>
                </a:solidFill>
              </a:rPr>
              <a:t>Морское желе</a:t>
            </a:r>
          </a:p>
          <a:p>
            <a:r>
              <a:rPr lang="ru-RU" sz="4100" dirty="0" smtClean="0"/>
              <a:t>Шипящая веревка</a:t>
            </a:r>
          </a:p>
          <a:p>
            <a:r>
              <a:rPr lang="ru-RU" sz="4100" dirty="0" smtClean="0">
                <a:solidFill>
                  <a:schemeClr val="tx1"/>
                </a:solidFill>
              </a:rPr>
              <a:t>Пернатая журналистка</a:t>
            </a:r>
          </a:p>
          <a:p>
            <a:r>
              <a:rPr lang="ru-RU" sz="4100" dirty="0" smtClean="0"/>
              <a:t>Летающий фрукт</a:t>
            </a:r>
          </a:p>
          <a:p>
            <a:r>
              <a:rPr lang="ru-RU" sz="4100" dirty="0" smtClean="0">
                <a:solidFill>
                  <a:schemeClr val="tx1"/>
                </a:solidFill>
              </a:rPr>
              <a:t>Строитель лесных небоскребов</a:t>
            </a:r>
          </a:p>
          <a:p>
            <a:r>
              <a:rPr lang="ru-RU" sz="4100" dirty="0" smtClean="0"/>
              <a:t>Подводная электростанция</a:t>
            </a:r>
          </a:p>
          <a:p>
            <a:r>
              <a:rPr lang="ru-RU" sz="4100" dirty="0" smtClean="0">
                <a:solidFill>
                  <a:schemeClr val="tx1"/>
                </a:solidFill>
              </a:rPr>
              <a:t>Слепой </a:t>
            </a:r>
            <a:r>
              <a:rPr lang="ru-RU" sz="4100" dirty="0" err="1" smtClean="0">
                <a:solidFill>
                  <a:schemeClr val="tx1"/>
                </a:solidFill>
              </a:rPr>
              <a:t>туннелестроитель</a:t>
            </a:r>
            <a:endParaRPr lang="ru-RU" sz="4100" dirty="0" smtClean="0">
              <a:solidFill>
                <a:schemeClr val="tx1"/>
              </a:solidFill>
            </a:endParaRPr>
          </a:p>
          <a:p>
            <a:r>
              <a:rPr lang="ru-RU" sz="4100" dirty="0" smtClean="0"/>
              <a:t>Речные инженеры -строители</a:t>
            </a:r>
          </a:p>
          <a:p>
            <a:r>
              <a:rPr lang="ru-RU" sz="4100" dirty="0" err="1" smtClean="0">
                <a:solidFill>
                  <a:schemeClr val="tx1"/>
                </a:solidFill>
              </a:rPr>
              <a:t>Беззаводной</a:t>
            </a:r>
            <a:r>
              <a:rPr lang="ru-RU" sz="4100" dirty="0" smtClean="0">
                <a:solidFill>
                  <a:schemeClr val="tx1"/>
                </a:solidFill>
              </a:rPr>
              <a:t> будильник</a:t>
            </a:r>
          </a:p>
          <a:p>
            <a:r>
              <a:rPr lang="ru-RU" sz="4100" dirty="0" smtClean="0"/>
              <a:t>Корабль пустыни</a:t>
            </a:r>
            <a:endParaRPr lang="ru-RU" sz="4100" dirty="0"/>
          </a:p>
        </p:txBody>
      </p:sp>
    </p:spTree>
    <p:extLst>
      <p:ext uri="{BB962C8B-B14F-4D97-AF65-F5344CB8AC3E}">
        <p14:creationId xmlns:p14="http://schemas.microsoft.com/office/powerpoint/2010/main" val="26956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Интерактивное задание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learningapps.org/display?v=pfwy628x316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105" name="Picture 9" descr="Мальчик с девочкой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2" y="5373216"/>
            <a:ext cx="8856984" cy="129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5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260648"/>
            <a:ext cx="8856984" cy="63367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dirty="0"/>
              <a:t> </a:t>
            </a:r>
            <a:r>
              <a:rPr lang="ru-RU" sz="5400" dirty="0" smtClean="0"/>
              <a:t>  </a:t>
            </a:r>
          </a:p>
          <a:p>
            <a:pPr marL="0" indent="0" algn="ctr">
              <a:buNone/>
            </a:pPr>
            <a:r>
              <a:rPr lang="ru-RU" sz="5400" dirty="0" smtClean="0"/>
              <a:t>Какие особенности строения </a:t>
            </a:r>
            <a:r>
              <a:rPr lang="ru-RU" sz="5400" dirty="0"/>
              <a:t>животных </a:t>
            </a:r>
            <a:r>
              <a:rPr lang="ru-RU" sz="5400" dirty="0" smtClean="0"/>
              <a:t>используются </a:t>
            </a:r>
            <a:r>
              <a:rPr lang="ru-RU" sz="5400" dirty="0"/>
              <a:t>человеком в строительстве, </a:t>
            </a:r>
            <a:r>
              <a:rPr lang="ru-RU" sz="5400" dirty="0" smtClean="0"/>
              <a:t>промышленности и других сферах нашей жизни ?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8032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В улыбке участвует 18 лицевых мышц, а для гримасы неудовольствия приходится напрягать 43 мышцы.</a:t>
            </a:r>
            <a:br>
              <a:rPr lang="ru-RU" dirty="0" smtClean="0"/>
            </a:br>
            <a:r>
              <a:rPr lang="ru-RU" sz="4400" dirty="0" smtClean="0">
                <a:solidFill>
                  <a:srgbClr val="FFFF00"/>
                </a:solidFill>
              </a:rPr>
              <a:t>Сделайте правильный выбор!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3076" name="Picture 4" descr="http://www.virtualdj.com/image/18447/131453/Smiley_pou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600908"/>
            <a:ext cx="3744416" cy="3219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dekor3d.ru/upload/iblock/dd8/dd8780c12cdc7c50ef22be1a92baa0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42" y="2780928"/>
            <a:ext cx="3651266" cy="3262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1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СПАСИБО ЗА ВНИМАНИЕ!</a:t>
            </a:r>
            <a:endParaRPr lang="ru-RU" sz="4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163652"/>
            <a:ext cx="8748972" cy="55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0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989" y="764704"/>
            <a:ext cx="864096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http://vospitatel.com.ua/zaniatia/jivotnye/lyagushka.html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3"/>
              </a:rPr>
              <a:t>http://www.earthflora.ru/organy-chuvstv-i-datchiki-avtomaticheskix-sistem.html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http://www.tasma.ru/about/calendar_2011/#kamera_08</a:t>
            </a:r>
            <a:endParaRPr lang="ru-RU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neow.ru/aquaris-120m</a:t>
            </a:r>
            <a:endParaRPr lang="ru-RU" dirty="0" smtClean="0"/>
          </a:p>
          <a:p>
            <a:r>
              <a:rPr lang="ru-RU" u="sng" dirty="0" smtClean="0">
                <a:hlinkClick r:id="rId6"/>
              </a:rPr>
              <a:t>http</a:t>
            </a:r>
            <a:r>
              <a:rPr lang="ru-RU" u="sng" dirty="0">
                <a:hlinkClick r:id="rId6"/>
              </a:rPr>
              <a:t>://www.sivatherium.narod.ru/postcard/mastprir/mastprir.htm</a:t>
            </a:r>
            <a:endParaRPr lang="ru-RU" dirty="0" smtClean="0"/>
          </a:p>
          <a:p>
            <a:r>
              <a:rPr lang="en-US" dirty="0">
                <a:hlinkClick r:id="rId7"/>
              </a:rPr>
              <a:t>https://ru.wikipedia.org/wiki/%D0%9B%D0%B5%D0%BE%D0%BD%D0%B0%D1%80%D0%B4%D0%BE_%D0%B4%D0%B0_%D0%92%D0%B8%D0%BD%D1%87%D0%B8#/</a:t>
            </a:r>
            <a:r>
              <a:rPr lang="en-US" dirty="0" smtClean="0">
                <a:hlinkClick r:id="rId7"/>
              </a:rPr>
              <a:t>media/File:Leonardo_da_Vinci_helicopter.jpg</a:t>
            </a:r>
            <a:endParaRPr lang="ru-RU" dirty="0" smtClean="0"/>
          </a:p>
          <a:p>
            <a:r>
              <a:rPr lang="en-US" dirty="0">
                <a:hlinkClick r:id="rId8"/>
              </a:rPr>
              <a:t>http://joyreactor.cc/post/301659</a:t>
            </a:r>
            <a:endParaRPr lang="ru-RU" dirty="0" smtClean="0">
              <a:hlinkClick r:id="rId8"/>
            </a:endParaRPr>
          </a:p>
          <a:p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://ru.wikipedia.org/wiki/%D0%9B%D0%B5%D0%BE%D0%BD%D0%B0%D1%80%D0%B4%D0%BE_%D0%B4%D0%B0_%D0%92%D0%B8%D0%BD%D1%87%D0%B8#/</a:t>
            </a:r>
            <a:r>
              <a:rPr lang="en-US" dirty="0" smtClean="0">
                <a:hlinkClick r:id="rId8"/>
              </a:rPr>
              <a:t>media/File:Design_for_a_Flying_Machine.jpg</a:t>
            </a:r>
            <a:endParaRPr lang="ru-RU" dirty="0" smtClean="0"/>
          </a:p>
          <a:p>
            <a:r>
              <a:rPr lang="en-US" dirty="0" smtClean="0">
                <a:hlinkClick r:id="rId9"/>
              </a:rPr>
              <a:t>http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animalbox.ru/animals/sinij-kit-balaenoptera-musculus</a:t>
            </a:r>
            <a:endParaRPr lang="ru-RU" dirty="0" smtClean="0"/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Литература</a:t>
            </a:r>
            <a:endParaRPr lang="ru-RU" sz="3200" b="1" dirty="0">
              <a:solidFill>
                <a:srgbClr val="FFFF00"/>
              </a:solidFill>
            </a:endParaRPr>
          </a:p>
          <a:p>
            <a:r>
              <a:rPr lang="ru-RU" dirty="0"/>
              <a:t>1.Сборник задач по физике для 7-9 классов. </a:t>
            </a:r>
            <a:r>
              <a:rPr lang="ru-RU" dirty="0" err="1"/>
              <a:t>Лукашик</a:t>
            </a:r>
            <a:r>
              <a:rPr lang="ru-RU" dirty="0"/>
              <a:t> В.И., Иванова Е.В. 25-е изд., -  М.: 2011.</a:t>
            </a:r>
          </a:p>
          <a:p>
            <a:r>
              <a:rPr lang="ru-RU" dirty="0"/>
              <a:t>2.Агеева И.Д. Веселая биология на уроках и праздниках: Методическое пособие. – М.: ТЦ Сфера, 2004.</a:t>
            </a:r>
          </a:p>
          <a:p>
            <a:r>
              <a:rPr lang="ru-RU" dirty="0"/>
              <a:t>3.Детская энциклопедия, т.4.- М.: Издательство «Педагогика», 1973.</a:t>
            </a:r>
          </a:p>
          <a:p>
            <a:endParaRPr lang="ru-RU" dirty="0" smtClean="0">
              <a:hlinkClick r:id="rId9"/>
            </a:endParaRPr>
          </a:p>
          <a:p>
            <a:endParaRPr lang="en-US" dirty="0" smtClean="0">
              <a:hlinkClick r:id="rId9"/>
            </a:endParaRPr>
          </a:p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Интернет-ресурсы: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20080"/>
          </a:xfrm>
        </p:spPr>
        <p:txBody>
          <a:bodyPr>
            <a:noAutofit/>
          </a:bodyPr>
          <a:lstStyle/>
          <a:p>
            <a:r>
              <a:rPr lang="ru-RU" sz="4000" dirty="0" err="1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Леона́рдо</a:t>
            </a:r>
            <a:r>
              <a:rPr lang="ru-RU" sz="4000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4000" dirty="0" err="1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ди</a:t>
            </a:r>
            <a:r>
              <a:rPr lang="ru-RU" sz="4000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сер </a:t>
            </a:r>
            <a:r>
              <a:rPr lang="ru-RU" sz="4000" dirty="0" err="1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Пье́ро</a:t>
            </a:r>
            <a:r>
              <a:rPr lang="ru-RU" sz="4000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да </a:t>
            </a:r>
            <a:r>
              <a:rPr lang="ru-RU" sz="4000" dirty="0" err="1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Ви́нчи</a:t>
            </a:r>
            <a:r>
              <a:rPr lang="ru-RU" sz="4000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 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1"/>
            <a:ext cx="5472607" cy="61206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 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15 апреля </a:t>
            </a:r>
            <a:r>
              <a:rPr lang="ru-RU" sz="2600" b="1" dirty="0" smtClean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1452—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 2 мая </a:t>
            </a:r>
            <a:r>
              <a:rPr lang="ru-RU" sz="2600" b="1" dirty="0" smtClean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1519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Итальянский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600" b="1" dirty="0" smtClean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художник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 </a:t>
            </a:r>
            <a:endParaRPr lang="ru-RU" sz="2600" b="1" dirty="0" smtClean="0">
              <a:solidFill>
                <a:srgbClr val="FFFF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(живописец, скульптор,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 архитектор) </a:t>
            </a:r>
            <a:endParaRPr lang="ru-RU" sz="2600" b="1" dirty="0" smtClean="0">
              <a:solidFill>
                <a:schemeClr val="tx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и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 </a:t>
            </a:r>
            <a:r>
              <a:rPr lang="ru-RU" sz="2600" b="1" dirty="0" smtClean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учёный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 </a:t>
            </a:r>
            <a:r>
              <a:rPr lang="ru-RU" sz="2600" b="1" dirty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(анатом</a:t>
            </a:r>
            <a:r>
              <a:rPr lang="ru-RU" sz="2600" b="1" dirty="0" smtClean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,</a:t>
            </a:r>
          </a:p>
          <a:p>
            <a:pPr marL="0" indent="0">
              <a:buNone/>
            </a:pPr>
            <a:r>
              <a:rPr lang="ru-RU" sz="2600" b="1" dirty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 </a:t>
            </a:r>
            <a:r>
              <a:rPr lang="ru-RU" sz="2600" b="1" dirty="0" smtClean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естествоиспытатель</a:t>
            </a:r>
            <a:r>
              <a:rPr lang="ru-RU" sz="2600" b="1" dirty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), </a:t>
            </a:r>
            <a:endParaRPr lang="ru-RU" sz="2600" b="1" dirty="0" smtClean="0">
              <a:solidFill>
                <a:schemeClr val="tx1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изобретатель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, писатель, </a:t>
            </a:r>
            <a:r>
              <a:rPr lang="ru-RU" sz="2600" b="1" dirty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один из крупнейших представителей 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искусства Высокого Возрождения, </a:t>
            </a:r>
            <a:endParaRPr lang="ru-RU" sz="2600" b="1" dirty="0" smtClean="0">
              <a:solidFill>
                <a:srgbClr val="FFFF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яркий </a:t>
            </a:r>
            <a:r>
              <a:rPr lang="ru-RU" sz="2600" b="1" dirty="0">
                <a:solidFill>
                  <a:schemeClr val="tx1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пример 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«универсального человека» (лат. </a:t>
            </a:r>
            <a:r>
              <a:rPr lang="ru-RU" sz="2600" b="1" dirty="0" err="1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homo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universalis</a:t>
            </a:r>
            <a:r>
              <a:rPr lang="ru-RU" sz="2600" b="1" dirty="0">
                <a:solidFill>
                  <a:srgbClr val="FFFF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)</a:t>
            </a:r>
            <a:endParaRPr lang="ru-RU" sz="26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78" y="908721"/>
            <a:ext cx="349357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2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>
                <a:solidFill>
                  <a:srgbClr val="FFFF00"/>
                </a:solidFill>
              </a:rPr>
              <a:t>Летательный аппарат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83968" y="1600201"/>
            <a:ext cx="4402832" cy="427707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Чертеж </a:t>
            </a:r>
            <a:r>
              <a:rPr lang="ru-RU" sz="3200" dirty="0"/>
              <a:t>летательной машины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45757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62009"/>
            <a:ext cx="4484166" cy="36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67544" y="1268760"/>
            <a:ext cx="4248472" cy="504056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Жуковский Николай Егорович-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16538"/>
            <a:ext cx="3384376" cy="4703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90820"/>
            <a:ext cx="3405987" cy="4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1" y="836713"/>
            <a:ext cx="8295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русский механик, создатель аэродинамики как науки.</a:t>
            </a:r>
          </a:p>
        </p:txBody>
      </p:sp>
    </p:spTree>
    <p:extLst>
      <p:ext uri="{BB962C8B-B14F-4D97-AF65-F5344CB8AC3E}">
        <p14:creationId xmlns:p14="http://schemas.microsoft.com/office/powerpoint/2010/main" val="40585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268760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/>
              <a:t>Под водой она гуляет,</a:t>
            </a:r>
          </a:p>
          <a:p>
            <a:pPr algn="ctr"/>
            <a:r>
              <a:rPr lang="ru-RU" sz="6600" dirty="0"/>
              <a:t>Нашу землю охраняет,</a:t>
            </a:r>
          </a:p>
          <a:p>
            <a:pPr algn="ctr"/>
            <a:r>
              <a:rPr lang="ru-RU" sz="6600" dirty="0"/>
              <a:t>Выполняет свой наказ.</a:t>
            </a:r>
          </a:p>
          <a:p>
            <a:pPr algn="ctr"/>
            <a:r>
              <a:rPr lang="ru-RU" sz="6600" dirty="0"/>
              <a:t>Очень зорок ее глаз.</a:t>
            </a:r>
          </a:p>
        </p:txBody>
      </p:sp>
    </p:spTree>
    <p:extLst>
      <p:ext uri="{BB962C8B-B14F-4D97-AF65-F5344CB8AC3E}">
        <p14:creationId xmlns:p14="http://schemas.microsoft.com/office/powerpoint/2010/main" val="14511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В 1620 г. в Англии, была построена первая </a:t>
            </a:r>
            <a:r>
              <a:rPr lang="ru-RU" sz="3600" b="1" dirty="0" smtClean="0">
                <a:solidFill>
                  <a:srgbClr val="FFFF00"/>
                </a:solidFill>
              </a:rPr>
              <a:t>подводная лодка, </a:t>
            </a:r>
          </a:p>
          <a:p>
            <a:pPr algn="ctr"/>
            <a:r>
              <a:rPr lang="ru-RU" sz="3600" b="1" dirty="0" smtClean="0"/>
              <a:t>  а в России — спустя сто лет, </a:t>
            </a:r>
          </a:p>
          <a:p>
            <a:pPr algn="ctr"/>
            <a:r>
              <a:rPr lang="ru-RU" sz="3600" b="1" dirty="0" smtClean="0"/>
              <a:t>в </a:t>
            </a:r>
            <a:r>
              <a:rPr lang="ru-RU" sz="3600" b="1" dirty="0"/>
              <a:t>1724 г.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38" y="2663964"/>
            <a:ext cx="4568257" cy="385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99" y="2663964"/>
            <a:ext cx="4211960" cy="385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5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ГИДРОФОН</a:t>
            </a:r>
            <a:r>
              <a:rPr lang="ru-RU" dirty="0" smtClean="0"/>
              <a:t> -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499992" y="1052736"/>
            <a:ext cx="4644008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специальный</a:t>
            </a:r>
            <a:r>
              <a:rPr lang="ru-RU" sz="2400" b="1" dirty="0"/>
              <a:t> </a:t>
            </a:r>
            <a:r>
              <a:rPr lang="ru-RU" sz="2400" b="1" dirty="0" smtClean="0"/>
              <a:t>МИКРОФОН,</a:t>
            </a:r>
          </a:p>
          <a:p>
            <a:pPr marL="0" indent="0">
              <a:buNone/>
            </a:pPr>
            <a:r>
              <a:rPr lang="ru-RU" sz="2400" b="1" dirty="0" smtClean="0"/>
              <a:t>способный</a:t>
            </a:r>
          </a:p>
          <a:p>
            <a:pPr marL="0" indent="0">
              <a:buNone/>
            </a:pPr>
            <a:r>
              <a:rPr lang="ru-RU" sz="2400" b="1" dirty="0" smtClean="0"/>
              <a:t>принимать</a:t>
            </a:r>
            <a:r>
              <a:rPr lang="ru-RU" sz="2400" b="1" dirty="0"/>
              <a:t> </a:t>
            </a:r>
            <a:r>
              <a:rPr lang="ru-RU" sz="2400" b="1" dirty="0" smtClean="0"/>
              <a:t>звуки и</a:t>
            </a:r>
            <a:r>
              <a:rPr lang="ru-RU" sz="2400" b="1" dirty="0"/>
              <a:t> ультразвуки под водой. 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 </a:t>
            </a:r>
          </a:p>
          <a:p>
            <a:pPr marL="0" indent="0">
              <a:buNone/>
            </a:pPr>
            <a:r>
              <a:rPr lang="ru-RU" sz="2400" b="1" dirty="0" smtClean="0"/>
              <a:t> Используется</a:t>
            </a:r>
            <a:r>
              <a:rPr lang="ru-RU" sz="2400" b="1" dirty="0"/>
              <a:t> для обнаружения 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подводных</a:t>
            </a:r>
            <a:r>
              <a:rPr lang="ru-RU" sz="2400" b="1" dirty="0"/>
              <a:t> лодок. 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 </a:t>
            </a:r>
          </a:p>
          <a:p>
            <a:pPr marL="0" indent="0">
              <a:buNone/>
            </a:pPr>
            <a:r>
              <a:rPr lang="ru-RU" sz="2400" b="1" dirty="0" smtClean="0"/>
              <a:t> В</a:t>
            </a:r>
            <a:r>
              <a:rPr lang="ru-RU" sz="2400" b="1" dirty="0"/>
              <a:t> последнее время </a:t>
            </a:r>
            <a:r>
              <a:rPr lang="ru-RU" sz="2400" b="1" dirty="0" smtClean="0"/>
              <a:t>гидрофоны</a:t>
            </a:r>
          </a:p>
          <a:p>
            <a:pPr marL="0" indent="0">
              <a:buNone/>
            </a:pPr>
            <a:r>
              <a:rPr lang="ru-RU" sz="2400" b="1" dirty="0" smtClean="0"/>
              <a:t>применяют</a:t>
            </a:r>
            <a:r>
              <a:rPr lang="ru-RU" sz="2400" b="1" dirty="0"/>
              <a:t> в океанографии, 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например</a:t>
            </a:r>
            <a:r>
              <a:rPr lang="ru-RU" sz="2400" b="1" dirty="0"/>
              <a:t>, для изучения 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400" b="1" dirty="0" smtClean="0"/>
              <a:t>пения</a:t>
            </a:r>
            <a:r>
              <a:rPr lang="ru-RU" sz="2400" b="1" dirty="0"/>
              <a:t> китов.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4" y="1196752"/>
            <a:ext cx="417573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1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771</TotalTime>
  <Words>447</Words>
  <Application>Microsoft Office PowerPoint</Application>
  <PresentationFormat>Экран (4:3)</PresentationFormat>
  <Paragraphs>133</Paragraphs>
  <Slides>32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Паркет</vt:lpstr>
      <vt:lpstr> Бинарный урок  в 7 классе по теме :  «За страницами учебника. Бионика.»</vt:lpstr>
      <vt:lpstr>Презентация PowerPoint</vt:lpstr>
      <vt:lpstr>Презентация PowerPoint</vt:lpstr>
      <vt:lpstr>Леона́рдо ди сер Пье́ро да Ви́нчи </vt:lpstr>
      <vt:lpstr>Летательный аппарат</vt:lpstr>
      <vt:lpstr>Жуковский Николай Егорович-</vt:lpstr>
      <vt:lpstr>Презентация PowerPoint</vt:lpstr>
      <vt:lpstr>Презентация PowerPoint</vt:lpstr>
      <vt:lpstr>ГИДРОФОН -</vt:lpstr>
      <vt:lpstr>Тюлень</vt:lpstr>
      <vt:lpstr>Презентация PowerPoint</vt:lpstr>
      <vt:lpstr>Лягушка </vt:lpstr>
      <vt:lpstr>Ретинатрон</vt:lpstr>
      <vt:lpstr>РАДИОПРИЕМНИК</vt:lpstr>
      <vt:lpstr>  Полет летучей мыши</vt:lpstr>
      <vt:lpstr>Презентация PowerPoint</vt:lpstr>
      <vt:lpstr>Мормирус</vt:lpstr>
      <vt:lpstr>Презентация PowerPoint</vt:lpstr>
      <vt:lpstr>КАШАЛОТ</vt:lpstr>
      <vt:lpstr>Презентация PowerPoint</vt:lpstr>
      <vt:lpstr>Задача №1:</vt:lpstr>
      <vt:lpstr>Задача №2</vt:lpstr>
      <vt:lpstr>       Вопрос: Почему тяжелые железные корабли не тонут и уходят в дальние плавания, а худенький, не умеющий плавать Петя чуть не отправился на дно?</vt:lpstr>
      <vt:lpstr> Если FАрх &lt; Fтяж,  то Петя будет тонуть.</vt:lpstr>
      <vt:lpstr>Поясните, почему зайцы могли потопить лодку?</vt:lpstr>
      <vt:lpstr> Медуза. «Инфраухо».</vt:lpstr>
      <vt:lpstr>Синквейн </vt:lpstr>
      <vt:lpstr>«Поиграем, отдохнем…»</vt:lpstr>
      <vt:lpstr>Интерактивное задание</vt:lpstr>
      <vt:lpstr>В улыбке участвует 18 лицевых мышц, а для гримасы неудовольствия приходится напрягать 43 мышцы. Сделайте правильный выбор!</vt:lpstr>
      <vt:lpstr>Презентация PowerPoint</vt:lpstr>
      <vt:lpstr>Интернет-ресурсы: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65</cp:revision>
  <dcterms:created xsi:type="dcterms:W3CDTF">2016-03-31T08:32:05Z</dcterms:created>
  <dcterms:modified xsi:type="dcterms:W3CDTF">2016-06-14T10:34:00Z</dcterms:modified>
</cp:coreProperties>
</file>