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87" r:id="rId3"/>
    <p:sldId id="269" r:id="rId4"/>
    <p:sldId id="264" r:id="rId5"/>
    <p:sldId id="265" r:id="rId6"/>
    <p:sldId id="301" r:id="rId7"/>
    <p:sldId id="270" r:id="rId8"/>
    <p:sldId id="278" r:id="rId9"/>
    <p:sldId id="286" r:id="rId10"/>
    <p:sldId id="291" r:id="rId11"/>
    <p:sldId id="293" r:id="rId12"/>
    <p:sldId id="280" r:id="rId13"/>
    <p:sldId id="281" r:id="rId14"/>
    <p:sldId id="289" r:id="rId15"/>
    <p:sldId id="300" r:id="rId16"/>
    <p:sldId id="295" r:id="rId17"/>
    <p:sldId id="28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  <a:srgbClr val="0033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696" autoAdjust="0"/>
  </p:normalViewPr>
  <p:slideViewPr>
    <p:cSldViewPr>
      <p:cViewPr>
        <p:scale>
          <a:sx n="80" d="100"/>
          <a:sy n="80" d="100"/>
        </p:scale>
        <p:origin x="-16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9950-6BC0-4EF0-8E5B-FD6E3E451BB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AB2B-F3BF-4360-9973-6779E542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AB2B-F3BF-4360-9973-6779E5422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AB2B-F3BF-4360-9973-6779E54223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AB2B-F3BF-4360-9973-6779E54223F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58F7-B77B-464A-8F69-78262FAF226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448A-7CE6-403D-869F-10A4F1D64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chool\Desktop\3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6016" y="116632"/>
            <a:ext cx="4320480" cy="1656184"/>
          </a:xfrm>
          <a:prstGeom prst="round2DiagRect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16016" y="188640"/>
            <a:ext cx="4427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«Гимназия №</a:t>
            </a:r>
            <a:r>
              <a:rPr lang="en-US" sz="1100" b="1" dirty="0" smtClean="0">
                <a:solidFill>
                  <a:srgbClr val="002060"/>
                </a:solidFill>
              </a:rPr>
              <a:t> 13</a:t>
            </a:r>
            <a:r>
              <a:rPr lang="ru-RU" sz="1100" b="1" dirty="0" smtClean="0">
                <a:solidFill>
                  <a:srgbClr val="002060"/>
                </a:solidFill>
              </a:rPr>
              <a:t>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620688"/>
            <a:ext cx="3960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Мультимедийная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разработка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урока математики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учителя начальных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Митрохиной Светланы Викторовны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64533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г.Новомосковск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2016г.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980728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ru-RU" b="1" dirty="0" smtClean="0">
                <a:solidFill>
                  <a:srgbClr val="002060"/>
                </a:solidFill>
              </a:rPr>
              <a:t> этап. </a:t>
            </a:r>
            <a:r>
              <a:rPr lang="ru-RU" b="1" dirty="0" smtClean="0">
                <a:solidFill>
                  <a:srgbClr val="002060"/>
                </a:solidFill>
              </a:rPr>
              <a:t>Постановка учебной задачи</a:t>
            </a:r>
            <a:r>
              <a:rPr lang="ru-RU" b="1" i="1" dirty="0" smtClean="0"/>
              <a:t> 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412776"/>
          <a:ext cx="8964488" cy="45525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4176"/>
                <a:gridCol w="3168352"/>
                <a:gridCol w="2664296"/>
                <a:gridCol w="15476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10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темы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Кто догадался, над какой темой мы будем работать?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 каких именно?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Значит, чему мы будем учиться?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нашего урока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можно сравнивать числа».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Давайте попробуем сформулировать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нашего урока.</a:t>
                      </a:r>
                      <a:endParaRPr lang="en-US" sz="12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 что для этого надо сделать?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Подумайте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жизни нам пригодятся эти знания - сравнения двузначных чисел? 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двузначных чисел.</a:t>
                      </a:r>
                    </a:p>
                    <a:p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Больше 20.</a:t>
                      </a:r>
                    </a:p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Сравнивать двузначные числа, опираясь на новые знания.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Научиться сравнивать двузначные числа, опираясь на новые знания.</a:t>
                      </a:r>
                    </a:p>
                    <a:p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Найти новый способ сравнения.</a:t>
                      </a:r>
                    </a:p>
                    <a:p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магазине, в школе, дома сравнить температуру на градуснике и т.д.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проявляют интерес и положительное отношение к изучению математики.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прогнозируют результаты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уровня усвоения изучаемого материала.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503" y="1412776"/>
          <a:ext cx="9036498" cy="46287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3"/>
                <a:gridCol w="3312368"/>
                <a:gridCol w="2808312"/>
                <a:gridCol w="1547665"/>
              </a:tblGrid>
              <a:tr h="71128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723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нового знания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Кто попытается доказать, почему 12 &lt; 52 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Подумайте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нам может помочь графическая модель чисел?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мы построили графическую модель? Что мы видим с помощью графической модели?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вывод можно сделать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Ученые проверяют свои открытия много раз и в различных ситуациях.</a:t>
                      </a:r>
                    </a:p>
                    <a:p>
                      <a:pPr algn="l"/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 как сравнивать числа 56…54 ?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вывод можно сделать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Строят графическую модель: один у доски, остальные на местах.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= 1 д. 2 ед.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= 5 д. 2 ед.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Десятки и единицы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д..&lt; 5 д.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 &lt; 52</a:t>
                      </a:r>
                    </a:p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Приходят к выводу: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меньше десятков в числе, тем меньше двузначное число.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больше десятков, тем больше двузначное число.</a:t>
                      </a:r>
                      <a:endParaRPr lang="ru-RU" sz="11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=5дес.+6 ед.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=5 дес.+4 ед.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6ед. &gt; 4 ед.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&gt;54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Приходят к выводу: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число десятков  в числах одинаково ,то больше то число, в котором больше единиц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синтез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формулирование познавательной цели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использование знаково-символических средств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построение логической цепи рассуждений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доказательств.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512" y="980729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" y="1124744"/>
          <a:ext cx="9143998" cy="502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3770"/>
                <a:gridCol w="2623278"/>
                <a:gridCol w="3297836"/>
                <a:gridCol w="1349114"/>
              </a:tblGrid>
              <a:tr h="4968552"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Физминутка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«Живое число».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Вам интересно узнать, совпадают ли наши выводы 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выводами учебника?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Давайте проверим!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Какие знания понадобились, чтобы сравнить двузначные числа?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-Какой же вывод мы можем сделать?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-Молодцы! Отлично потрудились!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Предлагаю 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физминутку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связанную с темой нашего урока.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 делится на3 команды по 7 человек. Звучит музыка. Дети двигаются по кругу .как только музыка прерывается, учитель предлагает каждой команде превратиться в «живое число».Например,43( 4чел-скрепляю руки в локтях, образуя- десятки, а 3 чел.- стоят рядом).Далее звучит музыка, продолжают двигаться по кругу.  – 52,…34…,25 и т.д.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ЭФУ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с.28,№ 3.,  с.29,№ 5., 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Знания десятичного состава числа.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Приходят к выводу: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опираясь на знания десятичного состава числа, мы можем сравнить любые двузначные числа.</a:t>
                      </a: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Двигаются по кругу .как только музыка прерывается, «превращаются» в «живое число».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осознают важность сохранения и укрепления здоровья.</a:t>
                      </a:r>
                    </a:p>
                    <a:p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договариваются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решения.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school\Desktop\ол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1178083" cy="889617"/>
          </a:xfrm>
          <a:prstGeom prst="rect">
            <a:avLst/>
          </a:prstGeom>
          <a:noFill/>
        </p:spPr>
      </p:pic>
      <p:pic>
        <p:nvPicPr>
          <p:cNvPr id="3" name="Picture 2" descr="C:\Users\school\Desktop\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9"/>
            <a:ext cx="1259831" cy="902202"/>
          </a:xfrm>
          <a:prstGeom prst="rect">
            <a:avLst/>
          </a:prstGeom>
          <a:noFill/>
        </p:spPr>
      </p:pic>
      <p:pic>
        <p:nvPicPr>
          <p:cNvPr id="13" name="Picture 2" descr="C:\Users\school\Desktop\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259831" cy="90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Первичное закрепление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5" y="1700808"/>
          <a:ext cx="8856984" cy="432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4956"/>
                <a:gridCol w="2540938"/>
                <a:gridCol w="2988921"/>
                <a:gridCol w="1512169"/>
              </a:tblGrid>
              <a:tr h="4320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шаг – проверка нового знания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Коллективная работа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интерактивной доске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Проверим полученные знания на практике.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Выполняют задание в учебнике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с.28,№ 4., ЭФУ.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Сравнивают числа с комментарием.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действия по алгоритму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осознанное  и произвольное  построение речевого высказывания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строят логическую цепь рассуждений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доказательств.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school\Desktop\шг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2952328" cy="226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124744"/>
          <a:ext cx="9144000" cy="4968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3770"/>
                <a:gridCol w="2623280"/>
                <a:gridCol w="3297836"/>
                <a:gridCol w="1349114"/>
              </a:tblGrid>
              <a:tr h="4968552"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в группах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Вспомним правила работы в группе.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Группы готовы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Представляем слово 1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,2,3,4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группам.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-Выполняют задание в учебнике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с.29,№ 7.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ЭФУ</a:t>
                      </a: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-Отчёты групп о выполнении данного задания.</a:t>
                      </a: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формируют умение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работать в паре, формулируют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собственное мнение и позицию</a:t>
                      </a:r>
                      <a:r>
                        <a:rPr lang="en-US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строят речевое высказывание в соответствии с поставленными задачами</a:t>
                      </a:r>
                      <a:r>
                        <a:rPr lang="en-US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формируют умение слушать и понимать других; аргументировать свою точку зрения.</a:t>
                      </a: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принимают и сохраняют учебную задачу, планируют свои действия в процессе выполнения работы.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school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2088232" cy="145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school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204229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амостоятельная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5" y="1484784"/>
          <a:ext cx="8856984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4956"/>
                <a:gridCol w="2540938"/>
                <a:gridCol w="3194322"/>
                <a:gridCol w="1306768"/>
              </a:tblGrid>
              <a:tr h="4536504"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Самостоятельная работа 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Взаимопроверка.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Игра«Разведчики».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-Открываем рабочие тетради с. 17 и выполняем № 6,7  самостоятельно.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Напомню правила: возьмите красный карандаш, незаметно для меня и для других договоритесь взглядом, с кем вы будете меняться местами. По моему сигналу (звонок)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перехóдите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другое место и проверяете, правильно ли ваш друг выполнил задание. Ставите знак «плюс» или «минус» и возвращаетесь на свое место.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Выполняют  самостоятельно задание в рабочей тетради.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17 ,  № 6,7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Выполняют взаимопроверку.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учебную задачу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понимают выделенные учителем ориентиры действия в учебном материале.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-сотрудничают с товарищем;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аргументируют своё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мнение.</a:t>
                      </a:r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осуществляют взаимоконтроль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school\Desktop\страница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2808312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1412776"/>
          <a:ext cx="8784976" cy="4536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168"/>
                <a:gridCol w="2592288"/>
                <a:gridCol w="3096344"/>
                <a:gridCol w="1584176"/>
              </a:tblGrid>
              <a:tr h="4536504"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200" b="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каких заданиях вам пригодятся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Полученные знания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200" b="0" i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Рассмотрите задания и выберите по своим силам.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Выполняют  самостоятельно задание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ЭФУ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35№4   или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рабочей тетради.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с. 17 , с.46 № 1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(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выбору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строят логическую цепочку рассуждений.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980728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Включение в систему знаний и повторение</a:t>
            </a:r>
            <a:endParaRPr lang="ru-RU" sz="2000" dirty="0"/>
          </a:p>
        </p:txBody>
      </p:sp>
      <p:pic>
        <p:nvPicPr>
          <p:cNvPr id="5122" name="Picture 2" descr="C:\Users\school\Desktop\щш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348881"/>
            <a:ext cx="2797511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school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26059"/>
            <a:ext cx="1872208" cy="144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5" y="1052736"/>
          <a:ext cx="8856984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3"/>
                <a:gridCol w="2699711"/>
                <a:gridCol w="3194322"/>
                <a:gridCol w="1306768"/>
              </a:tblGrid>
              <a:tr h="5256584"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в паре.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спомним правила работы в паре и выполним задание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учебник с.29,№ 6.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 Выполняют в паре задание в учебнике с.29,№ 6.,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(ЭФУ)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7+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3= О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2=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Л                               6 -3=  И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5=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                               8 -3=  Н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       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10 -2= Т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высказывают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мысли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тексту (по рисунку);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учатся работать по предложенному учителем плану.</a:t>
                      </a: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контролируют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оценку и действия партнёра; с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достаточной точностью выражают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мысли.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4008" y="2492896"/>
          <a:ext cx="2880320" cy="5760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school\Desktop\hello_html_3129f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772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Подведение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556792"/>
          <a:ext cx="8784976" cy="4545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62324"/>
                <a:gridCol w="3489765"/>
                <a:gridCol w="2032887"/>
              </a:tblGrid>
              <a:tr h="3950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ученика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5010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Вспомним цель, которую мы ставили в начале урока.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Можете ли сказать, что хорошо умеете сравнивать двузначные числа?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Вернемся к притче, с которой мы начали урок. Как думаете, стали ли мы ближе к красному цвету?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Продвинулись ли мы к достижению нашей цели – знать больше?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 предлагаю оценить :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урок, ваше участие в нем, то, с чем вы сегодня уйдете с урока.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Ваша самооценка совпала с моей . Вы сегодня работали отлично! Спасибо за урок!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Научиться сравнивать двузначные числа, опираясь на новые знания.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Да!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Да!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Продвинулись!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дают оценку своей работе на уроке 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слушают и вступают в диалог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участвуют в коллективном  обсуждении.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оценивают правильность выполнения действий на уроке.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C:\Users\school\Desktop\prezentatsija-na-temu-podvedenie-it_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3120915" cy="104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42367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980729"/>
          <a:ext cx="8784976" cy="51280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62324"/>
                <a:gridCol w="3489765"/>
                <a:gridCol w="2032887"/>
              </a:tblGrid>
              <a:tr h="1289825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90694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1" descr="C:\Users\school\Desktop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047875" cy="25622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63688" y="1124745"/>
            <a:ext cx="7128792" cy="61293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открытия новых знаний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1988840"/>
            <a:ext cx="6264696" cy="70723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сравнивать числа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school\Desktop\q mag g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556792"/>
            <a:ext cx="20482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school\Desktop\numb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771800" cy="207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chool\Desktop\W020140303506686128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592288" cy="330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3237214"/>
            <a:ext cx="85689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94427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052737"/>
          <a:ext cx="8784976" cy="50763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84976"/>
              </a:tblGrid>
              <a:tr h="555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урока: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условия для формирования умения сравнивать двузначные числа с опорой на их десятичный состав.</a:t>
                      </a:r>
                    </a:p>
                  </a:txBody>
                  <a:tcPr/>
                </a:tc>
              </a:tr>
              <a:tr h="105216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урока: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научиться сравнивать двузначные числа, их разрядный состав;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-повторение приемов сравнения;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-формирование УУД: нахождение способов (закономерностей) ,позволяющих выполнить математические операции.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03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Планируемые результаты: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Предметные: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учащиеся научатся сравнивать двузначные числа с опорой на числовой луч и на их десятичный состав.</a:t>
                      </a:r>
                    </a:p>
                    <a:p>
                      <a:pPr lvl="0" algn="l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воспринимают важность учёбы как интеллектуального труда и познания нового.</a:t>
                      </a:r>
                    </a:p>
                  </a:txBody>
                  <a:tcPr/>
                </a:tc>
              </a:tr>
              <a:tr h="2455049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ерерабатывают полученную информацию: делать выводы в результате совместной работы всего класса.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принимают и сохраняют учебную задачу, соответствующую этапу обучения;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овладевают умениями  выполнять учебные действия в устной и письменной речи; осуществляют пошаговый контроль своих действий под руководством учителя.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умение работать в группе,  находить общее решение, умение аргументировать своё предложение; развивать способность сохранять доброжелательное отношение друг к другу, взаимоконтроль и взаимопомощь по ходу выполнения задания.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51504" cy="6912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9036496" cy="60771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36496"/>
              </a:tblGrid>
              <a:tr h="857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Используемые педагогические технологии: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проблемного обучения, информационно-коммуникационная, технология развивающего обучения,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обучения: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проблемный, частично-поисковый.</a:t>
                      </a: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5181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dirty="0" smtClean="0"/>
                    </a:p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организации познавательной деятельности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: фронтальная, работа в парах, индивидуальная работа, работа в группах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дифференцированная работа.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678317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обучения: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Для учителя: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проектор, компьютер, интерактивная доска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Smart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Board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, ЭФУ: М.И.Башмаков, М.Г. Нефёдова,2011, 2 С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,ООО «Издательство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Астрель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», 2011г,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учебник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Математика 1 класс, часть 2. Авторы: М.И.Башмаков, М.Г. Нефёдова, АСТ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Астрель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», 2014г., рабочая тетрадь №2.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Для ученика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ноутбуки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ЭФУ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: М.И.Башмаков, М.Г. Нефёдова,2011, 2 С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,ООО «Издательство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Астрель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yal Times New Roman" pitchFamily="18" charset="0"/>
                          <a:ea typeface="+mn-ea"/>
                          <a:cs typeface="+mn-cs"/>
                        </a:rPr>
                        <a:t>», 2011г, индивидуальные карточки для оценивания своей работы, рабочая тетрадь №2.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21297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235307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Организационный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момент.  Мотивация к учебной деятельности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628801"/>
          <a:ext cx="8784976" cy="44730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62324"/>
                <a:gridCol w="3489765"/>
                <a:gridCol w="2032887"/>
              </a:tblGrid>
              <a:tr h="35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учителя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ученика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0733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расселись по местам, никому не тесно,</a:t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секрету скажу вам: «Будет интересно!»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мы считать, писать, и решать задачи,</a:t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 сегодня, как всегда, в руки шла удача.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Повторим материал, закрепим умения,</a:t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каждый мог сказать: «Это всё умею я!!!»…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 вас на партах лежат квадратики трёх цветов с человечками 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красный, синий, жёлтый)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В одной старинной притче говорится о том, что всех людей можно разделить на несколько групп: люди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знающие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которые уже все знают; люди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ищущие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они хотят знать и ищут знания ; люди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спящие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они ничего не хотят знать и ничего не ищут. Сейчас давайте попробуем заглянуть  внутрь себя и подумаем, какой «я» человек…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Покажите того человечка , к которому вы себя можете отнести.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Определяют, к какой группе могут себя отнести, выбирают квадратик соответствующего цвета и показывают его.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понимают значения знаний для человека и принимают его</a:t>
                      </a:r>
                      <a:r>
                        <a:rPr lang="en-US" sz="1200" dirty="0" smtClean="0"/>
                        <a:t>;</a:t>
                      </a:r>
                      <a:r>
                        <a:rPr lang="ru-RU" sz="1200" dirty="0" smtClean="0"/>
                        <a:t> самоопределение.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C:\Users\school\Desktop\открытый урок в 1в - 2016МАТЕМАТИКА\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864096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school\Desktop\открытый урок в 1в - 2016МАТЕМАТИКА\cresci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864096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school\Desktop\c1d71c8e6ba17263641c03614c2e5ef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1008112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05523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 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Актуализация знаний и фиксация затруднения в учебной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1484784"/>
          <a:ext cx="8784976" cy="45365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2664296"/>
                <a:gridCol w="3168352"/>
                <a:gridCol w="1584176"/>
              </a:tblGrid>
              <a:tr h="8109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Работать  предлагаю под девизом: 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Тот, кто хочет много знать,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сам все постигать!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Согласны?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-Перед вами карточки 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 вы думаете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они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Вспомните,  что мы делаем для открытия новых знаний?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МОЛОДЦЫ!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так – в путь! Я уверенна,  у вас всё получится!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доске четыре карточки 1, 2, 3 , 4  в хаотичном порядке. 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Высказывают свои предположения.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асставляют по порядку, т.к.математика- наука точная, на доске при перевороте карточек-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1шаг – Вспоминаем, что знаем.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2шаг – Какие знания необходимо открыть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выясняем, что не знаем).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шаг – Ищем сами способ открытия этих знаний.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шаг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проверяем полученные знания.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 и сохраняют учебную задачу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оценивают результат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своих действий.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 сравнение и классификацию изучаемых объектов.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оммуникатив-ные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обмениваются мнениями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друг друга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строят понятные речевые высказывания.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83968" y="3861048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3861048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открытия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3861048"/>
            <a:ext cx="72008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861048"/>
            <a:ext cx="72008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05523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 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Актуализация знаний и фиксация затруднения в учебной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1484784"/>
          <a:ext cx="8784976" cy="45365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2664296"/>
                <a:gridCol w="3168352"/>
                <a:gridCol w="1584176"/>
              </a:tblGrid>
              <a:tr h="8109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Работать  предлагаю под девизом: 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Тот, кто хочет много знать,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сам все постигать!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Согласны?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-Перед вами карточки 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 вы думаете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они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Вспомните,  что мы делаем для открытия новых знаний?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МОЛОДЦЫ!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так – в путь! Я уверенна,  у вас всё получится!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доске четыре карточки 1, 2, 3 , 4  в хаотичном порядке. 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Высказывают свои предположения.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асставляют по порядку, т.к.математика- наука точная, на доске при перевороте карточек-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1шаг – Вспоминаем, что знаем.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2шаг – Какие знания необходимо открыть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выясняем, что не знаем).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шаг – Ищем сами способ открытия этих знаний.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шаг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проверяем полученные знания.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 и сохраняют учебную задачу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оценивают результат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своих действий.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 сравнение и классификацию изучаемых объектов.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оммуникатив-ные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обмениваются мнениями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друг друга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строят понятные речевые высказывания.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83968" y="3861048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3861048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открытия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3861048"/>
            <a:ext cx="72008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861048"/>
            <a:ext cx="72008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1124744"/>
          <a:ext cx="8784976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0200"/>
                <a:gridCol w="2520280"/>
                <a:gridCol w="3168352"/>
                <a:gridCol w="1296144"/>
              </a:tblGrid>
              <a:tr h="489654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шаг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шаг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Вспомните, о чем мы говорили на прошлом уроке?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-Прочитайте числа   56,14,52,12,16,54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какие группы можно разделить данные числа?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Молодцы!!!!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Посмотрите на доску и скажите, какое задание с этими числами я вам приготовила?</a:t>
                      </a:r>
                    </a:p>
                    <a:p>
                      <a:pPr algn="ctr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доске запись: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14…16         56…54          56..16                                                    16…12         14…54          12..52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-На какие знания мы опираемся, когда сравнивали числа?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 составе двузначных чисел.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гр. -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 чисел-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дес.6 ед.,  1 дес.4 ед.,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гр.-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цифре, указ. кол-во десятков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14,12,16          56,52,54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3гр.-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цифре, указ. кол-во единиц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12,52             14,54         16,56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Сравнить эти числа.</a:t>
                      </a:r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сравнения: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-Знания порядка следования чисел при счете,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числового отрезка – меньше то. число, которое стоит левее.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1--меньше то число, которое при счете было названо раньше, больше то число,-….позже;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2--меньше то число, которое находится ближе к началу числового луча, больше то число,…-дальше от начала…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 и сохраняют учебную задачу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оценивают результат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своих действий.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 сравнение и классификацию изучаемых объектов.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оммуникатив-ные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обмениваются мнениями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слушают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друг друга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строят понятные речевые высказывания.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school\Desktop\Bezymyann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2942241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11434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31640" y="5088959"/>
            <a:ext cx="712879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</a:rPr>
              <a:t> </a:t>
            </a:r>
            <a:endParaRPr lang="ru-RU" sz="2800" dirty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1124744"/>
          <a:ext cx="8784976" cy="4968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  <a:gridCol w="2592288"/>
                <a:gridCol w="3240360"/>
                <a:gridCol w="1512168"/>
              </a:tblGrid>
              <a:tr h="4968552">
                <a:tc>
                  <a:txBody>
                    <a:bodyPr/>
                    <a:lstStyle/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Сравните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эти числа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Что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 заметили при сравнении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чем вы столкнулись при выполнении 2 шага учебной деятельности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 как же сравнить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12… 52, 56…54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Ведь линейка у нас только до 20.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-Записывают в тетрадь числа и сравнивают.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нельзя сравнить теми способами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которые мы знаем.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проблемой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затруднением при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выполнении задания.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Предположения детей.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проводят сравнение.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строят логические цепочки рассуждений.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1" name="Picture 5" descr="C:\Users\school\Desktop\W020140303506686128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2592288" cy="2646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1506</Words>
  <Application>Microsoft Office PowerPoint</Application>
  <PresentationFormat>Экран (4:3)</PresentationFormat>
  <Paragraphs>738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V этап. Первичное закрепление    </vt:lpstr>
      <vt:lpstr>Слайд 14</vt:lpstr>
      <vt:lpstr>   VI этап. Cамостоятельная  работа 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school</cp:lastModifiedBy>
  <cp:revision>87</cp:revision>
  <dcterms:created xsi:type="dcterms:W3CDTF">2016-01-30T13:40:49Z</dcterms:created>
  <dcterms:modified xsi:type="dcterms:W3CDTF">2016-09-21T16:58:20Z</dcterms:modified>
</cp:coreProperties>
</file>