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7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</p:sldMasterIdLst>
  <p:sldIdLst>
    <p:sldId id="263" r:id="rId8"/>
    <p:sldId id="256" r:id="rId9"/>
    <p:sldId id="258" r:id="rId10"/>
    <p:sldId id="271" r:id="rId11"/>
    <p:sldId id="260" r:id="rId12"/>
    <p:sldId id="273" r:id="rId13"/>
    <p:sldId id="259" r:id="rId14"/>
    <p:sldId id="264" r:id="rId15"/>
    <p:sldId id="275" r:id="rId16"/>
    <p:sldId id="265" r:id="rId17"/>
    <p:sldId id="257" r:id="rId18"/>
    <p:sldId id="272" r:id="rId19"/>
    <p:sldId id="261" r:id="rId20"/>
    <p:sldId id="266" r:id="rId21"/>
    <p:sldId id="276" r:id="rId22"/>
    <p:sldId id="274" r:id="rId23"/>
    <p:sldId id="269" r:id="rId24"/>
    <p:sldId id="267" r:id="rId25"/>
    <p:sldId id="284" r:id="rId26"/>
    <p:sldId id="282" r:id="rId27"/>
    <p:sldId id="283" r:id="rId28"/>
    <p:sldId id="285" r:id="rId29"/>
    <p:sldId id="268" r:id="rId30"/>
    <p:sldId id="278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3A1A2-2A86-486F-90B5-10F89F9C2D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61623-6156-46E3-AD77-8A8386F9702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5609837"/>
      </p:ext>
    </p:extLst>
  </p:cSld>
  <p:clrMapOvr>
    <a:masterClrMapping/>
  </p:clrMapOvr>
  <p:transition>
    <p:wheel spokes="2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20FB8-269B-4FA0-A22F-2FB2DA85D45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4F7B4-3D63-4372-9573-E6E77BCD50C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3284024"/>
      </p:ext>
    </p:extLst>
  </p:cSld>
  <p:clrMapOvr>
    <a:masterClrMapping/>
  </p:clrMapOvr>
  <p:transition>
    <p:wheel spokes="2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E1CDC-CAB1-46BF-BE0D-32F189CF27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853C0-2BBA-4DFF-BC69-F82CC1563D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2565624"/>
      </p:ext>
    </p:extLst>
  </p:cSld>
  <p:clrMapOvr>
    <a:masterClrMapping/>
  </p:clrMapOvr>
  <p:transition>
    <p:wheel spokes="2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D97A7-7906-4AFF-8F83-52C5ABECE4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5A6BD-EB91-4105-B886-3027CDF42C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16910"/>
      </p:ext>
    </p:extLst>
  </p:cSld>
  <p:clrMapOvr>
    <a:masterClrMapping/>
  </p:clrMapOvr>
  <p:transition>
    <p:wheel spokes="2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29151-CAE2-4DFD-87B0-70F6A510C44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85652-9DC5-476C-A4E5-EB4984D629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0000282"/>
      </p:ext>
    </p:extLst>
  </p:cSld>
  <p:clrMapOvr>
    <a:masterClrMapping/>
  </p:clrMapOvr>
  <p:transition>
    <p:wheel spokes="2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CE64B-7138-46E8-9CCC-FB6A5FDE838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BBC54-3C7E-4376-8AE3-E04EA1E99C9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191762"/>
      </p:ext>
    </p:extLst>
  </p:cSld>
  <p:clrMapOvr>
    <a:masterClrMapping/>
  </p:clrMapOvr>
  <p:transition>
    <p:wheel spokes="2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246AA-C330-454E-A755-892103CD3FD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53230-836E-4EE3-A2E3-12F7DEF6909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1053040"/>
      </p:ext>
    </p:extLst>
  </p:cSld>
  <p:clrMapOvr>
    <a:masterClrMapping/>
  </p:clrMapOvr>
  <p:transition>
    <p:wheel spokes="2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59C82-30FC-4EB6-9346-E3C641348E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9B36A-6CF7-49B7-8F6D-B4F975CA4D3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1423852"/>
      </p:ext>
    </p:extLst>
  </p:cSld>
  <p:clrMapOvr>
    <a:masterClrMapping/>
  </p:clrMapOvr>
  <p:transition>
    <p:wheel spokes="2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DEF4C-FB5E-405F-968A-36EA819EFD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D35ED-03EA-44F7-8BDA-A61C29A44E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3503526"/>
      </p:ext>
    </p:extLst>
  </p:cSld>
  <p:clrMapOvr>
    <a:masterClrMapping/>
  </p:clrMapOvr>
  <p:transition>
    <p:wheel spokes="2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2CBF3-78D8-49A4-AEF2-ADC92A6F40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6E500-AB10-4721-9D1D-F84C5A8BA4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34642"/>
      </p:ext>
    </p:extLst>
  </p:cSld>
  <p:clrMapOvr>
    <a:masterClrMapping/>
  </p:clrMapOvr>
  <p:transition>
    <p:wheel spokes="2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FF47E-049F-4F57-97C9-10307361C3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902F2-2277-4837-A373-D7811A48A19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4885696"/>
      </p:ext>
    </p:extLst>
  </p:cSld>
  <p:clrMapOvr>
    <a:masterClrMapping/>
  </p:clrMapOvr>
  <p:transition>
    <p:wheel spokes="2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07867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71381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3614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08123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67353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7700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3055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817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81602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2889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1611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10B7E-0F41-437B-AB71-62F4FBA46E41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A4E8F-DCED-4728-B738-ACD09F7B89D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8306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86C10-52D4-4D50-8F56-290591B42B33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486AB-1313-40F1-95FF-0DDC6038D71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79174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3D68C-3EA8-4C5D-9C01-D7672CEAE5AD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26984-8C79-4AB8-9A18-B642FFA7CA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41337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05CA6-8B43-4226-B817-E603117376BE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D728F-3E3D-4FC0-8DF3-53F3876C4B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25727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C46F6-D64E-4ECF-8E38-1685E2AC8EC1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E8702-9148-4579-927C-3B9BE95C65B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54663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6206B-504A-4AC3-AEBB-E32683CE59E8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52379-6686-4EF9-93F5-3C622298762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2000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44295-88DC-4AD6-8A69-FE3CCB01EC06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4A4FD-BA24-45E8-96F4-85FCB9BA0B6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72312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E56E3-04D5-4254-8C73-591B29FB42BE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6A3197-DDF5-44CF-BDFB-8EAAAA558C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3416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95BC0-F268-4402-9D2A-C82D6C5C48C8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90D69-91E5-4F4A-8E4A-84794A01193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95593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E6B70-1206-44AF-B738-E632C129F10C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58281-41A6-4F75-9576-E81874310A6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66038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2DA02-AE84-4D43-BB34-4EAC8FC117ED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CD429-5F44-4723-AB0F-7C5DFB242A0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25743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21766867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84905161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7688010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9590687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05955211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2689725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2602260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7955615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38740429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5942498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2421329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97922349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83208613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9241528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1181568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22993663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1416809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2571237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95066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7710397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0344407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6047222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76612260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24687080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6300728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1766965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29028880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0165375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0234251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1903840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81280214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2215869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9284894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580A525-40EF-4225-A648-30821FD8C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643D176-FB3A-447F-AD27-6F181ED174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6142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wheel spokes="2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9615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86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5567D16-ACA9-4116-97CF-2283DD5C9A36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7CBA5BC-158B-4C25-A075-BF6C30946D0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578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6764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>
    <p:strips dir="ld"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4368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med">
    <p:strips dir="ld"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3786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med">
    <p:strips dir="ld"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29.gif"/><Relationship Id="rId7" Type="http://schemas.openxmlformats.org/officeDocument/2006/relationships/image" Target="../media/image33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Relationship Id="rId9" Type="http://schemas.openxmlformats.org/officeDocument/2006/relationships/image" Target="../media/image35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media" Target="../media/media2.mp3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38.png"/><Relationship Id="rId2" Type="http://schemas.openxmlformats.org/officeDocument/2006/relationships/audio" Target="file:///G:\&#1075;&#1086;&#1083;&#1086;&#1089;&#1072;%20&#1087;&#1090;&#1080;&#1094;\golosa_ptits_-_Voron_(get-tune.net).mp3" TargetMode="External"/><Relationship Id="rId1" Type="http://schemas.openxmlformats.org/officeDocument/2006/relationships/audio" Target="../media/media2.mp3"/><Relationship Id="rId6" Type="http://schemas.openxmlformats.org/officeDocument/2006/relationships/image" Target="../media/image21.gif"/><Relationship Id="rId5" Type="http://schemas.openxmlformats.org/officeDocument/2006/relationships/image" Target="../media/image37.gif"/><Relationship Id="rId10" Type="http://schemas.openxmlformats.org/officeDocument/2006/relationships/image" Target="../media/image39.png"/><Relationship Id="rId4" Type="http://schemas.openxmlformats.org/officeDocument/2006/relationships/image" Target="../media/image36.gif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46.xml"/><Relationship Id="rId1" Type="http://schemas.openxmlformats.org/officeDocument/2006/relationships/audio" Target="../media/audio1.wav"/><Relationship Id="rId6" Type="http://schemas.openxmlformats.org/officeDocument/2006/relationships/image" Target="../media/image41.png"/><Relationship Id="rId5" Type="http://schemas.openxmlformats.org/officeDocument/2006/relationships/image" Target="../media/image37.gif"/><Relationship Id="rId4" Type="http://schemas.openxmlformats.org/officeDocument/2006/relationships/image" Target="../media/image40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microsoft.com/office/2007/relationships/media" Target="../media/media1.mp3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18.gif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audio" Target="file:///G:\&#1075;&#1086;&#1083;&#1086;&#1089;&#1072;%20&#1087;&#1090;&#1080;&#1094;\004_&#1055;&#1077;&#1085;&#1080;&#1077;%20&#1087;&#1090;&#1080;&#1094;.mp3" TargetMode="External"/><Relationship Id="rId16" Type="http://schemas.openxmlformats.org/officeDocument/2006/relationships/image" Target="../media/image26.png"/><Relationship Id="rId1" Type="http://schemas.openxmlformats.org/officeDocument/2006/relationships/audio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5.gif"/><Relationship Id="rId10" Type="http://schemas.openxmlformats.org/officeDocument/2006/relationships/image" Target="../media/image21.gif"/><Relationship Id="rId4" Type="http://schemas.openxmlformats.org/officeDocument/2006/relationships/image" Target="../media/image15.png"/><Relationship Id="rId9" Type="http://schemas.openxmlformats.org/officeDocument/2006/relationships/image" Target="../media/image20.gif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оклад\доклады\ramka-photoshop-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688" y="476672"/>
            <a:ext cx="568149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+mj-lt"/>
              </a:rPr>
              <a:t>Использование   </a:t>
            </a:r>
            <a:r>
              <a:rPr lang="ru-RU" sz="2800" dirty="0">
                <a:solidFill>
                  <a:srgbClr val="FF0000"/>
                </a:solidFill>
                <a:latin typeface="+mj-lt"/>
              </a:rPr>
              <a:t>мультимедийных </a:t>
            </a:r>
            <a:r>
              <a:rPr lang="ru-RU" sz="2800" dirty="0" smtClean="0">
                <a:solidFill>
                  <a:srgbClr val="FF0000"/>
                </a:solidFill>
                <a:latin typeface="+mj-lt"/>
              </a:rPr>
              <a:t>презентаций  на  </a:t>
            </a:r>
            <a:r>
              <a:rPr lang="ru-RU" sz="2800" dirty="0">
                <a:solidFill>
                  <a:srgbClr val="FF0000"/>
                </a:solidFill>
                <a:latin typeface="+mj-lt"/>
              </a:rPr>
              <a:t>начальном этапе обучения</a:t>
            </a:r>
            <a:r>
              <a:rPr lang="ru-RU" sz="2800" dirty="0" smtClean="0">
                <a:solidFill>
                  <a:srgbClr val="FF0000"/>
                </a:solidFill>
                <a:latin typeface="+mj-lt"/>
              </a:rPr>
              <a:t>,    </a:t>
            </a:r>
            <a:r>
              <a:rPr lang="ru-RU" sz="2800" dirty="0">
                <a:solidFill>
                  <a:srgbClr val="FF0000"/>
                </a:solidFill>
                <a:latin typeface="+mj-lt"/>
              </a:rPr>
              <a:t>в </a:t>
            </a:r>
            <a:r>
              <a:rPr lang="ru-RU" sz="2800" dirty="0" smtClean="0">
                <a:solidFill>
                  <a:srgbClr val="FF0000"/>
                </a:solidFill>
                <a:latin typeface="+mj-lt"/>
              </a:rPr>
              <a:t>работе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2800" dirty="0">
                <a:solidFill>
                  <a:srgbClr val="FF0000"/>
                </a:solidFill>
                <a:latin typeface="+mj-lt"/>
              </a:rPr>
              <a:t>со </a:t>
            </a:r>
            <a:r>
              <a:rPr lang="ru-RU" sz="2800" dirty="0" smtClean="0">
                <a:solidFill>
                  <a:srgbClr val="FF0000"/>
                </a:solidFill>
                <a:latin typeface="+mj-lt"/>
              </a:rPr>
              <a:t> слабослышащими   детьми</a:t>
            </a:r>
            <a:r>
              <a:rPr lang="ru-RU" sz="2800" dirty="0">
                <a:solidFill>
                  <a:srgbClr val="FF0000"/>
                </a:solidFill>
                <a:latin typeface="+mj-lt"/>
              </a:rPr>
              <a:t>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56869">
            <a:off x="3347864" y="2420888"/>
            <a:ext cx="3098562" cy="241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В Запорожье будут собирать деньги для слабослышащих деток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00825">
            <a:off x="789859" y="2587263"/>
            <a:ext cx="2419315" cy="1645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Deaf Children Pictur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69967">
            <a:off x="2302608" y="4282235"/>
            <a:ext cx="1873385" cy="124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72200" y="4221088"/>
            <a:ext cx="20004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</a:rPr>
              <a:t>Доклад подготовила</a:t>
            </a:r>
          </a:p>
          <a:p>
            <a:r>
              <a:rPr lang="ru-RU" sz="1200" dirty="0" smtClean="0">
                <a:solidFill>
                  <a:srgbClr val="FF0000"/>
                </a:solidFill>
              </a:rPr>
              <a:t>Учитель начальных классов</a:t>
            </a:r>
          </a:p>
          <a:p>
            <a:r>
              <a:rPr lang="ru-RU" sz="1200" dirty="0" smtClean="0">
                <a:solidFill>
                  <a:srgbClr val="FF0000"/>
                </a:solidFill>
              </a:rPr>
              <a:t>ГОБУ СКШИ №9, г.Иркутска,</a:t>
            </a:r>
          </a:p>
          <a:p>
            <a:r>
              <a:rPr lang="ru-RU" sz="1200" dirty="0" smtClean="0">
                <a:solidFill>
                  <a:srgbClr val="FF0000"/>
                </a:solidFill>
              </a:rPr>
              <a:t>Наталья Геннадьевна</a:t>
            </a:r>
          </a:p>
          <a:p>
            <a:r>
              <a:rPr lang="ru-RU" sz="1200" dirty="0" smtClean="0">
                <a:solidFill>
                  <a:srgbClr val="FF0000"/>
                </a:solidFill>
              </a:rPr>
              <a:t>Айрапетова</a:t>
            </a:r>
            <a:endParaRPr lang="ru-RU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646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оклад\доклады\ramka-photoshop-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19572" y="549428"/>
            <a:ext cx="770485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</a:t>
            </a:r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позволяет расширить возможности традиционного воспитания и обучения:</a:t>
            </a:r>
          </a:p>
          <a:p>
            <a:pPr algn="just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даёт возможность моделировать различные ситуации и среды;</a:t>
            </a:r>
          </a:p>
          <a:p>
            <a:pPr algn="just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активизирует внимание младших школьников благодаря возможности демонстрации явлений и объектов в динамике;</a:t>
            </a:r>
          </a:p>
          <a:p>
            <a:pPr algn="just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способствует лучшему усвоению материала, так как в этот процесс   включаются  все каналы восприятия детей – зрительный, механический, слуховой и эмоциональный;</a:t>
            </a:r>
          </a:p>
          <a:p>
            <a:pPr algn="just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полученные знания остаются в памяти на более долгий срок и легче восстанавливаются для применения на практике после краткого повторения;</a:t>
            </a:r>
          </a:p>
          <a:p>
            <a:pPr algn="just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занятия - презентации вызывают большой интерес у ребят, надолго  привлекают внимание.</a:t>
            </a:r>
          </a:p>
        </p:txBody>
      </p:sp>
    </p:spTree>
    <p:extLst>
      <p:ext uri="{BB962C8B-B14F-4D97-AF65-F5344CB8AC3E}">
        <p14:creationId xmlns:p14="http://schemas.microsoft.com/office/powerpoint/2010/main" xmlns="" val="308432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оклад\доклады\ramka-photoshop-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548680"/>
            <a:ext cx="784887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Презентации я  создаю в </a:t>
            </a:r>
            <a:r>
              <a:rPr lang="ru-RU" sz="2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Microsoft</a:t>
            </a:r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PowerPoint</a:t>
            </a:r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Презентацию можно создать как на основе собственных рисунков, фотографий, видео, так и на основе ресурсов </a:t>
            </a:r>
            <a:r>
              <a:rPr lang="ru-RU" sz="2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К созданию презентаций, особенно для занятий, мероприятий и праздников, можно привлекать родителей и детей. Их приобщение к поиску нужного материала  создаёт атмосферу сотрудничества, взаимосвязи педагога, родителей и детей.</a:t>
            </a:r>
          </a:p>
          <a:p>
            <a:pPr algn="just"/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При </a:t>
            </a:r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показе готового материала каждый ребенок узнает свою картинку, что, конечно же, вызывает бурю эмоций. В следующий раз ребенок будет подбирать картинки и иллюстрации с удвоенной силой, обращаясь к максимальному количеству источников. Вот вам и познавательная активность и, как результат, вариативность наглядного ряда. В форме обучающей игры с детьми младшего школьного  возраста </a:t>
            </a:r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	можно </a:t>
            </a:r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проводить любые </a:t>
            </a:r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занятия.</a:t>
            </a:r>
            <a:endParaRPr lang="ru-RU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368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574675" y="1935163"/>
            <a:ext cx="8569325" cy="4389437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rgbClr val="0070C0"/>
                </a:solidFill>
              </a:rPr>
              <a:t>- Кто из насекомых летает?  </a:t>
            </a:r>
          </a:p>
          <a:p>
            <a:pPr>
              <a:buNone/>
            </a:pPr>
            <a:r>
              <a:rPr lang="ru-RU" sz="2800" dirty="0" smtClean="0">
                <a:solidFill>
                  <a:srgbClr val="0070C0"/>
                </a:solidFill>
              </a:rPr>
              <a:t> </a:t>
            </a:r>
          </a:p>
          <a:p>
            <a:pPr>
              <a:buNone/>
            </a:pPr>
            <a:r>
              <a:rPr lang="ru-RU" sz="2800" dirty="0" smtClean="0">
                <a:solidFill>
                  <a:srgbClr val="0070C0"/>
                </a:solidFill>
              </a:rPr>
              <a:t>                    </a:t>
            </a:r>
            <a:r>
              <a:rPr lang="ru-RU" sz="2800" i="1" dirty="0" smtClean="0">
                <a:solidFill>
                  <a:srgbClr val="0070C0"/>
                </a:solidFill>
              </a:rPr>
              <a:t>             </a:t>
            </a:r>
            <a:endParaRPr lang="ru-RU" sz="28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2800" dirty="0" smtClean="0">
                <a:solidFill>
                  <a:srgbClr val="0070C0"/>
                </a:solidFill>
              </a:rPr>
              <a:t>- А кто из насекомых ползает?</a:t>
            </a:r>
            <a:r>
              <a:rPr lang="ru-RU" sz="2800" i="1" dirty="0" smtClean="0">
                <a:solidFill>
                  <a:srgbClr val="0070C0"/>
                </a:solidFill>
              </a:rPr>
              <a:t>    </a:t>
            </a:r>
          </a:p>
          <a:p>
            <a:pPr>
              <a:buNone/>
            </a:pPr>
            <a:r>
              <a:rPr lang="ru-RU" sz="2800" i="1" dirty="0" smtClean="0">
                <a:solidFill>
                  <a:srgbClr val="0070C0"/>
                </a:solidFill>
              </a:rPr>
              <a:t> </a:t>
            </a:r>
          </a:p>
          <a:p>
            <a:pPr>
              <a:buNone/>
            </a:pPr>
            <a:r>
              <a:rPr lang="ru-RU" sz="2800" i="1" dirty="0" smtClean="0">
                <a:solidFill>
                  <a:srgbClr val="0070C0"/>
                </a:solidFill>
              </a:rPr>
              <a:t>                               </a:t>
            </a:r>
            <a:endParaRPr lang="ru-RU" sz="28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2800" dirty="0" smtClean="0">
                <a:solidFill>
                  <a:srgbClr val="0070C0"/>
                </a:solidFill>
              </a:rPr>
              <a:t>- А какие насекомые прыгают?</a:t>
            </a:r>
            <a:r>
              <a:rPr lang="ru-RU" sz="2800" i="1" dirty="0" smtClean="0">
                <a:solidFill>
                  <a:srgbClr val="0070C0"/>
                </a:solidFill>
              </a:rPr>
              <a:t>                                   </a:t>
            </a:r>
            <a:endParaRPr lang="ru-RU" sz="2800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ru-RU" sz="2800" dirty="0" smtClean="0">
                <a:solidFill>
                  <a:srgbClr val="0070C0"/>
                </a:solidFill>
              </a:rPr>
              <a:t> 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1700808"/>
            <a:ext cx="1524000" cy="990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0233" y="1412776"/>
            <a:ext cx="2483768" cy="1066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0312" y="1184901"/>
            <a:ext cx="1289298" cy="6876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9676" y="3226573"/>
            <a:ext cx="1428750" cy="7715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04062" y="2917995"/>
            <a:ext cx="952500" cy="6572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9030" y="3789040"/>
            <a:ext cx="4057650" cy="19716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88426" y="4935802"/>
            <a:ext cx="1256928" cy="12569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19672" y="548680"/>
            <a:ext cx="41983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Arbat"/>
              </a:rPr>
              <a:t>Ответьте на вопросы</a:t>
            </a:r>
            <a:endParaRPr lang="ru-RU" sz="3200" dirty="0">
              <a:solidFill>
                <a:srgbClr val="FF0000"/>
              </a:solidFill>
              <a:latin typeface="Arbat"/>
            </a:endParaRPr>
          </a:p>
        </p:txBody>
      </p:sp>
      <p:pic>
        <p:nvPicPr>
          <p:cNvPr id="12" name="Picture 6" descr="http://s7.rimg.info/488c91e056d38d8b3112425137abab7e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63888" y="3933056"/>
            <a:ext cx="3162300" cy="476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5699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оклад\доклады\ramka-photoshop-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36140" y="404664"/>
            <a:ext cx="784887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Задача разного рода слайд-шоу и видеофрагментов – показать детям те моменты из окружающего мира, наблюдение которых непосредственно вызывает затруднения. Еще одна из возможностей применения ИКТ в образовательной деятельности учителя начальных классов – это электронный вид материалов для подготовки заданий для самостоятельной работы школьников. Я практически в любой момент могу выбрать именно те задания, которые соответствуют теме и задачам занятия, расположить их в нужной последовательности, скорректировать что-то в их содержании, оформлении, исправить ошибки, распечатать в нужном количестве и сохранить в электронном виде, чтобы вернуться к ним при необходимости.</a:t>
            </a:r>
          </a:p>
          <a:p>
            <a:pPr algn="just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Вот почему взаимодействие ребенка с компьютером, интерактивным оборудованием должно быть обеспечено </a:t>
            </a:r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начальным  </a:t>
            </a:r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образованием. </a:t>
            </a:r>
            <a:endParaRPr lang="ru-RU" sz="2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384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оклад\доклады\ramka-photoshop-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404664"/>
            <a:ext cx="792088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Например на занятиях по обучению грамоте, предлагается детям для лучшего усвоения звуков, презентации с изображением букв и дети могут не только увидеть букву, проговорить звук, но и так же услышать или пропеть вместе с танцующими и поющими буквами на экране. У детей есть возможность самим поработать с буквой, при правильном выполнении работы ребенку дается возможность самому нажать клавишу и тем самым проверить правильность выполнения задания.</a:t>
            </a:r>
          </a:p>
          <a:p>
            <a:pPr algn="just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разделе по ознакомлению с окружающим миром с помощью презентации ребенок учится сопоставлять картинку и звук в одно целое. Использование аудио-видео технологий на занятиях по ознакомлению с окружающим миром помогает лучше классифицировать окружающий мир. Повышается мотивация </a:t>
            </a:r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детей </a:t>
            </a:r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 занятиям.</a:t>
            </a:r>
          </a:p>
        </p:txBody>
      </p:sp>
    </p:spTree>
    <p:extLst>
      <p:ext uri="{BB962C8B-B14F-4D97-AF65-F5344CB8AC3E}">
        <p14:creationId xmlns:p14="http://schemas.microsoft.com/office/powerpoint/2010/main" xmlns="" val="201279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анимашки птицы\0_31f99_d09a3803_XL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6552728" cy="532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3.csmb.qc.ca/ecoles/Portals/9/large_snowflakes_falling_hg_clr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202" y="1495468"/>
            <a:ext cx="2724150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3.csmb.qc.ca/ecoles/Portals/9/large_snowflakes_falling_hg_clr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5734" y="1667752"/>
            <a:ext cx="2724150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67944" y="764704"/>
            <a:ext cx="3426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это лес зимой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9" name="Picture 2" descr="D:\Мои документы\анимация\анимашки\pticia-784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919352" y="214635"/>
            <a:ext cx="107632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789039"/>
            <a:ext cx="5184576" cy="2049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25931" y="3924975"/>
            <a:ext cx="21468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Почему  стало 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мало птиц?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golosa_ptits_-_Voron_(get-tune.net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475656" y="6021288"/>
            <a:ext cx="609600" cy="609600"/>
          </a:xfrm>
          <a:prstGeom prst="rect">
            <a:avLst/>
          </a:prstGeom>
        </p:spPr>
      </p:pic>
      <p:pic>
        <p:nvPicPr>
          <p:cNvPr id="10" name="golosa_ptits_-_Voron_(get-tune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0" cstate="print"/>
          <a:stretch>
            <a:fillRect/>
          </a:stretch>
        </p:blipFill>
        <p:spPr>
          <a:xfrm>
            <a:off x="1547664" y="609329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7527571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581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758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DDE4064.wav">
            <a:hlinkClick r:id="" action="ppaction://media"/>
          </p:cNvPr>
          <p:cNvPicPr>
            <a:picLocks noChangeAspect="1"/>
          </p:cNvPicPr>
          <p:nvPr>
            <a:wavAudioFile r:embed="rId1" name="7DDE6DD9.wav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mtClean="0"/>
          </a:p>
        </p:txBody>
      </p:sp>
      <p:pic>
        <p:nvPicPr>
          <p:cNvPr id="2050" name="Picture 2" descr="G:\анимашки птицы\30593bae2f83.gif"/>
          <p:cNvPicPr>
            <a:picLocks noGrp="1" noChangeAspect="1" noChangeArrowheads="1" noCrop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068488" y="744388"/>
            <a:ext cx="5616624" cy="588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3.csmb.qc.ca/ecoles/Portals/9/large_snowflakes_falling_hg_clr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8183" y="832270"/>
            <a:ext cx="2724150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3145" y="116632"/>
            <a:ext cx="3852664" cy="153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16889" y="126422"/>
            <a:ext cx="174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синица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13" name="Picture 4" descr="http://www3.csmb.qc.ca/ecoles/Portals/9/large_snowflakes_falling_hg_clr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90" y="116632"/>
            <a:ext cx="2724150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www3.csmb.qc.ca/ecoles/Portals/9/large_snowflakes_falling_hg_clr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9850" y="1447799"/>
            <a:ext cx="2724150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05495269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оклад\доклады\ramka-photoshop-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476672"/>
            <a:ext cx="777686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Просматривая презентацию несколько раз, ребенок лучше запоминает информацию, формируется адекватная, то есть осознанная, оценка ребенком своих действий во время занятий с компьютерной программой.</a:t>
            </a:r>
          </a:p>
          <a:p>
            <a:pPr algn="just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ИКТ в индивидуальной работе с детьми, позволяет развить не только интеллектуальные способности, но и воспитывает волевые качества, такие как самостоятельность, собранность, усидчивость. Презентация дает возможность рассмотреть сложный материал поэтапно, обратиться не только к текущему материалу, но и повторить предыдущую тему. Также можно более детально остановиться на вопросах вызывающих затруднение.</a:t>
            </a:r>
          </a:p>
          <a:p>
            <a:pPr algn="just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помощью мультимедийных презентаций можно проводить с детьми комплексы зрительных гимнастик, упражнений для снятия зрительного утомления (ссылки на данные презентации </a:t>
            </a:r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см</a:t>
            </a:r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ниже). </a:t>
            </a:r>
          </a:p>
        </p:txBody>
      </p:sp>
    </p:spTree>
    <p:extLst>
      <p:ext uri="{BB962C8B-B14F-4D97-AF65-F5344CB8AC3E}">
        <p14:creationId xmlns:p14="http://schemas.microsoft.com/office/powerpoint/2010/main" xmlns="" val="56239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оклад\доклады\ramka-photoshop-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6416" y="530432"/>
            <a:ext cx="8064896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Можно использовать  физкультминутки,  почти в течение всего рабочего дня. Детей очень привлекают такие презентации, так как для их создания в основном используется анимация, весёлая музыка. Движения, которые выполняют мультипликационные герои, просты и доступны каждому ребёнку.</a:t>
            </a:r>
          </a:p>
          <a:p>
            <a:pPr algn="just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Ниже я привожу  каталог презентаций, которые можно использовать в работе. В каталоге указаны темы и ресурсы </a:t>
            </a:r>
            <a:r>
              <a:rPr lang="ru-RU" sz="2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по которым можно найти соответствующую информацию по презентациям.</a:t>
            </a:r>
          </a:p>
          <a:p>
            <a:pPr algn="just"/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Внимание</a:t>
            </a:r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использовании компьютерных технологий все компьютерные задания подбираются с учётом возрастных возможностей и особенности развития ребенка. Учитывается непрерывная работа с компьютером не более 10 минут в соответствии с нормами </a:t>
            </a:r>
            <a:endParaRPr lang="ru-RU" sz="2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 </a:t>
            </a:r>
            <a:r>
              <a:rPr lang="ru-RU" sz="2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Пин</a:t>
            </a:r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913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оклад\доклады\ramka-photoshop-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692696"/>
            <a:ext cx="763284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Хотелось бы познакомить педагогов с современными  «умными» технологиями  для глухих - Субтитры в реальном времени в очках «Гугл </a:t>
            </a:r>
            <a:r>
              <a:rPr lang="ru-RU" sz="2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гласс</a:t>
            </a:r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Существует множество изобретений</a:t>
            </a:r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которые могут помочь людям </a:t>
            </a:r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ограниченными возможностями</a:t>
            </a:r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Например, субтитры в </a:t>
            </a:r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реальном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времени 24 часа в сутки могут </a:t>
            </a:r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быть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очень полезны глухим. </a:t>
            </a:r>
            <a:endParaRPr lang="ru-RU" sz="2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Такая </a:t>
            </a:r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технология уже есть. Это </a:t>
            </a:r>
            <a:endParaRPr lang="ru-RU" sz="2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реально </a:t>
            </a:r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сделало бы жизнь глухих в мире слышащих немного легче. Скрытые субтитры по телевидению, СМС-сообщения, появление интернета и электронной почты – всё это открыло глухим возможности для более лёгкого общения с внешним миром.</a:t>
            </a:r>
            <a:endParaRPr lang="ru-RU" sz="2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 descr="http://www.deafnet.ru/images/Image/2014/new3/gg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8882" y="1484784"/>
            <a:ext cx="3207663" cy="21969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64693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оклад\доклады\ramka-photoshop-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68681" y="530759"/>
            <a:ext cx="741682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труда сурдопедагога </a:t>
            </a:r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оказание своевременной всесторонней помощи неслышащему ребёнку, которая даёт возможность малышу проживать полноценную жизнь, радоваться каждому моменту, мечтать о будущем, строить планы и целенаправленно воплощать их рядом и вместе со своими сверстниками</a:t>
            </a:r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Очень </a:t>
            </a:r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часто мы, педагоги, задаем себе вопрос: «Как правильно и гармонично развивать детей? » Насколько мы уверены в том, что все наши усилия не пропадут даром и наши маленькие воспитанники, когда повзрослеют, станут успешным в жизни? Мы всегда получаем то, во что верим. Верим не на словах, а в душе. Мы получаем то, что чувствуем, что знаем в глубине своего сердца.</a:t>
            </a:r>
          </a:p>
          <a:p>
            <a:endParaRPr lang="ru-RU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Детская психология (14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7812" y="4293096"/>
            <a:ext cx="1568697" cy="1042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оклад\доклады\ramka-photoshop-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545567"/>
            <a:ext cx="784887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сейчас вот – «Гугл </a:t>
            </a:r>
            <a:r>
              <a:rPr lang="ru-RU" sz="2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гласс</a:t>
            </a:r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</a:t>
            </a:r>
            <a:r>
              <a:rPr lang="ru-RU" sz="2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</a:t>
            </a:r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Glass</a:t>
            </a:r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Изобретение представляет собой носимый аппарат в виде очков. Он имеет встроенный экран над правым глазом. Субтитры в реальном времени 24 часа в сутки и вызов на экране переводчика производится нажатием кнопки. И надо сказать, что это не просто рекламные обещания. Аппарат довольно лёгкий, но вначале было достаточно трудно установить стеклянные линзы прямо перед глазом. Как только линзы встали в нужное положение, в поле зрения появился небольшой прозрачный экран. Возникает ощущение, будто он находится в отдалении, но изображение на нем чёткое. Возможности этой технологии реально велики. После некоторого времени чтения статей в интернете с помощью гарнитуры, можно протестировать программное обеспечение по созданию субтитров в реальном времени на практике. Этот сервис называется </a:t>
            </a:r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	«</a:t>
            </a:r>
            <a:r>
              <a:rPr lang="ru-RU" sz="2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MiCap</a:t>
            </a:r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 </a:t>
            </a:r>
          </a:p>
        </p:txBody>
      </p:sp>
    </p:spTree>
    <p:extLst>
      <p:ext uri="{BB962C8B-B14F-4D97-AF65-F5344CB8AC3E}">
        <p14:creationId xmlns:p14="http://schemas.microsoft.com/office/powerpoint/2010/main" xmlns="" val="363849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оклад\доклады\ramka-photoshop-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566678"/>
            <a:ext cx="7776864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Такой сервис субтитров в реальном времени работает на разных устройствах: ноутбук, планшет, смартфон, электронная книга и, конечно, «Гугл </a:t>
            </a:r>
            <a:r>
              <a:rPr lang="ru-RU" sz="2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гласс</a:t>
            </a:r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pPr algn="just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Глухие  устроились в тихой переговорной комнате. После некоторых манипуляций с </a:t>
            </a:r>
            <a:r>
              <a:rPr lang="ru-RU" sz="2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Wi-Fi</a:t>
            </a:r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подсоединив различные устройства друг к другу, они  положили планшет в центр стола – в качестве «слушателя». Надели  гарнитуру и стали следить за тем, как трое их коллег были вовлечены в жаркую дискуссию. Программное </a:t>
            </a:r>
            <a:endParaRPr lang="ru-RU" sz="2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по </a:t>
            </a:r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субтитрованию </a:t>
            </a:r>
            <a:endParaRPr lang="ru-RU" sz="2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услышанного </a:t>
            </a:r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начало работать, </a:t>
            </a:r>
            <a:endParaRPr lang="ru-RU" sz="2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показывая </a:t>
            </a:r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текст</a:t>
            </a:r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оно это «слышало».</a:t>
            </a:r>
          </a:p>
          <a:p>
            <a:endParaRPr lang="ru-RU" dirty="0"/>
          </a:p>
        </p:txBody>
      </p:sp>
      <p:pic>
        <p:nvPicPr>
          <p:cNvPr id="4" name="Рисунок 3" descr="http://www.voginfo.ru/images/August_2014/gg3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68610"/>
            <a:ext cx="3510136" cy="2058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61555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оклад\доклады\ramka-photoshop-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474345"/>
            <a:ext cx="7632848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Первой реакцией было изумление. Субтитры быстро бегут по экрану с незначительным отставанием в 1-2 секунды, предложения логичные и связные. Это даже лучше, чем субтитры на телевидении, не говоря уже о большинстве программ автоматического субтитрования, которые преобразуют речь в текст. Они  могли  следить за всем, что происходит в комнате. Еще больше впечатлило, что приложение протестировали в реальных условиях – на встрече, где идет оживленная беседа. Глухие  могли смотреть вокруг, немного слушать и читать субтитры, если что-то упускали.</a:t>
            </a:r>
          </a:p>
          <a:p>
            <a:pPr algn="just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опыт с «Гугл </a:t>
            </a:r>
            <a:r>
              <a:rPr lang="ru-RU" sz="2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гласс</a:t>
            </a:r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был приятным. Возможность смотреть прямо на собеседника и в то же время читать субтитры делает социальное взаимодействие более </a:t>
            </a:r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«</a:t>
            </a:r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естественным».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4761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оклад\доклады\ramka-photoshop-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474345"/>
            <a:ext cx="7632848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Каталог мультимедийных презентаций, используемых в работе с детьми.</a:t>
            </a:r>
          </a:p>
          <a:p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Презентации по лексическим темам  -  http://dompolnajachasa.at.ua</a:t>
            </a:r>
          </a:p>
          <a:p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Создание презентаций  -   http://skyclipart.ru</a:t>
            </a:r>
          </a:p>
          <a:p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Физкультминутки  -  http://www.kindergorod.ru</a:t>
            </a:r>
          </a:p>
          <a:p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http://www.rusedu.ru</a:t>
            </a:r>
          </a:p>
          <a:p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Занятия по </a:t>
            </a:r>
            <a:r>
              <a:rPr lang="ru-RU" sz="2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здоровьесбережению</a:t>
            </a:r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http://metodisty.ru</a:t>
            </a:r>
          </a:p>
          <a:p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http://www.kindergorod.ru</a:t>
            </a:r>
          </a:p>
          <a:p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Гимнастика для глаз - http://dompolnajachasa.at.ua</a:t>
            </a:r>
          </a:p>
          <a:p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http://luchiki.ucoz.ru</a:t>
            </a:r>
          </a:p>
          <a:p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Гимнастика для пальчиков и кистей рук  -  http://viki.rdf.ru</a:t>
            </a:r>
          </a:p>
          <a:p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http://www.uchportal.ru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1533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оклад\доклады\ramka-photoshop-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Спасибо за внимание - Презентация 6186/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48681"/>
            <a:ext cx="6466869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Анимированные открытки спасибо, анимационные картинки спасибо новые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0"/>
            <a:ext cx="4762500" cy="486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Анимашки Компьютеры от 500 до 55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068496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85955" y="1256848"/>
            <a:ext cx="3526350" cy="584775"/>
          </a:xfrm>
          <a:prstGeom prst="rect">
            <a:avLst/>
          </a:prstGeom>
        </p:spPr>
        <p:txBody>
          <a:bodyPr wrap="none">
            <a:prstTxWarp prst="textChevron">
              <a:avLst/>
            </a:prstTxWarp>
            <a:spAutoFit/>
          </a:bodyPr>
          <a:lstStyle/>
          <a:p>
            <a:pPr lvl="0" algn="ctr"/>
            <a:r>
              <a:rPr lang="ru-RU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ea typeface="DFKai-SB" panose="03000509000000000000" pitchFamily="65" charset="-120"/>
                <a:cs typeface="Adobe Arabic" pitchFamily="18" charset="-78"/>
              </a:rPr>
              <a:t>За  внимание !!!</a:t>
            </a:r>
          </a:p>
        </p:txBody>
      </p:sp>
    </p:spTree>
    <p:extLst>
      <p:ext uri="{BB962C8B-B14F-4D97-AF65-F5344CB8AC3E}">
        <p14:creationId xmlns:p14="http://schemas.microsoft.com/office/powerpoint/2010/main" xmlns="" val="246734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оклад\доклады\ramka-photoshop-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63588" y="476672"/>
            <a:ext cx="741682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</a:t>
            </a:r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современных информационно-коммуникационных технологий в учебно-воспитательном процессе в младшем школьном звене – это одна из самых новых и актуальных проблем в современной  педагогике</a:t>
            </a:r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Личный опыт работы со слабослышащими  детьми  показал, что компьютер не только способствует закреплению и уточнению знаний, но и повышает познавательную активность детей младшего возраста. Перед практиками и учеными встала задача: применение компьютера для коррекционной работы с детьми.</a:t>
            </a:r>
          </a:p>
          <a:p>
            <a:pPr algn="just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начальных классах  I   и   II вида возможно, необходимо и целесообразно использование ИКТ в различных видах образовательной деятельности.</a:t>
            </a:r>
          </a:p>
          <a:p>
            <a:endParaRPr lang="ru-RU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C:\Users\Teacher\Desktop\Наталья Геннадьевна\все фотки\фотки 0 кл\фотки 0кл\отк ур 0 кл аттес\IMG_43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6382" y="4170473"/>
            <a:ext cx="2017986" cy="141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53917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600" y="0"/>
            <a:ext cx="6477000" cy="1754326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Как называется сказка?</a:t>
            </a:r>
            <a:endParaRPr lang="ru-RU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" y="1905000"/>
            <a:ext cx="640080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этой сказке есть зверек. Летом он беленький, а зимой серенький.</a:t>
            </a:r>
            <a:endParaRPr lang="ru-RU" sz="4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8436" name="Picture 4" descr="Безимени-2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1447800"/>
            <a:ext cx="31464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Прямоугольник 48"/>
          <p:cNvSpPr/>
          <p:nvPr/>
        </p:nvSpPr>
        <p:spPr>
          <a:xfrm>
            <a:off x="304800" y="4114800"/>
            <a:ext cx="914400" cy="76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1219200" y="4114800"/>
            <a:ext cx="914400" cy="76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2133600" y="4114800"/>
            <a:ext cx="914400" cy="76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228600" y="3657600"/>
            <a:ext cx="995786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88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</a:t>
            </a:r>
            <a:endParaRPr lang="ru-RU" sz="8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1295400" y="3657600"/>
            <a:ext cx="758541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88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</a:t>
            </a:r>
            <a:endParaRPr lang="ru-RU" sz="8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2057400" y="3657600"/>
            <a:ext cx="1051891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88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</a:t>
            </a:r>
            <a:endParaRPr lang="ru-RU" sz="8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229600" y="6172200"/>
            <a:ext cx="914400" cy="685800"/>
          </a:xfrm>
          <a:prstGeom prst="actionButtonHom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48000" y="4114800"/>
            <a:ext cx="914400" cy="76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8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62400" y="4114800"/>
            <a:ext cx="914400" cy="76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209800" y="5029200"/>
            <a:ext cx="914400" cy="76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124200" y="5029200"/>
            <a:ext cx="914400" cy="76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038600" y="5029200"/>
            <a:ext cx="914400" cy="76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53000" y="5029200"/>
            <a:ext cx="914400" cy="76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867400" y="5029200"/>
            <a:ext cx="914400" cy="76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77843" y="4572000"/>
            <a:ext cx="792205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88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</a:t>
            </a:r>
            <a:endParaRPr lang="ru-RU" sz="8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037684" y="3657600"/>
            <a:ext cx="748923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88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</a:t>
            </a:r>
            <a:endParaRPr lang="ru-RU" sz="8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099239" y="3657600"/>
            <a:ext cx="797013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88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</a:t>
            </a:r>
            <a:endParaRPr lang="ru-RU" sz="8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282679" y="4572000"/>
            <a:ext cx="753732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88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</a:t>
            </a:r>
            <a:endParaRPr lang="ru-RU" sz="8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096251" y="4572000"/>
            <a:ext cx="784189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88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</a:t>
            </a:r>
            <a:endParaRPr lang="ru-RU" sz="8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080439" y="4572000"/>
            <a:ext cx="797013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88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</a:t>
            </a:r>
            <a:endParaRPr lang="ru-RU" sz="8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942684" y="4572000"/>
            <a:ext cx="748923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88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</a:t>
            </a:r>
            <a:endParaRPr lang="ru-RU" sz="8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27031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оклад\доклады\ramka-photoshop-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474345"/>
            <a:ext cx="777686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ребенка младшего возраста игра – это ведущая деятельность, в которой не только проявляется, но, прежде всего, формируется и развивается личность ребенка. И здесь у компьютера имеются широкие возможности, потому что развивающие мультимедийные презентации можно использовать как при групповой работе, так и при </a:t>
            </a:r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индивидуальной. </a:t>
            </a:r>
            <a:endParaRPr lang="ru-RU" sz="2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</a:t>
            </a:r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компьютера для обучения младших школьников с нарушениями слуха – это большая область проявления творческих способностей для всех, кто хочет и умеет работать, возможность  понять сегодняшних детей, их запросы и интересы, кто любит детей и отдаёт им себя. Но, используя компьютер на уроках  нельзя забывать и о том, что мы призваны не только научить ребёнка, но и сохранить его </a:t>
            </a:r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	здоровье</a:t>
            </a:r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553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7CE90D-1466-402E-92E9-B8D4A41864F2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078909-DA4C-4478-841D-22BBFAA5C82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836712"/>
            <a:ext cx="23311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Будем 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628507"/>
            <a:ext cx="62464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хорошо говорить</a:t>
            </a:r>
          </a:p>
        </p:txBody>
      </p:sp>
      <p:pic>
        <p:nvPicPr>
          <p:cNvPr id="8" name="Picture 5" descr="C:\Documents and Settings\Admin\Рабочий стол\анимашки\анимашки\children_0061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81458"/>
            <a:ext cx="907926" cy="83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0846" y="2593068"/>
            <a:ext cx="16203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читать</a:t>
            </a:r>
          </a:p>
        </p:txBody>
      </p:sp>
      <p:pic>
        <p:nvPicPr>
          <p:cNvPr id="10" name="Picture 3" descr="C:\Users\Мотя\Desktop\урок для студентов\урок\ed223851a54318b2cdd7c67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7988" y="2486172"/>
            <a:ext cx="1151383" cy="106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07589" y="3743881"/>
            <a:ext cx="16903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думать</a:t>
            </a:r>
          </a:p>
        </p:txBody>
      </p:sp>
      <p:pic>
        <p:nvPicPr>
          <p:cNvPr id="12" name="Picture 3" descr="C:\Documents and Settings\Admin\Рабочий стол\анимашки\анимашки\children_0034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9428" y="3555313"/>
            <a:ext cx="536681" cy="779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44141" y="4819502"/>
            <a:ext cx="46689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твечать на вопросы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C:\Users\Мотя\Desktop\урок для студентов\урок\gif_animate_scuola_02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1894" y="4481790"/>
            <a:ext cx="1045598" cy="104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1344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оклад\доклады\ramka-photoshop-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60132" y="476672"/>
            <a:ext cx="763284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Одним из основных средств расширения детских представлений являются презентации, слайд-шоу, мультимедийные фотоальбомы. Это наглядность, дает мне  возможность  выстроить объяснение на занятиях логично, научно, с использованием видеофрагментов. При такой организации материала включаются три вида памяти детей: зрительная, слуховая, моторная. Презентация дает возможность рассмотреть сложный материал поэтапно, обратиться не только к текущему материалу, но и повторить предыдущую тему. Также можно более детально остановиться на вопросах, вызывающих затруднения. Использование анимационных эффектов способствует повышению интереса детей к изучаемому материалу.</a:t>
            </a:r>
          </a:p>
        </p:txBody>
      </p:sp>
      <p:pic>
        <p:nvPicPr>
          <p:cNvPr id="4" name="Picture 4" descr="В Уфе закрыт центр по обслуживанию кохлеарных имплантов - Глухих.нет. Новостной портал для глухих и слабослышащих Новости мира 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149080"/>
            <a:ext cx="1808625" cy="1206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3590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оклад\доклады\ramka-photoshop-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476672"/>
            <a:ext cx="763284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Уроки в младших классах  должны быть эмоциональными, яркими, с привлечением большого иллюстративного материала, с использованием звуковых и видеозаписей. Все это может обеспечить нам компьютерная техника с ее мультимедийными возможностями. При этом компьютер должен только дополнять учителя, а не заменять его. На занятиях с детьми ИКТ чаще используется как часть урока, но на итоговых или обобщающих занятиях может быть использовано в течение всего урока, в соответствии с возрастом детей и требованиями Санитарных правил.</a:t>
            </a:r>
          </a:p>
          <a:p>
            <a:pPr algn="just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настоящее время я  активно использую в своей работе различные мультимедийные средства. Одними из таких средств являются слайд, презентация, видео презентация. Мультимедиа технологии позволяют объединить в себе  текст, звук, видеоизображение, графическое изображение и </a:t>
            </a:r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	анимацию </a:t>
            </a:r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(мультипликацию). </a:t>
            </a:r>
          </a:p>
        </p:txBody>
      </p:sp>
    </p:spTree>
    <p:extLst>
      <p:ext uri="{BB962C8B-B14F-4D97-AF65-F5344CB8AC3E}">
        <p14:creationId xmlns:p14="http://schemas.microsoft.com/office/powerpoint/2010/main" xmlns="" val="253433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41292"/>
            <a:ext cx="8208912" cy="544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5058" y="2599279"/>
            <a:ext cx="1086387" cy="136152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91" t="9894" r="30808" b="6040"/>
          <a:stretch/>
        </p:blipFill>
        <p:spPr bwMode="auto">
          <a:xfrm>
            <a:off x="7335559" y="4458544"/>
            <a:ext cx="825383" cy="105975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5" name="Picture 27" descr="http://img-fotki.yandex.ru/get/5803/s-larina2010s.30/0_4cf9a_f63c1c2a_L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38" y="3963524"/>
            <a:ext cx="1152130" cy="1097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анимашки птицы\0314357e8e39cc15426f83e893893824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5655" y="5830416"/>
            <a:ext cx="208597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анимашки птицы\2765257-b7662c6efe9eed5c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922714"/>
            <a:ext cx="2533650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:\Мои документы\анимация\анимашки\pticia-784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636837" y="-1"/>
            <a:ext cx="107632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80534" y="213202"/>
            <a:ext cx="6208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Послушайте, какой лес летом?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00" r="23911"/>
          <a:stretch/>
        </p:blipFill>
        <p:spPr bwMode="auto">
          <a:xfrm>
            <a:off x="6128736" y="5608534"/>
            <a:ext cx="821804" cy="93523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9309" y="2008001"/>
            <a:ext cx="1492125" cy="101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004_Пение птиц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141537" y="6076153"/>
            <a:ext cx="609600" cy="609600"/>
          </a:xfrm>
          <a:prstGeom prst="rect">
            <a:avLst/>
          </a:prstGeom>
        </p:spPr>
      </p:pic>
      <p:pic>
        <p:nvPicPr>
          <p:cNvPr id="3" name="Picture 2" descr="F:\анимашки птицы\d2a13d4fffca.gif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5598" y="3067286"/>
            <a:ext cx="1077392" cy="79692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805" y="3717031"/>
            <a:ext cx="1126392" cy="100240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004_Пение птиц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7" cstate="print"/>
          <a:stretch>
            <a:fillRect/>
          </a:stretch>
        </p:blipFill>
        <p:spPr>
          <a:xfrm>
            <a:off x="1259632" y="616530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6909813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65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659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7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Снежинки 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1666</Words>
  <Application>Microsoft Office PowerPoint</Application>
  <PresentationFormat>Экран (4:3)</PresentationFormat>
  <Paragraphs>102</Paragraphs>
  <Slides>24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Тема Office</vt:lpstr>
      <vt:lpstr>1_Office Theme</vt:lpstr>
      <vt:lpstr>Воздушный поток</vt:lpstr>
      <vt:lpstr>Снежинки 1</vt:lpstr>
      <vt:lpstr>1_Воздушный поток</vt:lpstr>
      <vt:lpstr>2_Воздушный поток</vt:lpstr>
      <vt:lpstr>3_Воздушный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Учитель</dc:creator>
  <cp:lastModifiedBy>Admin</cp:lastModifiedBy>
  <cp:revision>30</cp:revision>
  <dcterms:created xsi:type="dcterms:W3CDTF">2015-02-26T08:22:36Z</dcterms:created>
  <dcterms:modified xsi:type="dcterms:W3CDTF">2016-10-12T02:03:23Z</dcterms:modified>
</cp:coreProperties>
</file>