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9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90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8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88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36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13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03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15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11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01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0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FB964D6-6BD4-471D-91BB-19AE22CE9B59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1514BEE-FF04-47CF-8FE4-C56956EEE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1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97833" y="1354052"/>
            <a:ext cx="1082842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ru-RU" sz="8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LEPRECHAUN’S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06917" y="3172145"/>
            <a:ext cx="304442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8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QUIZ</a:t>
            </a:r>
            <a:endParaRPr lang="en-US" altLang="ru-RU" sz="8000" b="1" dirty="0">
              <a:solidFill>
                <a:srgbClr val="648E2D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405" y="2679615"/>
            <a:ext cx="2539072" cy="37815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038" y="3098377"/>
            <a:ext cx="1298575" cy="14869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548852" y="3841836"/>
            <a:ext cx="22606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35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3033312" y="235668"/>
            <a:ext cx="738857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u-RU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10. </a:t>
            </a:r>
            <a:r>
              <a:rPr lang="en-US" altLang="ru-RU" b="1" dirty="0">
                <a:solidFill>
                  <a:srgbClr val="648E2D"/>
                </a:solidFill>
                <a:latin typeface="Georgia" panose="02040502050405020303" pitchFamily="18" charset="0"/>
              </a:rPr>
              <a:t>Nowadays St. Patrick’s Day is celebrated …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166655" y="2257312"/>
            <a:ext cx="31502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all over the world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66655" y="3891733"/>
            <a:ext cx="27879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only in Ireland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62105" y="5532613"/>
            <a:ext cx="3130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only in the UK, </a:t>
            </a:r>
          </a:p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Ireland and the USA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9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0" grpId="1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2356706" y="310333"/>
            <a:ext cx="8313575" cy="1325563"/>
          </a:xfrm>
        </p:spPr>
        <p:txBody>
          <a:bodyPr>
            <a:normAutofit/>
          </a:bodyPr>
          <a:lstStyle/>
          <a:p>
            <a:pPr algn="ctr"/>
            <a:r>
              <a:rPr lang="en-US" altLang="ru-RU" sz="4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11. </a:t>
            </a:r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St. Patrick was born in </a:t>
            </a:r>
            <a:r>
              <a:rPr lang="en-US" altLang="ru-RU" sz="4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…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166655" y="2257312"/>
            <a:ext cx="15135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Wales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66655" y="3891733"/>
            <a:ext cx="17203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Ireland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11751" y="5734627"/>
            <a:ext cx="18069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Scotland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4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0" grpId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3000637" y="332432"/>
            <a:ext cx="7128792" cy="1325563"/>
          </a:xfrm>
        </p:spPr>
        <p:txBody>
          <a:bodyPr>
            <a:normAutofit/>
          </a:bodyPr>
          <a:lstStyle/>
          <a:p>
            <a:pPr algn="ctr"/>
            <a:r>
              <a:rPr lang="en-US" altLang="ru-RU" sz="4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12. </a:t>
            </a:r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The official colour of St. Patrick’s Day is …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572614" y="5693869"/>
            <a:ext cx="15472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orange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2884" y="3862865"/>
            <a:ext cx="1465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green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02884" y="2214925"/>
            <a:ext cx="12570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blue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3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1" grpId="0"/>
      <p:bldP spid="11" grpId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2057400" y="310333"/>
            <a:ext cx="92202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13. According to the legend St. Patrick used a shamrock to explain …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166655" y="2257312"/>
            <a:ext cx="29322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the Holy Trinity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11751" y="3704570"/>
            <a:ext cx="2582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the rebirth of </a:t>
            </a:r>
          </a:p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 spring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11751" y="5734627"/>
            <a:ext cx="18389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the cross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56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0" grpId="1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2133600" y="235668"/>
            <a:ext cx="9029699" cy="1325563"/>
          </a:xfrm>
        </p:spPr>
        <p:txBody>
          <a:bodyPr>
            <a:normAutofit/>
          </a:bodyPr>
          <a:lstStyle/>
          <a:p>
            <a:pPr algn="ctr"/>
            <a:r>
              <a:rPr lang="en-US" altLang="ru-RU" sz="4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14</a:t>
            </a:r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. Irish jig is notable for its …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162105" y="2088035"/>
            <a:ext cx="24497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lphaLcParenR"/>
            </a:pPr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rapid hand </a:t>
            </a:r>
          </a:p>
          <a:p>
            <a:r>
              <a:rPr lang="en-US" altLang="ru-RU" sz="2200" b="1" dirty="0">
                <a:solidFill>
                  <a:srgbClr val="FFFFFF"/>
                </a:solidFill>
                <a:latin typeface="Georgia" panose="02040502050405020303" pitchFamily="18" charset="0"/>
              </a:rPr>
              <a:t> </a:t>
            </a:r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      movements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12599" y="3699341"/>
            <a:ext cx="23054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rapid head </a:t>
            </a:r>
          </a:p>
          <a:p>
            <a:r>
              <a:rPr lang="en-US" altLang="ru-RU" sz="2200" b="1" dirty="0">
                <a:solidFill>
                  <a:srgbClr val="FFFFFF"/>
                </a:solidFill>
                <a:latin typeface="Georgia" panose="02040502050405020303" pitchFamily="18" charset="0"/>
              </a:rPr>
              <a:t> </a:t>
            </a:r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    movements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12599" y="5448392"/>
            <a:ext cx="22333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rapid leg </a:t>
            </a:r>
          </a:p>
          <a:p>
            <a:r>
              <a:rPr lang="en-US" altLang="ru-RU" sz="2200" b="1" dirty="0">
                <a:solidFill>
                  <a:srgbClr val="FFFFFF"/>
                </a:solidFill>
                <a:latin typeface="Georgia" panose="02040502050405020303" pitchFamily="18" charset="0"/>
              </a:rPr>
              <a:t> </a:t>
            </a:r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    movements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3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1"/>
      <p:bldP spid="11" grpId="0"/>
      <p:bldP spid="12" grpId="0"/>
      <p:bldP spid="1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2057400" y="310333"/>
            <a:ext cx="92202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ru-RU" sz="4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15</a:t>
            </a:r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. Irish jig was popularized by the world-famous “…” show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166655" y="2257312"/>
            <a:ext cx="22797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</a:t>
            </a:r>
            <a:r>
              <a:rPr lang="en-US" altLang="ru-RU" sz="2200" b="1" dirty="0" err="1" smtClean="0">
                <a:solidFill>
                  <a:srgbClr val="FFFFFF"/>
                </a:solidFill>
                <a:latin typeface="Georgia" panose="02040502050405020303" pitchFamily="18" charset="0"/>
              </a:rPr>
              <a:t>Riverdance</a:t>
            </a:r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11751" y="3862865"/>
            <a:ext cx="24817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</a:t>
            </a:r>
            <a:r>
              <a:rPr lang="en-US" altLang="ru-RU" sz="2200" b="1" dirty="0" err="1" smtClean="0">
                <a:solidFill>
                  <a:srgbClr val="FFFFFF"/>
                </a:solidFill>
                <a:latin typeface="Georgia" panose="02040502050405020303" pitchFamily="18" charset="0"/>
              </a:rPr>
              <a:t>Patrickdance</a:t>
            </a:r>
            <a:endParaRPr lang="en-US" altLang="ru-RU" sz="2200" b="1" dirty="0" smtClean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1751" y="5734627"/>
            <a:ext cx="28825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</a:t>
            </a:r>
            <a:r>
              <a:rPr lang="en-US" altLang="ru-RU" sz="2200" b="1" dirty="0" err="1" smtClean="0">
                <a:solidFill>
                  <a:srgbClr val="FFFFFF"/>
                </a:solidFill>
                <a:latin typeface="Georgia" panose="02040502050405020303" pitchFamily="18" charset="0"/>
              </a:rPr>
              <a:t>Shamrockdance</a:t>
            </a:r>
            <a:endParaRPr lang="en-US" altLang="ru-RU" sz="2200" b="1" dirty="0" smtClean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6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0" grpId="1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1638224" y="264194"/>
            <a:ext cx="9872278" cy="1512299"/>
          </a:xfrm>
        </p:spPr>
        <p:txBody>
          <a:bodyPr>
            <a:normAutofit/>
          </a:bodyPr>
          <a:lstStyle/>
          <a:p>
            <a:pPr algn="ctr"/>
            <a:r>
              <a:rPr lang="en-US" altLang="ru-RU" sz="4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16. </a:t>
            </a:r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What magic creatures are the symbols of St. Patrick’s Day?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572614" y="5693869"/>
            <a:ext cx="232948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leprechauns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2884" y="3862865"/>
            <a:ext cx="15696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fairies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02884" y="2214925"/>
            <a:ext cx="13500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elves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0" grpId="1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2457450" y="310333"/>
            <a:ext cx="8336215" cy="1325563"/>
          </a:xfrm>
        </p:spPr>
        <p:txBody>
          <a:bodyPr>
            <a:normAutofit/>
          </a:bodyPr>
          <a:lstStyle/>
          <a:p>
            <a:pPr algn="ctr"/>
            <a:r>
              <a:rPr lang="en-US" altLang="ru-RU" sz="4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17. </a:t>
            </a:r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What does a leprechaun hide at the end of the rainbow?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502884" y="5693869"/>
            <a:ext cx="24978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a pot of silver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2884" y="3862865"/>
            <a:ext cx="24176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a pot of gold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02884" y="2214925"/>
            <a:ext cx="27446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a pot of sweets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86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1" grpId="0"/>
      <p:bldP spid="11" grpId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25643" y="2509084"/>
            <a:ext cx="1082842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ru-RU" sz="8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WELL DONE!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103" y="4251325"/>
            <a:ext cx="66675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3033312" y="235668"/>
            <a:ext cx="7128792" cy="1325563"/>
          </a:xfrm>
        </p:spPr>
        <p:txBody>
          <a:bodyPr>
            <a:normAutofit/>
          </a:bodyPr>
          <a:lstStyle/>
          <a:p>
            <a:pPr algn="ctr"/>
            <a:r>
              <a:rPr lang="en-US" altLang="ru-RU" sz="4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1</a:t>
            </a:r>
            <a:r>
              <a:rPr lang="en-US" altLang="ru-RU" sz="4000" dirty="0" smtClean="0">
                <a:solidFill>
                  <a:srgbClr val="648E2D"/>
                </a:solidFill>
                <a:latin typeface="Georgia" panose="02040502050405020303" pitchFamily="18" charset="0"/>
              </a:rPr>
              <a:t>. </a:t>
            </a:r>
            <a:r>
              <a:rPr lang="en-US" altLang="ru-RU" sz="4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What Ireland is a part of the United Kingdom?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166655" y="2257312"/>
            <a:ext cx="31502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>
                <a:solidFill>
                  <a:srgbClr val="FFFFFF"/>
                </a:solidFill>
                <a:latin typeface="Georgia" panose="02040502050405020303" pitchFamily="18" charset="0"/>
              </a:rPr>
              <a:t>a) Northern Ireland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66655" y="3891733"/>
            <a:ext cx="31534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>
                <a:solidFill>
                  <a:srgbClr val="FFFFFF"/>
                </a:solidFill>
                <a:latin typeface="Georgia" panose="02040502050405020303" pitchFamily="18" charset="0"/>
              </a:rPr>
              <a:t>b) Southern Ireland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11751" y="5734627"/>
            <a:ext cx="27719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>
                <a:solidFill>
                  <a:srgbClr val="FFFFFF"/>
                </a:solidFill>
                <a:latin typeface="Georgia" panose="02040502050405020303" pitchFamily="18" charset="0"/>
              </a:rPr>
              <a:t>c) Central Ireland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7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0" grpId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3000637" y="332432"/>
            <a:ext cx="7128792" cy="1325563"/>
          </a:xfrm>
        </p:spPr>
        <p:txBody>
          <a:bodyPr>
            <a:normAutofit/>
          </a:bodyPr>
          <a:lstStyle/>
          <a:p>
            <a:pPr algn="ctr"/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2. Who is a patron saint of Ireland?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572614" y="5693869"/>
            <a:ext cx="21066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>
                <a:solidFill>
                  <a:srgbClr val="FFFFFF"/>
                </a:solidFill>
                <a:latin typeface="Georgia" panose="02040502050405020303" pitchFamily="18" charset="0"/>
              </a:rPr>
              <a:t>c</a:t>
            </a:r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) St. Patrick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2884" y="3862865"/>
            <a:ext cx="22461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>
                <a:solidFill>
                  <a:srgbClr val="FFFFFF"/>
                </a:solidFill>
                <a:latin typeface="Georgia" panose="02040502050405020303" pitchFamily="18" charset="0"/>
              </a:rPr>
              <a:t>b) </a:t>
            </a:r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St. Andrew </a:t>
            </a:r>
            <a:endParaRPr lang="en-US" altLang="ru-RU" sz="2200" b="1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2884" y="2214925"/>
            <a:ext cx="21242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St. George </a:t>
            </a:r>
            <a:endParaRPr lang="en-US" altLang="ru-RU" sz="2200" b="1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3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0" grpId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3000637" y="332432"/>
            <a:ext cx="7128792" cy="1325563"/>
          </a:xfrm>
        </p:spPr>
        <p:txBody>
          <a:bodyPr>
            <a:normAutofit/>
          </a:bodyPr>
          <a:lstStyle/>
          <a:p>
            <a:pPr algn="ctr"/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4. </a:t>
            </a:r>
            <a:r>
              <a:rPr lang="en-US" altLang="ru-RU" sz="4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What </a:t>
            </a:r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is the capital of Northern Ireland?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572614" y="5693869"/>
            <a:ext cx="20938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Edinburgh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2884" y="3862865"/>
            <a:ext cx="16385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Dublin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02884" y="2214925"/>
            <a:ext cx="16321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Belfast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8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1"/>
      <p:bldP spid="11" grpId="0"/>
      <p:bldP spid="11" grpId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2053947" y="212534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u-RU" b="1" dirty="0">
                <a:solidFill>
                  <a:srgbClr val="648E2D"/>
                </a:solidFill>
                <a:latin typeface="Georgia" panose="02040502050405020303" pitchFamily="18" charset="0"/>
              </a:rPr>
              <a:t>5. The Irish flag has the following colours: green, white and …?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572614" y="5693869"/>
            <a:ext cx="15472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orange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2884" y="3862865"/>
            <a:ext cx="12715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blue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02884" y="2214925"/>
            <a:ext cx="11208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red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9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0" grpId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3033312" y="235668"/>
            <a:ext cx="7128792" cy="1325563"/>
          </a:xfrm>
        </p:spPr>
        <p:txBody>
          <a:bodyPr>
            <a:normAutofit/>
          </a:bodyPr>
          <a:lstStyle/>
          <a:p>
            <a:pPr algn="ctr"/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6. </a:t>
            </a:r>
            <a:r>
              <a:rPr lang="en-US" altLang="ru-RU" sz="4000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What </a:t>
            </a:r>
            <a:r>
              <a:rPr lang="en-US" altLang="ru-RU" sz="4000" b="1" dirty="0">
                <a:solidFill>
                  <a:srgbClr val="648E2D"/>
                </a:solidFill>
                <a:latin typeface="Georgia" panose="02040502050405020303" pitchFamily="18" charset="0"/>
              </a:rPr>
              <a:t>is a poetic name of Ireland? </a:t>
            </a:r>
            <a:endParaRPr lang="en-US" altLang="ru-RU" sz="4000" b="1" dirty="0" smtClean="0">
              <a:solidFill>
                <a:srgbClr val="648E2D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166655" y="2257312"/>
            <a:ext cx="24785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Emerald Isle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66655" y="3891733"/>
            <a:ext cx="27077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Emerald Land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11751" y="5734627"/>
            <a:ext cx="20281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Green Isle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8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0" grpId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1678037" y="280543"/>
            <a:ext cx="9872278" cy="15122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u-RU" b="1" dirty="0">
                <a:solidFill>
                  <a:srgbClr val="648E2D"/>
                </a:solidFill>
                <a:latin typeface="Georgia" panose="02040502050405020303" pitchFamily="18" charset="0"/>
              </a:rPr>
              <a:t>7. </a:t>
            </a:r>
            <a:r>
              <a:rPr lang="en-US" altLang="ru-RU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What </a:t>
            </a:r>
            <a:r>
              <a:rPr lang="en-US" altLang="ru-RU" b="1" dirty="0">
                <a:solidFill>
                  <a:srgbClr val="648E2D"/>
                </a:solidFill>
                <a:latin typeface="Georgia" panose="02040502050405020303" pitchFamily="18" charset="0"/>
              </a:rPr>
              <a:t>creatures (according to the legend) has St. Patrick driven out of Ireland?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572614" y="5693869"/>
            <a:ext cx="15472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snakes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2884" y="3862865"/>
            <a:ext cx="15696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fairies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02884" y="2214925"/>
            <a:ext cx="24192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a) leprechauns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9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0" grpId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3033311" y="235668"/>
            <a:ext cx="78432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u-RU" b="1" dirty="0" smtClean="0">
                <a:solidFill>
                  <a:srgbClr val="648E2D"/>
                </a:solidFill>
                <a:latin typeface="Georgia" panose="02040502050405020303" pitchFamily="18" charset="0"/>
              </a:rPr>
              <a:t>8. What was happened to St. Patrick when he was 16?</a:t>
            </a:r>
            <a:endParaRPr lang="en-US" altLang="ru-RU" b="1" dirty="0">
              <a:solidFill>
                <a:srgbClr val="648E2D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232674" y="2090127"/>
            <a:ext cx="24577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lphaLcParenR"/>
            </a:pPr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he was sold </a:t>
            </a:r>
          </a:p>
          <a:p>
            <a:r>
              <a:rPr lang="en-US" altLang="ru-RU" sz="2200" b="1" dirty="0">
                <a:solidFill>
                  <a:srgbClr val="FFFFFF"/>
                </a:solidFill>
                <a:latin typeface="Georgia" panose="02040502050405020303" pitchFamily="18" charset="0"/>
              </a:rPr>
              <a:t> </a:t>
            </a:r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     into slavery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03820" y="3854117"/>
            <a:ext cx="2515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he was killed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32674" y="5396184"/>
            <a:ext cx="2571538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1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he became the </a:t>
            </a:r>
          </a:p>
          <a:p>
            <a:r>
              <a:rPr lang="en-US" altLang="ru-RU" sz="21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     patron saint of</a:t>
            </a:r>
          </a:p>
          <a:p>
            <a:r>
              <a:rPr lang="en-US" altLang="ru-RU" sz="21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     Ireland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32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0" grpId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884" y="4293752"/>
            <a:ext cx="1480409" cy="2204864"/>
          </a:xfrm>
          <a:prstGeom prst="rect">
            <a:avLst/>
          </a:prstGeom>
        </p:spPr>
      </p:pic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1678038" y="332432"/>
            <a:ext cx="999259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u-RU" b="1" dirty="0">
                <a:solidFill>
                  <a:srgbClr val="648E2D"/>
                </a:solidFill>
                <a:latin typeface="Georgia" panose="02040502050405020303" pitchFamily="18" charset="0"/>
              </a:rPr>
              <a:t>9. Why is St. Patrick’s day celebrated on March 17? On that day …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9"/>
          <a:stretch/>
        </p:blipFill>
        <p:spPr>
          <a:xfrm>
            <a:off x="3652253" y="5103039"/>
            <a:ext cx="5089984" cy="1460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4" b="34935"/>
          <a:stretch/>
        </p:blipFill>
        <p:spPr>
          <a:xfrm>
            <a:off x="3565382" y="3384280"/>
            <a:ext cx="5176855" cy="1399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04"/>
          <a:stretch/>
        </p:blipFill>
        <p:spPr>
          <a:xfrm>
            <a:off x="3565383" y="1485306"/>
            <a:ext cx="5176854" cy="15876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51697" y="5360245"/>
            <a:ext cx="2645276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1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c) he drove all the</a:t>
            </a:r>
          </a:p>
          <a:p>
            <a:r>
              <a:rPr lang="en-US" altLang="ru-RU" sz="2100" b="1" dirty="0">
                <a:solidFill>
                  <a:srgbClr val="FFFFFF"/>
                </a:solidFill>
                <a:latin typeface="Georgia" panose="02040502050405020303" pitchFamily="18" charset="0"/>
              </a:rPr>
              <a:t> </a:t>
            </a:r>
            <a:r>
              <a:rPr lang="en-US" altLang="ru-RU" sz="21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    snakes away </a:t>
            </a:r>
          </a:p>
          <a:p>
            <a:r>
              <a:rPr lang="en-US" altLang="ru-RU" sz="21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     from Ireland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08664" y="3862865"/>
            <a:ext cx="170110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b) he died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55833" y="2112648"/>
            <a:ext cx="25106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lphaLcParenR"/>
            </a:pPr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he arrived in</a:t>
            </a:r>
          </a:p>
          <a:p>
            <a:r>
              <a:rPr lang="en-US" altLang="ru-RU" sz="2200" b="1" dirty="0">
                <a:solidFill>
                  <a:srgbClr val="FFFFFF"/>
                </a:solidFill>
                <a:latin typeface="Georgia" panose="02040502050405020303" pitchFamily="18" charset="0"/>
              </a:rPr>
              <a:t> </a:t>
            </a:r>
            <a:r>
              <a:rPr lang="en-US" altLang="ru-RU" sz="22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     Ireland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706" y="3269368"/>
            <a:ext cx="1298575" cy="1486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8" b="11739"/>
          <a:stretch/>
        </p:blipFill>
        <p:spPr>
          <a:xfrm>
            <a:off x="341475" y="4243659"/>
            <a:ext cx="2260600" cy="2305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0" t="151" r="52363" b="79555"/>
          <a:stretch/>
        </p:blipFill>
        <p:spPr>
          <a:xfrm>
            <a:off x="1239887" y="-438150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5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56 0.6870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343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0" grpId="0"/>
      <p:bldP spid="11" grpId="0"/>
      <p:bldP spid="11" grpId="1"/>
      <p:bldP spid="12" grpId="0"/>
    </p:bld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117</TotalTime>
  <Words>423</Words>
  <Application>Microsoft Office PowerPoint</Application>
  <PresentationFormat>Широкоэкранный</PresentationFormat>
  <Paragraphs>78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Corbel</vt:lpstr>
      <vt:lpstr>Georgia</vt:lpstr>
      <vt:lpstr>Базис</vt:lpstr>
      <vt:lpstr>Презентация PowerPoint</vt:lpstr>
      <vt:lpstr>1. What Ireland is a part of the United Kingdom?</vt:lpstr>
      <vt:lpstr>2. Who is a patron saint of Ireland?</vt:lpstr>
      <vt:lpstr>4. What is the capital of Northern Ireland?</vt:lpstr>
      <vt:lpstr>5. The Irish flag has the following colours: green, white and …?</vt:lpstr>
      <vt:lpstr>6. What is a poetic name of Ireland? </vt:lpstr>
      <vt:lpstr>7. What creatures (according to the legend) has St. Patrick driven out of Ireland? </vt:lpstr>
      <vt:lpstr>8. What was happened to St. Patrick when he was 16?</vt:lpstr>
      <vt:lpstr>9. Why is St. Patrick’s day celebrated on March 17? On that day … </vt:lpstr>
      <vt:lpstr>10. Nowadays St. Patrick’s Day is celebrated …</vt:lpstr>
      <vt:lpstr>11. St. Patrick was born in …</vt:lpstr>
      <vt:lpstr>12. The official colour of St. Patrick’s Day is …</vt:lpstr>
      <vt:lpstr>13. According to the legend St. Patrick used a shamrock to explain …</vt:lpstr>
      <vt:lpstr>14. Irish jig is notable for its …</vt:lpstr>
      <vt:lpstr>15. Irish jig was popularized by the world-famous “…” show</vt:lpstr>
      <vt:lpstr>16. What magic creatures are the symbols of St. Patrick’s Day?</vt:lpstr>
      <vt:lpstr>17. What does a leprechaun hide at the end of the rainbow?</vt:lpstr>
      <vt:lpstr>Презентация PowerPoint</vt:lpstr>
    </vt:vector>
  </TitlesOfParts>
  <Company>StartSoft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</dc:creator>
  <cp:lastModifiedBy>Вера</cp:lastModifiedBy>
  <cp:revision>19</cp:revision>
  <dcterms:created xsi:type="dcterms:W3CDTF">2017-02-11T15:17:31Z</dcterms:created>
  <dcterms:modified xsi:type="dcterms:W3CDTF">2017-02-11T18:44:37Z</dcterms:modified>
</cp:coreProperties>
</file>