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73" r:id="rId4"/>
    <p:sldId id="302" r:id="rId5"/>
    <p:sldId id="260" r:id="rId6"/>
    <p:sldId id="296" r:id="rId7"/>
    <p:sldId id="269" r:id="rId8"/>
    <p:sldId id="268" r:id="rId9"/>
    <p:sldId id="259" r:id="rId10"/>
    <p:sldId id="276" r:id="rId11"/>
    <p:sldId id="275" r:id="rId12"/>
    <p:sldId id="274" r:id="rId13"/>
    <p:sldId id="277" r:id="rId14"/>
    <p:sldId id="286" r:id="rId15"/>
    <p:sldId id="289" r:id="rId16"/>
    <p:sldId id="294" r:id="rId17"/>
    <p:sldId id="300" r:id="rId18"/>
    <p:sldId id="301" r:id="rId19"/>
    <p:sldId id="29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86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603" autoAdjust="0"/>
    <p:restoredTop sz="94660"/>
  </p:normalViewPr>
  <p:slideViewPr>
    <p:cSldViewPr>
      <p:cViewPr varScale="1">
        <p:scale>
          <a:sx n="98" d="100"/>
          <a:sy n="98" d="100"/>
        </p:scale>
        <p:origin x="-15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pie3DChart>
        <c:varyColors val="1"/>
        <c:ser>
          <c:idx val="0"/>
          <c:order val="0"/>
          <c:tx>
            <c:strRef>
              <c:f>Лист1!$B$1</c:f>
              <c:strCache>
                <c:ptCount val="1"/>
                <c:pt idx="0">
                  <c:v>Пищевая ценность</c:v>
                </c:pt>
              </c:strCache>
            </c:strRef>
          </c:tx>
          <c:dPt>
            <c:idx val="0"/>
            <c:explosion val="4"/>
          </c:dPt>
          <c:dPt>
            <c:idx val="1"/>
            <c:explosion val="9"/>
          </c:dPt>
          <c:dPt>
            <c:idx val="2"/>
            <c:explosion val="9"/>
          </c:dPt>
          <c:dPt>
            <c:idx val="3"/>
            <c:explosion val="11"/>
          </c:dPt>
          <c:cat>
            <c:strRef>
              <c:f>Лист1!$A$2:$A$5</c:f>
              <c:strCache>
                <c:ptCount val="4"/>
                <c:pt idx="0">
                  <c:v>Углеводы</c:v>
                </c:pt>
                <c:pt idx="1">
                  <c:v>Вода</c:v>
                </c:pt>
                <c:pt idx="2">
                  <c:v>Белки</c:v>
                </c:pt>
                <c:pt idx="3">
                  <c:v>Жиры</c:v>
                </c:pt>
              </c:strCache>
            </c:strRef>
          </c:cat>
          <c:val>
            <c:numRef>
              <c:f>Лист1!$B$2:$B$5</c:f>
              <c:numCache>
                <c:formatCode>0%</c:formatCode>
                <c:ptCount val="4"/>
                <c:pt idx="0">
                  <c:v>0.45</c:v>
                </c:pt>
                <c:pt idx="1">
                  <c:v>0.47000000000000008</c:v>
                </c:pt>
                <c:pt idx="2">
                  <c:v>7.0000000000000034E-2</c:v>
                </c:pt>
                <c:pt idx="3">
                  <c:v>1.0000000000000066E-2</c:v>
                </c:pt>
              </c:numCache>
            </c:numRef>
          </c:val>
        </c:ser>
        <c:dLbls/>
      </c:pie3DChart>
    </c:plotArea>
    <c:legend>
      <c:legendPos val="r"/>
      <c:layout/>
    </c:legend>
    <c:plotVisOnly val="1"/>
    <c:dispBlanksAs val="zero"/>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pie3DChart>
        <c:varyColors val="1"/>
        <c:dLbls/>
      </c:pie3DChart>
    </c:plotArea>
    <c:legend>
      <c:legendPos val="r"/>
      <c:layout/>
    </c:legend>
    <c:plotVisOnly val="1"/>
    <c:dispBlanksAs val="zero"/>
  </c:chart>
  <c:txPr>
    <a:bodyPr/>
    <a:lstStyle/>
    <a:p>
      <a:pPr>
        <a:defRPr sz="1800"/>
      </a:pPr>
      <a:endParaRPr lang="ru-RU"/>
    </a:p>
  </c:txPr>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5.jpeg"/></Relationships>
</file>

<file path=ppt/drawings/drawing1.xml><?xml version="1.0" encoding="utf-8"?>
<c:userShapes xmlns:c="http://schemas.openxmlformats.org/drawingml/2006/chart">
  <cdr:relSizeAnchor xmlns:cdr="http://schemas.openxmlformats.org/drawingml/2006/chartDrawing">
    <cdr:from>
      <cdr:x>1.167E-7</cdr:x>
      <cdr:y>0</cdr:y>
    </cdr:from>
    <cdr:to>
      <cdr:x>0.36134</cdr:x>
      <cdr:y>0.36552</cdr:y>
    </cdr:to>
    <cdr:pic>
      <cdr:nvPicPr>
        <cdr:cNvPr id="2" name="Рисунок 1" descr="53e78dc4fdc4167e2445dbb937baa8a9.jpg"/>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 y="0"/>
          <a:ext cx="3096343" cy="2115616"/>
        </a:xfrm>
        <a:prstGeom xmlns:a="http://schemas.openxmlformats.org/drawingml/2006/main" prst="rect">
          <a:avLst/>
        </a:prstGeom>
      </cdr:spPr>
    </cdr:pic>
  </cdr:relSizeAnchor>
  <cdr:relSizeAnchor xmlns:cdr="http://schemas.openxmlformats.org/drawingml/2006/chartDrawing">
    <cdr:from>
      <cdr:x>0.12605</cdr:x>
      <cdr:y>0.31102</cdr:y>
    </cdr:from>
    <cdr:to>
      <cdr:x>0.23276</cdr:x>
      <cdr:y>0.469</cdr:y>
    </cdr:to>
    <cdr:sp macro="" textlink="">
      <cdr:nvSpPr>
        <cdr:cNvPr id="4" name="TextBox 3"/>
        <cdr:cNvSpPr txBox="1"/>
      </cdr:nvSpPr>
      <cdr:spPr>
        <a:xfrm xmlns:a="http://schemas.openxmlformats.org/drawingml/2006/main">
          <a:off x="1080120" y="1800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0.73109</cdr:x>
      <cdr:y>0.16173</cdr:y>
    </cdr:from>
    <cdr:to>
      <cdr:x>0.9916</cdr:x>
      <cdr:y>0.31971</cdr:y>
    </cdr:to>
    <cdr:sp macro="" textlink="">
      <cdr:nvSpPr>
        <cdr:cNvPr id="5" name="TextBox 4"/>
        <cdr:cNvSpPr txBox="1"/>
      </cdr:nvSpPr>
      <cdr:spPr>
        <a:xfrm xmlns:a="http://schemas.openxmlformats.org/drawingml/2006/main">
          <a:off x="6264696" y="936104"/>
          <a:ext cx="2232248"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cdr:x>
      <cdr:y>0</cdr:y>
    </cdr:from>
    <cdr:to>
      <cdr:x>0.16442</cdr:x>
      <cdr:y>0.06381</cdr:y>
    </cdr:to>
    <cdr:sp macro="" textlink="">
      <cdr:nvSpPr>
        <cdr:cNvPr id="6" name="TextBox 17"/>
        <cdr:cNvSpPr txBox="1"/>
      </cdr:nvSpPr>
      <cdr:spPr>
        <a:xfrm xmlns:a="http://schemas.openxmlformats.org/drawingml/2006/main">
          <a:off x="0" y="0"/>
          <a:ext cx="140886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ru-RU" dirty="0"/>
        </a:p>
      </cdr:txBody>
    </cdr:sp>
  </cdr:relSizeAnchor>
  <cdr:relSizeAnchor xmlns:cdr="http://schemas.openxmlformats.org/drawingml/2006/chartDrawing">
    <cdr:from>
      <cdr:x>0.80827</cdr:x>
      <cdr:y>0.11296</cdr:y>
    </cdr:from>
    <cdr:to>
      <cdr:x>0.91498</cdr:x>
      <cdr:y>0.27094</cdr:y>
    </cdr:to>
    <cdr:sp macro="" textlink="">
      <cdr:nvSpPr>
        <cdr:cNvPr id="7" name="TextBox 6"/>
        <cdr:cNvSpPr txBox="1"/>
      </cdr:nvSpPr>
      <cdr:spPr>
        <a:xfrm xmlns:a="http://schemas.openxmlformats.org/drawingml/2006/main">
          <a:off x="6926021" y="65381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0.73264</cdr:x>
      <cdr:y>0.18761</cdr:y>
    </cdr:from>
    <cdr:to>
      <cdr:x>1</cdr:x>
      <cdr:y>0.29858</cdr:y>
    </cdr:to>
    <cdr:sp macro="" textlink="">
      <cdr:nvSpPr>
        <cdr:cNvPr id="8" name="TextBox 7"/>
        <cdr:cNvSpPr txBox="1"/>
      </cdr:nvSpPr>
      <cdr:spPr>
        <a:xfrm xmlns:a="http://schemas.openxmlformats.org/drawingml/2006/main">
          <a:off x="6277948" y="1085867"/>
          <a:ext cx="2291004" cy="6423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400" b="1" dirty="0" smtClean="0"/>
            <a:t>Булка городская</a:t>
          </a:r>
          <a:endParaRPr lang="ru-RU" sz="2400" b="1" dirty="0"/>
        </a:p>
      </cdr:txBody>
    </cdr:sp>
  </cdr:relSizeAnchor>
  <cdr:relSizeAnchor xmlns:cdr="http://schemas.openxmlformats.org/drawingml/2006/chartDrawing">
    <cdr:from>
      <cdr:x>0.2437</cdr:x>
      <cdr:y>0.84202</cdr:y>
    </cdr:from>
    <cdr:to>
      <cdr:x>0.35041</cdr:x>
      <cdr:y>1</cdr:y>
    </cdr:to>
    <cdr:sp macro="" textlink="">
      <cdr:nvSpPr>
        <cdr:cNvPr id="9" name="TextBox 8"/>
        <cdr:cNvSpPr txBox="1"/>
      </cdr:nvSpPr>
      <cdr:spPr>
        <a:xfrm xmlns:a="http://schemas.openxmlformats.org/drawingml/2006/main">
          <a:off x="2088232" y="5400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0.36975</cdr:x>
      <cdr:y>0.72157</cdr:y>
    </cdr:from>
    <cdr:to>
      <cdr:x>0.59664</cdr:x>
      <cdr:y>0.87955</cdr:y>
    </cdr:to>
    <cdr:sp macro="" textlink="">
      <cdr:nvSpPr>
        <cdr:cNvPr id="10" name="TextBox 9"/>
        <cdr:cNvSpPr txBox="1"/>
      </cdr:nvSpPr>
      <cdr:spPr>
        <a:xfrm xmlns:a="http://schemas.openxmlformats.org/drawingml/2006/main">
          <a:off x="3168352" y="4176464"/>
          <a:ext cx="1944216"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0.35294</cdr:x>
      <cdr:y>0.75889</cdr:y>
    </cdr:from>
    <cdr:to>
      <cdr:x>0.59664</cdr:x>
      <cdr:y>0.91687</cdr:y>
    </cdr:to>
    <cdr:sp macro="" textlink="">
      <cdr:nvSpPr>
        <cdr:cNvPr id="11" name="TextBox 10"/>
        <cdr:cNvSpPr txBox="1"/>
      </cdr:nvSpPr>
      <cdr:spPr>
        <a:xfrm xmlns:a="http://schemas.openxmlformats.org/drawingml/2006/main">
          <a:off x="3024336" y="4392488"/>
          <a:ext cx="2088232"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2400" b="1" dirty="0" smtClean="0"/>
            <a:t>Хлеб из </a:t>
          </a:r>
        </a:p>
        <a:p xmlns:a="http://schemas.openxmlformats.org/drawingml/2006/main">
          <a:pPr algn="ctr"/>
          <a:r>
            <a:rPr lang="ru-RU" sz="2400" b="1" dirty="0" err="1" smtClean="0"/>
            <a:t>хлебопечки</a:t>
          </a:r>
          <a:endParaRPr lang="ru-RU" sz="2400" b="1"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27.04.2016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27.04.2016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27.04.2016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1310374143_20.jpg"/>
          <p:cNvPicPr>
            <a:picLocks noChangeAspect="1"/>
          </p:cNvPicPr>
          <p:nvPr/>
        </p:nvPicPr>
        <p:blipFill>
          <a:blip r:embed="rId2" cstate="print">
            <a:lum bright="25000" contrast="-8000"/>
          </a:blip>
          <a:stretch>
            <a:fillRect/>
          </a:stretch>
        </p:blipFill>
        <p:spPr>
          <a:xfrm>
            <a:off x="0" y="0"/>
            <a:ext cx="9144000" cy="6858000"/>
          </a:xfrm>
          <a:prstGeom prst="rect">
            <a:avLst/>
          </a:prstGeom>
        </p:spPr>
      </p:pic>
      <p:sp>
        <p:nvSpPr>
          <p:cNvPr id="7" name="Прямоугольник 6"/>
          <p:cNvSpPr/>
          <p:nvPr/>
        </p:nvSpPr>
        <p:spPr>
          <a:xfrm>
            <a:off x="0" y="2571744"/>
            <a:ext cx="9144000" cy="707886"/>
          </a:xfrm>
          <a:prstGeom prst="rect">
            <a:avLst/>
          </a:prstGeom>
        </p:spPr>
        <p:txBody>
          <a:bodyPr wrap="square">
            <a:spAutoFit/>
          </a:bodyPr>
          <a:lstStyle/>
          <a:p>
            <a:pPr algn="ctr"/>
            <a:r>
              <a:rPr lang="ru-RU" sz="4000" b="1" dirty="0" smtClean="0">
                <a:ln w="1905"/>
                <a:solidFill>
                  <a:srgbClr val="0070C0"/>
                </a:solidFill>
                <a:effectLst>
                  <a:innerShdw blurRad="69850" dist="43180" dir="5400000">
                    <a:srgbClr val="000000">
                      <a:alpha val="65000"/>
                    </a:srgbClr>
                  </a:innerShdw>
                </a:effectLst>
              </a:rPr>
              <a:t>Анализ качества хлеба – белых сортов</a:t>
            </a:r>
            <a:endParaRPr lang="ru-RU" sz="4000" b="1" dirty="0">
              <a:ln w="1905"/>
              <a:solidFill>
                <a:srgbClr val="0070C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3356992"/>
            <a:ext cx="4572000" cy="2862322"/>
          </a:xfrm>
          <a:prstGeom prst="rect">
            <a:avLst/>
          </a:prstGeom>
        </p:spPr>
        <p:txBody>
          <a:bodyPr>
            <a:spAutoFit/>
          </a:bodyPr>
          <a:lstStyle/>
          <a:p>
            <a:r>
              <a:rPr lang="ru-RU" dirty="0" smtClean="0"/>
              <a:t>Ход работы: в пробирку с белком налили 2 мл </a:t>
            </a:r>
            <a:r>
              <a:rPr lang="ru-RU" dirty="0" err="1" smtClean="0"/>
              <a:t>NaOH</a:t>
            </a:r>
            <a:r>
              <a:rPr lang="ru-RU" dirty="0" smtClean="0"/>
              <a:t> и добавили 1 мл CuSO4. Появляется фиолетово – синее окрашивание. </a:t>
            </a:r>
          </a:p>
          <a:p>
            <a:r>
              <a:rPr lang="ru-RU" dirty="0" smtClean="0"/>
              <a:t>Реакция на пептидные связи, при которой происходит взаимодействие белка с раствором </a:t>
            </a:r>
            <a:r>
              <a:rPr lang="ru-RU" dirty="0" err="1" smtClean="0"/>
              <a:t>Cu</a:t>
            </a:r>
            <a:r>
              <a:rPr lang="ru-RU" dirty="0" smtClean="0"/>
              <a:t>(OH)2 (CuSO4 + 2NaOH = </a:t>
            </a:r>
            <a:r>
              <a:rPr lang="ru-RU" dirty="0" err="1" smtClean="0"/>
              <a:t>Cu</a:t>
            </a:r>
            <a:r>
              <a:rPr lang="ru-RU" dirty="0" smtClean="0"/>
              <a:t>(OH)2↓ + Na2SO4), с </a:t>
            </a:r>
            <a:r>
              <a:rPr lang="ru-RU" dirty="0" err="1" smtClean="0"/>
              <a:t>образо-ванием</a:t>
            </a:r>
            <a:r>
              <a:rPr lang="ru-RU" dirty="0" smtClean="0"/>
              <a:t> комплексных соединений между ионами Cu2+ и полипептидами. </a:t>
            </a:r>
            <a:endParaRPr lang="ru-RU" dirty="0"/>
          </a:p>
        </p:txBody>
      </p:sp>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1310374143_20.jpg"/>
          <p:cNvPicPr>
            <a:picLocks noChangeAspect="1"/>
          </p:cNvPicPr>
          <p:nvPr/>
        </p:nvPicPr>
        <p:blipFill>
          <a:blip r:embed="rId2" cstate="print">
            <a:lum bright="25000" contrast="-8000"/>
          </a:blip>
          <a:stretch>
            <a:fillRect/>
          </a:stretch>
        </p:blipFill>
        <p:spPr>
          <a:xfrm>
            <a:off x="0" y="0"/>
            <a:ext cx="9144000" cy="6858000"/>
          </a:xfrm>
          <a:prstGeom prst="rect">
            <a:avLst/>
          </a:prstGeom>
        </p:spPr>
      </p:pic>
      <p:sp>
        <p:nvSpPr>
          <p:cNvPr id="6" name="Прямоугольник 5"/>
          <p:cNvSpPr/>
          <p:nvPr/>
        </p:nvSpPr>
        <p:spPr>
          <a:xfrm>
            <a:off x="5292080" y="6396335"/>
            <a:ext cx="3456384" cy="523220"/>
          </a:xfrm>
          <a:prstGeom prst="rect">
            <a:avLst/>
          </a:prstGeom>
        </p:spPr>
        <p:txBody>
          <a:bodyPr wrap="square">
            <a:spAutoFit/>
          </a:bodyPr>
          <a:lstStyle/>
          <a:p>
            <a:r>
              <a:rPr lang="ru-RU"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Cu</a:t>
            </a: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(OH)2↓ + Na2SO4</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 name="Рисунок 6" descr="DSC_5012.JPG"/>
          <p:cNvPicPr>
            <a:picLocks noChangeAspect="1"/>
          </p:cNvPicPr>
          <p:nvPr/>
        </p:nvPicPr>
        <p:blipFill>
          <a:blip r:embed="rId3" cstate="print"/>
          <a:stretch>
            <a:fillRect/>
          </a:stretch>
        </p:blipFill>
        <p:spPr>
          <a:xfrm>
            <a:off x="611560" y="1052736"/>
            <a:ext cx="8136904" cy="5389378"/>
          </a:xfrm>
          <a:prstGeom prst="rect">
            <a:avLst/>
          </a:prstGeom>
        </p:spPr>
      </p:pic>
      <p:sp>
        <p:nvSpPr>
          <p:cNvPr id="8" name="Прямоугольник 7"/>
          <p:cNvSpPr/>
          <p:nvPr/>
        </p:nvSpPr>
        <p:spPr>
          <a:xfrm>
            <a:off x="831246" y="0"/>
            <a:ext cx="7297190" cy="584775"/>
          </a:xfrm>
          <a:prstGeom prst="rect">
            <a:avLst/>
          </a:prstGeom>
          <a:noFill/>
        </p:spPr>
        <p:txBody>
          <a:bodyPr wrap="none" lIns="91440" tIns="45720" rIns="91440" bIns="45720">
            <a:spAutoFit/>
          </a:bodyPr>
          <a:lstStyle/>
          <a:p>
            <a:pPr algn="ctr"/>
            <a:r>
              <a:rPr lang="ru-RU" sz="3200" b="1" cap="all" dirty="0" smtClean="0">
                <a:ln/>
                <a:solidFill>
                  <a:schemeClr val="accent3">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Определение химического состава</a:t>
            </a:r>
            <a:endParaRPr lang="ru-RU" sz="3200" b="1" cap="all" dirty="0">
              <a:ln/>
              <a:solidFill>
                <a:schemeClr val="accent3">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Прямоугольник 8"/>
          <p:cNvSpPr/>
          <p:nvPr/>
        </p:nvSpPr>
        <p:spPr>
          <a:xfrm>
            <a:off x="2646865" y="620688"/>
            <a:ext cx="2648930"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smtClean="0">
                <a:ln w="11430"/>
                <a:solidFill>
                  <a:schemeClr val="tx1">
                    <a:lumMod val="85000"/>
                    <a:lumOff val="15000"/>
                  </a:schemeClr>
                </a:solidFill>
                <a:effectLst>
                  <a:outerShdw blurRad="76200" dist="50800" dir="5400000" algn="tl" rotWithShape="0">
                    <a:srgbClr val="000000">
                      <a:alpha val="65000"/>
                    </a:srgbClr>
                  </a:outerShdw>
                </a:effectLst>
              </a:rPr>
              <a:t> </a:t>
            </a:r>
            <a:r>
              <a:rPr lang="ru-RU" sz="2000" b="1" spc="50" dirty="0" err="1" smtClean="0">
                <a:ln w="11430"/>
                <a:solidFill>
                  <a:schemeClr val="tx1">
                    <a:lumMod val="85000"/>
                    <a:lumOff val="15000"/>
                  </a:schemeClr>
                </a:solidFill>
                <a:effectLst>
                  <a:outerShdw blurRad="76200" dist="50800" dir="5400000" algn="tl" rotWithShape="0">
                    <a:srgbClr val="000000">
                      <a:alpha val="65000"/>
                    </a:srgbClr>
                  </a:outerShdw>
                </a:effectLst>
              </a:rPr>
              <a:t>Биуретовая</a:t>
            </a:r>
            <a:r>
              <a:rPr lang="ru-RU" sz="2000" b="1" spc="50" dirty="0" smtClean="0">
                <a:ln w="11430"/>
                <a:solidFill>
                  <a:schemeClr val="tx1">
                    <a:lumMod val="85000"/>
                    <a:lumOff val="15000"/>
                  </a:schemeClr>
                </a:solidFill>
                <a:effectLst>
                  <a:outerShdw blurRad="76200" dist="50800" dir="5400000" algn="tl" rotWithShape="0">
                    <a:srgbClr val="000000">
                      <a:alpha val="65000"/>
                    </a:srgbClr>
                  </a:outerShdw>
                </a:effectLst>
              </a:rPr>
              <a:t> реакция</a:t>
            </a:r>
            <a:endParaRPr lang="ru-RU" sz="2000" b="1" spc="50" dirty="0">
              <a:ln w="11430"/>
              <a:solidFill>
                <a:schemeClr val="tx1">
                  <a:lumMod val="85000"/>
                  <a:lumOff val="15000"/>
                </a:schemeClr>
              </a:solidFill>
              <a:effectLst>
                <a:outerShdw blurRad="76200" dist="50800" dir="5400000" algn="tl" rotWithShape="0">
                  <a:srgbClr val="000000">
                    <a:alpha val="65000"/>
                  </a:srgbClr>
                </a:outerShdw>
              </a:effectLst>
            </a:endParaRPr>
          </a:p>
        </p:txBody>
      </p:sp>
      <p:pic>
        <p:nvPicPr>
          <p:cNvPr id="10" name="Рисунок 9" descr="DSC_5035.JPG"/>
          <p:cNvPicPr>
            <a:picLocks noChangeAspect="1"/>
          </p:cNvPicPr>
          <p:nvPr/>
        </p:nvPicPr>
        <p:blipFill>
          <a:blip r:embed="rId4" cstate="print"/>
          <a:stretch>
            <a:fillRect/>
          </a:stretch>
        </p:blipFill>
        <p:spPr>
          <a:xfrm>
            <a:off x="611560" y="1052736"/>
            <a:ext cx="8100392" cy="5365195"/>
          </a:xfrm>
          <a:prstGeom prst="rect">
            <a:avLst/>
          </a:prstGeom>
        </p:spPr>
      </p:pic>
      <p:sp>
        <p:nvSpPr>
          <p:cNvPr id="11" name="Прямоугольник 10"/>
          <p:cNvSpPr/>
          <p:nvPr/>
        </p:nvSpPr>
        <p:spPr>
          <a:xfrm>
            <a:off x="5652120" y="4221088"/>
            <a:ext cx="2718116" cy="1015663"/>
          </a:xfrm>
          <a:prstGeom prst="rect">
            <a:avLst/>
          </a:prstGeom>
        </p:spPr>
        <p:txBody>
          <a:bodyPr wrap="none">
            <a:spAutoFit/>
          </a:bodyPr>
          <a:lstStyle/>
          <a:p>
            <a:r>
              <a:rPr lang="ru-RU"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2NaOH </a:t>
            </a:r>
            <a:endParaRPr lang="ru-RU"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Прямоугольник 11"/>
          <p:cNvSpPr/>
          <p:nvPr/>
        </p:nvSpPr>
        <p:spPr>
          <a:xfrm>
            <a:off x="5652120" y="4221088"/>
            <a:ext cx="2542684" cy="1015663"/>
          </a:xfrm>
          <a:prstGeom prst="rect">
            <a:avLst/>
          </a:prstGeom>
        </p:spPr>
        <p:txBody>
          <a:bodyPr wrap="none">
            <a:spAutoFit/>
          </a:bodyPr>
          <a:lstStyle/>
          <a:p>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cuso4</a:t>
            </a:r>
            <a:r>
              <a:rPr lang="ru-RU"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ru-RU"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Прямоугольник 12"/>
          <p:cNvSpPr/>
          <p:nvPr/>
        </p:nvSpPr>
        <p:spPr>
          <a:xfrm>
            <a:off x="5868144" y="4293096"/>
            <a:ext cx="742511" cy="1015663"/>
          </a:xfrm>
          <a:prstGeom prst="rect">
            <a:avLst/>
          </a:prstGeom>
        </p:spPr>
        <p:txBody>
          <a:bodyPr wrap="none">
            <a:spAutoFit/>
          </a:bodyPr>
          <a:lstStyle/>
          <a:p>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ru-RU"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ru-RU"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Прямоугольник 13"/>
          <p:cNvSpPr/>
          <p:nvPr/>
        </p:nvSpPr>
        <p:spPr>
          <a:xfrm>
            <a:off x="6660232" y="4293096"/>
            <a:ext cx="742511" cy="1015663"/>
          </a:xfrm>
          <a:prstGeom prst="rect">
            <a:avLst/>
          </a:prstGeom>
        </p:spPr>
        <p:txBody>
          <a:bodyPr wrap="none">
            <a:spAutoFit/>
          </a:bodyPr>
          <a:lstStyle/>
          <a:p>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ru-RU"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ru-RU"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childTnLst>
                          </p:cTn>
                        </p:par>
                        <p:par>
                          <p:cTn id="11" fill="hold">
                            <p:stCondLst>
                              <p:cond delay="2000"/>
                            </p:stCondLst>
                            <p:childTnLst>
                              <p:par>
                                <p:cTn id="12" presetID="10" presetClass="entr" presetSubtype="0" fill="hold" grpId="0" nodeType="afterEffect">
                                  <p:stCondLst>
                                    <p:cond delay="13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par>
                          <p:cTn id="15" fill="hold">
                            <p:stCondLst>
                              <p:cond delay="4300"/>
                            </p:stCondLst>
                            <p:childTnLst>
                              <p:par>
                                <p:cTn id="16" presetID="0" presetClass="path" presetSubtype="0" accel="50000" decel="50000" fill="hold" grpId="2" nodeType="afterEffect">
                                  <p:stCondLst>
                                    <p:cond delay="0"/>
                                  </p:stCondLst>
                                  <p:childTnLst>
                                    <p:animMotion origin="layout" path="M -0.06181 0.00996 L -0.31389 0.26181 " pathEditMode="relative" rAng="0" ptsTypes="AA">
                                      <p:cBhvr>
                                        <p:cTn id="17" dur="2000" fill="hold"/>
                                        <p:tgtEl>
                                          <p:spTgt spid="11"/>
                                        </p:tgtEl>
                                        <p:attrNameLst>
                                          <p:attrName>ppt_x</p:attrName>
                                          <p:attrName>ppt_y</p:attrName>
                                        </p:attrNameLst>
                                      </p:cBhvr>
                                      <p:rCtr x="-12600" y="12600"/>
                                    </p:animMotion>
                                  </p:childTnLst>
                                </p:cTn>
                              </p:par>
                              <p:par>
                                <p:cTn id="18" presetID="6" presetClass="emph" presetSubtype="0" fill="hold" grpId="4" nodeType="withEffect">
                                  <p:stCondLst>
                                    <p:cond delay="0"/>
                                  </p:stCondLst>
                                  <p:childTnLst>
                                    <p:animScale>
                                      <p:cBhvr>
                                        <p:cTn id="19" dur="2000" fill="hold"/>
                                        <p:tgtEl>
                                          <p:spTgt spid="11"/>
                                        </p:tgtEl>
                                      </p:cBhvr>
                                      <p:by x="50000" y="50000"/>
                                    </p:animScale>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par>
                          <p:cTn id="23" fill="hold">
                            <p:stCondLst>
                              <p:cond delay="6300"/>
                            </p:stCondLst>
                            <p:childTnLst>
                              <p:par>
                                <p:cTn id="24" presetID="0" presetClass="path" presetSubtype="0" accel="50000" decel="50000" fill="hold" grpId="1" nodeType="afterEffect">
                                  <p:stCondLst>
                                    <p:cond delay="0"/>
                                  </p:stCondLst>
                                  <p:childTnLst>
                                    <p:animMotion origin="layout" path="M -0.07604 -0.00069 L -0.46181 0.26181 " pathEditMode="relative" rAng="0" ptsTypes="AA">
                                      <p:cBhvr>
                                        <p:cTn id="25" dur="2000" fill="hold"/>
                                        <p:tgtEl>
                                          <p:spTgt spid="12"/>
                                        </p:tgtEl>
                                        <p:attrNameLst>
                                          <p:attrName>ppt_x</p:attrName>
                                          <p:attrName>ppt_y</p:attrName>
                                        </p:attrNameLst>
                                      </p:cBhvr>
                                      <p:rCtr x="-19300" y="13100"/>
                                    </p:animMotion>
                                  </p:childTnLst>
                                </p:cTn>
                              </p:par>
                              <p:par>
                                <p:cTn id="26" presetID="6" presetClass="emph" presetSubtype="0" fill="hold" grpId="2" nodeType="withEffect">
                                  <p:stCondLst>
                                    <p:cond delay="0"/>
                                  </p:stCondLst>
                                  <p:childTnLst>
                                    <p:animScale>
                                      <p:cBhvr>
                                        <p:cTn id="27" dur="2000" fill="hold"/>
                                        <p:tgtEl>
                                          <p:spTgt spid="12"/>
                                        </p:tgtEl>
                                      </p:cBhvr>
                                      <p:by x="50000" y="50000"/>
                                    </p:animScale>
                                  </p:childTnLst>
                                </p:cTn>
                              </p:par>
                            </p:childTnLst>
                          </p:cTn>
                        </p:par>
                        <p:par>
                          <p:cTn id="28" fill="hold">
                            <p:stCondLst>
                              <p:cond delay="83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childTnLst>
                                </p:cTn>
                              </p:par>
                            </p:childTnLst>
                          </p:cTn>
                        </p:par>
                        <p:par>
                          <p:cTn id="35" fill="hold">
                            <p:stCondLst>
                              <p:cond delay="9300"/>
                            </p:stCondLst>
                            <p:childTnLst>
                              <p:par>
                                <p:cTn id="36" presetID="0" presetClass="path" presetSubtype="0" accel="50000" decel="50000" fill="hold" grpId="1" nodeType="afterEffect">
                                  <p:stCondLst>
                                    <p:cond delay="0"/>
                                  </p:stCondLst>
                                  <p:childTnLst>
                                    <p:animMotion origin="layout" path="M -1.66667E-6 0 L -0.30833 0.25139 " pathEditMode="relative" rAng="0" ptsTypes="AA">
                                      <p:cBhvr>
                                        <p:cTn id="37" dur="2000" fill="hold"/>
                                        <p:tgtEl>
                                          <p:spTgt spid="13"/>
                                        </p:tgtEl>
                                        <p:attrNameLst>
                                          <p:attrName>ppt_x</p:attrName>
                                          <p:attrName>ppt_y</p:attrName>
                                        </p:attrNameLst>
                                      </p:cBhvr>
                                      <p:rCtr x="-15400" y="12600"/>
                                    </p:animMotion>
                                  </p:childTnLst>
                                </p:cTn>
                              </p:par>
                              <p:par>
                                <p:cTn id="38" presetID="6" presetClass="emph" presetSubtype="0" fill="hold" grpId="2" nodeType="withEffect">
                                  <p:stCondLst>
                                    <p:cond delay="0"/>
                                  </p:stCondLst>
                                  <p:childTnLst>
                                    <p:animScale>
                                      <p:cBhvr>
                                        <p:cTn id="39" dur="2000" fill="hold"/>
                                        <p:tgtEl>
                                          <p:spTgt spid="13"/>
                                        </p:tgtEl>
                                      </p:cBhvr>
                                      <p:by x="50000" y="50000"/>
                                    </p:animScale>
                                  </p:childTnLst>
                                </p:cTn>
                              </p:par>
                              <p:par>
                                <p:cTn id="40" presetID="0" presetClass="path" presetSubtype="0" accel="50000" decel="50000" fill="hold" grpId="1" nodeType="withEffect">
                                  <p:stCondLst>
                                    <p:cond delay="0"/>
                                  </p:stCondLst>
                                  <p:childTnLst>
                                    <p:animMotion origin="layout" path="M -3.61111E-6 0 L -0.21371 0.25139 " pathEditMode="relative" rAng="0" ptsTypes="AA">
                                      <p:cBhvr>
                                        <p:cTn id="41" dur="2000" fill="hold"/>
                                        <p:tgtEl>
                                          <p:spTgt spid="14"/>
                                        </p:tgtEl>
                                        <p:attrNameLst>
                                          <p:attrName>ppt_x</p:attrName>
                                          <p:attrName>ppt_y</p:attrName>
                                        </p:attrNameLst>
                                      </p:cBhvr>
                                      <p:rCtr x="-10700" y="12600"/>
                                    </p:animMotion>
                                  </p:childTnLst>
                                </p:cTn>
                              </p:par>
                              <p:par>
                                <p:cTn id="42" presetID="6" presetClass="emph" presetSubtype="0" fill="hold" grpId="2" nodeType="withEffect">
                                  <p:stCondLst>
                                    <p:cond delay="0"/>
                                  </p:stCondLst>
                                  <p:childTnLst>
                                    <p:animScale>
                                      <p:cBhvr>
                                        <p:cTn id="43" dur="2000" fill="hold"/>
                                        <p:tgtEl>
                                          <p:spTgt spid="14"/>
                                        </p:tgtEl>
                                      </p:cBhvr>
                                      <p:by x="50000" y="50000"/>
                                    </p:animScale>
                                  </p:childTnLst>
                                </p:cTn>
                              </p:par>
                              <p:par>
                                <p:cTn id="44" presetID="31" presetClass="entr" presetSubtype="0" fill="hold" nodeType="withEffect">
                                  <p:stCondLst>
                                    <p:cond delay="0"/>
                                  </p:stCondLst>
                                  <p:iterate type="lt">
                                    <p:tmPct val="5000"/>
                                  </p:iterate>
                                  <p:childTnLst>
                                    <p:set>
                                      <p:cBhvr>
                                        <p:cTn id="45" dur="1" fill="hold">
                                          <p:stCondLst>
                                            <p:cond delay="0"/>
                                          </p:stCondLst>
                                        </p:cTn>
                                        <p:tgtEl>
                                          <p:spTgt spid="10"/>
                                        </p:tgtEl>
                                        <p:attrNameLst>
                                          <p:attrName>style.visibility</p:attrName>
                                        </p:attrNameLst>
                                      </p:cBhvr>
                                      <p:to>
                                        <p:strVal val="visible"/>
                                      </p:to>
                                    </p:set>
                                    <p:anim calcmode="lin" valueType="num">
                                      <p:cBhvr>
                                        <p:cTn id="46" dur="2000" fill="hold"/>
                                        <p:tgtEl>
                                          <p:spTgt spid="10"/>
                                        </p:tgtEl>
                                        <p:attrNameLst>
                                          <p:attrName>ppt_w</p:attrName>
                                        </p:attrNameLst>
                                      </p:cBhvr>
                                      <p:tavLst>
                                        <p:tav tm="0">
                                          <p:val>
                                            <p:fltVal val="0"/>
                                          </p:val>
                                        </p:tav>
                                        <p:tav tm="100000">
                                          <p:val>
                                            <p:strVal val="#ppt_w"/>
                                          </p:val>
                                        </p:tav>
                                      </p:tavLst>
                                    </p:anim>
                                    <p:anim calcmode="lin" valueType="num">
                                      <p:cBhvr>
                                        <p:cTn id="47" dur="2000" fill="hold"/>
                                        <p:tgtEl>
                                          <p:spTgt spid="10"/>
                                        </p:tgtEl>
                                        <p:attrNameLst>
                                          <p:attrName>ppt_h</p:attrName>
                                        </p:attrNameLst>
                                      </p:cBhvr>
                                      <p:tavLst>
                                        <p:tav tm="0">
                                          <p:val>
                                            <p:fltVal val="0"/>
                                          </p:val>
                                        </p:tav>
                                        <p:tav tm="100000">
                                          <p:val>
                                            <p:strVal val="#ppt_h"/>
                                          </p:val>
                                        </p:tav>
                                      </p:tavLst>
                                    </p:anim>
                                    <p:anim calcmode="lin" valueType="num">
                                      <p:cBhvr>
                                        <p:cTn id="48" dur="2000" fill="hold"/>
                                        <p:tgtEl>
                                          <p:spTgt spid="10"/>
                                        </p:tgtEl>
                                        <p:attrNameLst>
                                          <p:attrName>style.rotation</p:attrName>
                                        </p:attrNameLst>
                                      </p:cBhvr>
                                      <p:tavLst>
                                        <p:tav tm="0">
                                          <p:val>
                                            <p:fltVal val="90"/>
                                          </p:val>
                                        </p:tav>
                                        <p:tav tm="100000">
                                          <p:val>
                                            <p:fltVal val="0"/>
                                          </p:val>
                                        </p:tav>
                                      </p:tavLst>
                                    </p:anim>
                                    <p:animEffect transition="in" filter="fade">
                                      <p:cBhvr>
                                        <p:cTn id="49" dur="2000"/>
                                        <p:tgtEl>
                                          <p:spTgt spid="10"/>
                                        </p:tgtEl>
                                      </p:cBhvr>
                                    </p:animEffect>
                                  </p:childTnLst>
                                </p:cTn>
                              </p:par>
                              <p:par>
                                <p:cTn id="50" presetID="10" presetClass="entr" presetSubtype="0" fill="hold" grpId="0" nodeType="withEffect">
                                  <p:stCondLst>
                                    <p:cond delay="0"/>
                                  </p:stCondLst>
                                  <p:iterate type="wd">
                                    <p:tmPct val="0"/>
                                  </p:iterate>
                                  <p:childTnLst>
                                    <p:set>
                                      <p:cBhvr>
                                        <p:cTn id="51" dur="1" fill="hold">
                                          <p:stCondLst>
                                            <p:cond delay="0"/>
                                          </p:stCondLst>
                                        </p:cTn>
                                        <p:tgtEl>
                                          <p:spTgt spid="6"/>
                                        </p:tgtEl>
                                        <p:attrNameLst>
                                          <p:attrName>style.visibility</p:attrName>
                                        </p:attrNameLst>
                                      </p:cBhvr>
                                      <p:to>
                                        <p:strVal val="visible"/>
                                      </p:to>
                                    </p:set>
                                    <p:animEffect transition="in" filter="fade">
                                      <p:cBhvr>
                                        <p:cTn id="52" dur="3000"/>
                                        <p:tgtEl>
                                          <p:spTgt spid="6"/>
                                        </p:tgtEl>
                                      </p:cBhvr>
                                    </p:animEffect>
                                  </p:childTnLst>
                                </p:cTn>
                              </p:par>
                            </p:childTnLst>
                          </p:cTn>
                        </p:par>
                        <p:par>
                          <p:cTn id="53" fill="hold">
                            <p:stCondLst>
                              <p:cond delay="12300"/>
                            </p:stCondLst>
                            <p:childTnLst>
                              <p:par>
                                <p:cTn id="54" presetID="3" presetClass="emph" presetSubtype="1" repeatCount="indefinite" grpId="1" nodeType="afterEffect">
                                  <p:stCondLst>
                                    <p:cond delay="0"/>
                                  </p:stCondLst>
                                  <p:iterate type="wd">
                                    <p:tmAbs val="500"/>
                                  </p:iterate>
                                  <p:childTnLst>
                                    <p:set>
                                      <p:cBhvr override="childStyle">
                                        <p:cTn id="55" dur="1000"/>
                                        <p:tgtEl>
                                          <p:spTgt spid="6"/>
                                        </p:tgtEl>
                                        <p:attrNameLst>
                                          <p:attrName>style.color</p:attrName>
                                        </p:attrNameLst>
                                      </p:cBhvr>
                                      <p:to>
                                        <p:clrVal>
                                          <a:srgbClr val="F92B15"/>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1" grpId="0"/>
      <p:bldP spid="11" grpId="2"/>
      <p:bldP spid="11" grpId="4"/>
      <p:bldP spid="12" grpId="0"/>
      <p:bldP spid="12" grpId="1"/>
      <p:bldP spid="12" grpId="2"/>
      <p:bldP spid="13" grpId="0"/>
      <p:bldP spid="13" grpId="1"/>
      <p:bldP spid="13" grpId="2"/>
      <p:bldP spid="14" grpId="0"/>
      <p:bldP spid="14" grpId="1"/>
      <p:bldP spid="14"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103674"/>
            <a:ext cx="4572000" cy="1754326"/>
          </a:xfrm>
          <a:prstGeom prst="rect">
            <a:avLst/>
          </a:prstGeom>
        </p:spPr>
        <p:txBody>
          <a:bodyPr>
            <a:spAutoFit/>
          </a:bodyPr>
          <a:lstStyle/>
          <a:p>
            <a:r>
              <a:rPr lang="ru-RU" dirty="0" smtClean="0"/>
              <a:t>Ход работы: в пробирку с белком прибавили несколько капель </a:t>
            </a:r>
            <a:r>
              <a:rPr lang="ru-RU" dirty="0" err="1" smtClean="0"/>
              <a:t>конц</a:t>
            </a:r>
            <a:r>
              <a:rPr lang="ru-RU" dirty="0" smtClean="0"/>
              <a:t>. HNO3, нагрели содержимое пробирки. Появляется желтая окраска (</a:t>
            </a:r>
            <a:r>
              <a:rPr lang="ru-RU" dirty="0" err="1" smtClean="0"/>
              <a:t>происхо-дит</a:t>
            </a:r>
            <a:r>
              <a:rPr lang="ru-RU" dirty="0" smtClean="0"/>
              <a:t> взаимодействие ароматических и гетероатомных циклов в молекуле </a:t>
            </a:r>
            <a:r>
              <a:rPr lang="ru-RU" dirty="0" err="1" smtClean="0"/>
              <a:t>бел-ка</a:t>
            </a:r>
            <a:r>
              <a:rPr lang="ru-RU" dirty="0" smtClean="0"/>
              <a:t> с </a:t>
            </a:r>
            <a:r>
              <a:rPr lang="ru-RU" dirty="0" err="1" smtClean="0"/>
              <a:t>конц</a:t>
            </a:r>
            <a:r>
              <a:rPr lang="ru-RU" dirty="0" smtClean="0"/>
              <a:t>. HNO3) </a:t>
            </a:r>
            <a:endParaRPr lang="ru-RU" dirty="0"/>
          </a:p>
        </p:txBody>
      </p:sp>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1310374143_20.jpg"/>
          <p:cNvPicPr>
            <a:picLocks noChangeAspect="1"/>
          </p:cNvPicPr>
          <p:nvPr/>
        </p:nvPicPr>
        <p:blipFill>
          <a:blip r:embed="rId2" cstate="print">
            <a:lum bright="25000" contrast="-8000"/>
          </a:blip>
          <a:stretch>
            <a:fillRect/>
          </a:stretch>
        </p:blipFill>
        <p:spPr>
          <a:xfrm>
            <a:off x="0" y="0"/>
            <a:ext cx="9144000" cy="6858000"/>
          </a:xfrm>
          <a:prstGeom prst="rect">
            <a:avLst/>
          </a:prstGeom>
        </p:spPr>
      </p:pic>
      <p:pic>
        <p:nvPicPr>
          <p:cNvPr id="8" name="Рисунок 7" descr="DSC_5017-1.JPG"/>
          <p:cNvPicPr>
            <a:picLocks noChangeAspect="1"/>
          </p:cNvPicPr>
          <p:nvPr/>
        </p:nvPicPr>
        <p:blipFill>
          <a:blip r:embed="rId3" cstate="print"/>
          <a:stretch>
            <a:fillRect/>
          </a:stretch>
        </p:blipFill>
        <p:spPr>
          <a:xfrm>
            <a:off x="539552" y="1052736"/>
            <a:ext cx="8136904" cy="5389378"/>
          </a:xfrm>
          <a:prstGeom prst="rect">
            <a:avLst/>
          </a:prstGeom>
        </p:spPr>
      </p:pic>
      <p:sp>
        <p:nvSpPr>
          <p:cNvPr id="6" name="Прямоугольник 5"/>
          <p:cNvSpPr/>
          <p:nvPr/>
        </p:nvSpPr>
        <p:spPr>
          <a:xfrm>
            <a:off x="831246" y="0"/>
            <a:ext cx="7297190" cy="584775"/>
          </a:xfrm>
          <a:prstGeom prst="rect">
            <a:avLst/>
          </a:prstGeom>
          <a:noFill/>
        </p:spPr>
        <p:txBody>
          <a:bodyPr wrap="none" lIns="91440" tIns="45720" rIns="91440" bIns="45720">
            <a:spAutoFit/>
          </a:bodyPr>
          <a:lstStyle/>
          <a:p>
            <a:pPr algn="ctr"/>
            <a:r>
              <a:rPr lang="ru-RU" sz="3200" b="1" cap="all"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Определение химического состава</a:t>
            </a:r>
            <a:endParaRPr lang="ru-RU" sz="3200" b="1" cap="all"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Прямоугольник 6"/>
          <p:cNvSpPr/>
          <p:nvPr/>
        </p:nvSpPr>
        <p:spPr>
          <a:xfrm>
            <a:off x="2176064" y="620688"/>
            <a:ext cx="3590534"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smtClean="0">
                <a:ln w="11430"/>
                <a:solidFill>
                  <a:schemeClr val="tx1">
                    <a:lumMod val="85000"/>
                    <a:lumOff val="15000"/>
                  </a:schemeClr>
                </a:solidFill>
                <a:effectLst>
                  <a:outerShdw blurRad="76200" dist="50800" dir="5400000" algn="tl" rotWithShape="0">
                    <a:srgbClr val="000000">
                      <a:alpha val="65000"/>
                    </a:srgbClr>
                  </a:outerShdw>
                </a:effectLst>
              </a:rPr>
              <a:t> </a:t>
            </a:r>
            <a:r>
              <a:rPr lang="ru-RU" sz="2000" b="1" spc="50" dirty="0" smtClean="0">
                <a:ln w="11430"/>
                <a:solidFill>
                  <a:schemeClr val="tx1">
                    <a:lumMod val="85000"/>
                    <a:lumOff val="15000"/>
                  </a:schemeClr>
                </a:solidFill>
                <a:effectLst>
                  <a:outerShdw blurRad="76200" dist="50800" dir="5400000" algn="tl" rotWithShape="0">
                    <a:srgbClr val="000000">
                      <a:alpha val="65000"/>
                    </a:srgbClr>
                  </a:outerShdw>
                </a:effectLst>
              </a:rPr>
              <a:t>Ксантопротеиновая реакция</a:t>
            </a:r>
            <a:endParaRPr lang="ru-RU" sz="2000" b="1" spc="50" dirty="0">
              <a:ln w="11430"/>
              <a:solidFill>
                <a:schemeClr val="tx1">
                  <a:lumMod val="85000"/>
                  <a:lumOff val="15000"/>
                </a:schemeClr>
              </a:solidFill>
              <a:effectLst>
                <a:outerShdw blurRad="76200" dist="50800" dir="5400000" algn="tl" rotWithShape="0">
                  <a:srgbClr val="000000">
                    <a:alpha val="65000"/>
                  </a:srgbClr>
                </a:outerShdw>
              </a:effectLst>
            </a:endParaRPr>
          </a:p>
        </p:txBody>
      </p:sp>
      <p:pic>
        <p:nvPicPr>
          <p:cNvPr id="9" name="Рисунок 8" descr="DSC_5019-1.JPG"/>
          <p:cNvPicPr>
            <a:picLocks noChangeAspect="1"/>
          </p:cNvPicPr>
          <p:nvPr/>
        </p:nvPicPr>
        <p:blipFill>
          <a:blip r:embed="rId4" cstate="print"/>
          <a:stretch>
            <a:fillRect/>
          </a:stretch>
        </p:blipFill>
        <p:spPr>
          <a:xfrm>
            <a:off x="611560" y="1052736"/>
            <a:ext cx="8100392" cy="5365195"/>
          </a:xfrm>
          <a:prstGeom prst="rect">
            <a:avLst/>
          </a:prstGeom>
        </p:spPr>
      </p:pic>
      <p:pic>
        <p:nvPicPr>
          <p:cNvPr id="10" name="Рисунок 9" descr="DSC_5038.JPG"/>
          <p:cNvPicPr>
            <a:picLocks noChangeAspect="1"/>
          </p:cNvPicPr>
          <p:nvPr/>
        </p:nvPicPr>
        <p:blipFill>
          <a:blip r:embed="rId5" cstate="print"/>
          <a:stretch>
            <a:fillRect/>
          </a:stretch>
        </p:blipFill>
        <p:spPr>
          <a:xfrm>
            <a:off x="539552" y="1052736"/>
            <a:ext cx="8172400" cy="54128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style.rotation</p:attrName>
                                        </p:attrNameLst>
                                      </p:cBhvr>
                                      <p:tavLst>
                                        <p:tav tm="0">
                                          <p:val>
                                            <p:fltVal val="90"/>
                                          </p:val>
                                        </p:tav>
                                        <p:tav tm="100000">
                                          <p:val>
                                            <p:fltVal val="0"/>
                                          </p:val>
                                        </p:tav>
                                      </p:tavLst>
                                    </p:anim>
                                    <p:animEffect transition="in" filter="fade">
                                      <p:cBhvr>
                                        <p:cTn id="10" dur="2000"/>
                                        <p:tgtEl>
                                          <p:spTgt spid="8"/>
                                        </p:tgtEl>
                                      </p:cBhvr>
                                    </p:animEffect>
                                  </p:childTnLst>
                                </p:cTn>
                              </p:par>
                            </p:childTnLst>
                          </p:cTn>
                        </p:par>
                        <p:par>
                          <p:cTn id="11" fill="hold">
                            <p:stCondLst>
                              <p:cond delay="2000"/>
                            </p:stCondLst>
                            <p:childTnLst>
                              <p:par>
                                <p:cTn id="12" presetID="31" presetClass="entr" presetSubtype="0" fill="hold" nodeType="afterEffect">
                                  <p:stCondLst>
                                    <p:cond delay="2000"/>
                                  </p:stCondLst>
                                  <p:iterate type="lt">
                                    <p:tmPct val="5000"/>
                                  </p:iterate>
                                  <p:childTnLst>
                                    <p:set>
                                      <p:cBhvr>
                                        <p:cTn id="13" dur="1" fill="hold">
                                          <p:stCondLst>
                                            <p:cond delay="0"/>
                                          </p:stCondLst>
                                        </p:cTn>
                                        <p:tgtEl>
                                          <p:spTgt spid="9"/>
                                        </p:tgtEl>
                                        <p:attrNameLst>
                                          <p:attrName>style.visibility</p:attrName>
                                        </p:attrNameLst>
                                      </p:cBhvr>
                                      <p:to>
                                        <p:strVal val="visible"/>
                                      </p:to>
                                    </p:set>
                                    <p:anim calcmode="lin" valueType="num">
                                      <p:cBhvr>
                                        <p:cTn id="14" dur="2000" fill="hold"/>
                                        <p:tgtEl>
                                          <p:spTgt spid="9"/>
                                        </p:tgtEl>
                                        <p:attrNameLst>
                                          <p:attrName>ppt_w</p:attrName>
                                        </p:attrNameLst>
                                      </p:cBhvr>
                                      <p:tavLst>
                                        <p:tav tm="0">
                                          <p:val>
                                            <p:fltVal val="0"/>
                                          </p:val>
                                        </p:tav>
                                        <p:tav tm="100000">
                                          <p:val>
                                            <p:strVal val="#ppt_w"/>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 calcmode="lin" valueType="num">
                                      <p:cBhvr>
                                        <p:cTn id="16" dur="2000" fill="hold"/>
                                        <p:tgtEl>
                                          <p:spTgt spid="9"/>
                                        </p:tgtEl>
                                        <p:attrNameLst>
                                          <p:attrName>style.rotation</p:attrName>
                                        </p:attrNameLst>
                                      </p:cBhvr>
                                      <p:tavLst>
                                        <p:tav tm="0">
                                          <p:val>
                                            <p:fltVal val="90"/>
                                          </p:val>
                                        </p:tav>
                                        <p:tav tm="100000">
                                          <p:val>
                                            <p:fltVal val="0"/>
                                          </p:val>
                                        </p:tav>
                                      </p:tavLst>
                                    </p:anim>
                                    <p:animEffect transition="in" filter="fade">
                                      <p:cBhvr>
                                        <p:cTn id="17" dur="2000"/>
                                        <p:tgtEl>
                                          <p:spTgt spid="9"/>
                                        </p:tgtEl>
                                      </p:cBhvr>
                                    </p:animEffect>
                                  </p:childTnLst>
                                </p:cTn>
                              </p:par>
                            </p:childTnLst>
                          </p:cTn>
                        </p:par>
                        <p:par>
                          <p:cTn id="18" fill="hold">
                            <p:stCondLst>
                              <p:cond delay="6000"/>
                            </p:stCondLst>
                            <p:childTnLst>
                              <p:par>
                                <p:cTn id="19" presetID="31" presetClass="entr" presetSubtype="0" fill="hold" nodeType="afterEffect">
                                  <p:stCondLst>
                                    <p:cond delay="2000"/>
                                  </p:stCondLst>
                                  <p:iterate type="lt">
                                    <p:tmPct val="5000"/>
                                  </p:iterate>
                                  <p:childTnLst>
                                    <p:set>
                                      <p:cBhvr>
                                        <p:cTn id="20" dur="1" fill="hold">
                                          <p:stCondLst>
                                            <p:cond delay="0"/>
                                          </p:stCondLst>
                                        </p:cTn>
                                        <p:tgtEl>
                                          <p:spTgt spid="10"/>
                                        </p:tgtEl>
                                        <p:attrNameLst>
                                          <p:attrName>style.visibility</p:attrName>
                                        </p:attrNameLst>
                                      </p:cBhvr>
                                      <p:to>
                                        <p:strVal val="visible"/>
                                      </p:to>
                                    </p:set>
                                    <p:anim calcmode="lin" valueType="num">
                                      <p:cBhvr>
                                        <p:cTn id="21" dur="2000" fill="hold"/>
                                        <p:tgtEl>
                                          <p:spTgt spid="10"/>
                                        </p:tgtEl>
                                        <p:attrNameLst>
                                          <p:attrName>ppt_w</p:attrName>
                                        </p:attrNameLst>
                                      </p:cBhvr>
                                      <p:tavLst>
                                        <p:tav tm="0">
                                          <p:val>
                                            <p:fltVal val="0"/>
                                          </p:val>
                                        </p:tav>
                                        <p:tav tm="100000">
                                          <p:val>
                                            <p:strVal val="#ppt_w"/>
                                          </p:val>
                                        </p:tav>
                                      </p:tavLst>
                                    </p:anim>
                                    <p:anim calcmode="lin" valueType="num">
                                      <p:cBhvr>
                                        <p:cTn id="22" dur="2000" fill="hold"/>
                                        <p:tgtEl>
                                          <p:spTgt spid="10"/>
                                        </p:tgtEl>
                                        <p:attrNameLst>
                                          <p:attrName>ppt_h</p:attrName>
                                        </p:attrNameLst>
                                      </p:cBhvr>
                                      <p:tavLst>
                                        <p:tav tm="0">
                                          <p:val>
                                            <p:fltVal val="0"/>
                                          </p:val>
                                        </p:tav>
                                        <p:tav tm="100000">
                                          <p:val>
                                            <p:strVal val="#ppt_h"/>
                                          </p:val>
                                        </p:tav>
                                      </p:tavLst>
                                    </p:anim>
                                    <p:anim calcmode="lin" valueType="num">
                                      <p:cBhvr>
                                        <p:cTn id="23" dur="2000" fill="hold"/>
                                        <p:tgtEl>
                                          <p:spTgt spid="10"/>
                                        </p:tgtEl>
                                        <p:attrNameLst>
                                          <p:attrName>style.rotation</p:attrName>
                                        </p:attrNameLst>
                                      </p:cBhvr>
                                      <p:tavLst>
                                        <p:tav tm="0">
                                          <p:val>
                                            <p:fltVal val="90"/>
                                          </p:val>
                                        </p:tav>
                                        <p:tav tm="100000">
                                          <p:val>
                                            <p:fltVal val="0"/>
                                          </p:val>
                                        </p:tav>
                                      </p:tavLst>
                                    </p:anim>
                                    <p:animEffect transition="in" filter="fade">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934670"/>
            <a:ext cx="4572000" cy="923330"/>
          </a:xfrm>
          <a:prstGeom prst="rect">
            <a:avLst/>
          </a:prstGeom>
        </p:spPr>
        <p:txBody>
          <a:bodyPr>
            <a:spAutoFit/>
          </a:bodyPr>
          <a:lstStyle/>
          <a:p>
            <a:r>
              <a:rPr lang="ru-RU" dirty="0" smtClean="0"/>
              <a:t>Ход работы: на кусочек хлеба капнуть спиртовой раствор йода, наблюдается характерное синее окрашивание. </a:t>
            </a:r>
            <a:endParaRPr lang="ru-RU" dirty="0"/>
          </a:p>
        </p:txBody>
      </p:sp>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1310374143_20.jpg"/>
          <p:cNvPicPr>
            <a:picLocks noChangeAspect="1"/>
          </p:cNvPicPr>
          <p:nvPr/>
        </p:nvPicPr>
        <p:blipFill>
          <a:blip r:embed="rId2" cstate="print">
            <a:lum bright="25000" contrast="-8000"/>
          </a:blip>
          <a:stretch>
            <a:fillRect/>
          </a:stretch>
        </p:blipFill>
        <p:spPr>
          <a:xfrm>
            <a:off x="0" y="0"/>
            <a:ext cx="9144000" cy="6858000"/>
          </a:xfrm>
          <a:prstGeom prst="rect">
            <a:avLst/>
          </a:prstGeom>
        </p:spPr>
      </p:pic>
      <p:sp>
        <p:nvSpPr>
          <p:cNvPr id="6" name="Прямоугольник 5"/>
          <p:cNvSpPr/>
          <p:nvPr/>
        </p:nvSpPr>
        <p:spPr>
          <a:xfrm>
            <a:off x="831246" y="0"/>
            <a:ext cx="7297190" cy="584775"/>
          </a:xfrm>
          <a:prstGeom prst="rect">
            <a:avLst/>
          </a:prstGeom>
          <a:noFill/>
        </p:spPr>
        <p:txBody>
          <a:bodyPr wrap="none" lIns="91440" tIns="45720" rIns="91440" bIns="45720">
            <a:spAutoFit/>
          </a:bodyPr>
          <a:lstStyle/>
          <a:p>
            <a:pPr algn="ctr"/>
            <a:r>
              <a:rPr lang="ru-RU" sz="3200" b="1" cap="all"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Определение химического состава</a:t>
            </a:r>
            <a:endParaRPr lang="ru-RU" sz="3200" b="1" cap="all"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Прямоугольник 6"/>
          <p:cNvSpPr/>
          <p:nvPr/>
        </p:nvSpPr>
        <p:spPr>
          <a:xfrm>
            <a:off x="1272099" y="620688"/>
            <a:ext cx="5610062" cy="4001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Качественная реакция на полисахариды</a:t>
            </a:r>
            <a:endParaRPr lang="ru-RU" sz="2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8" name="Рисунок 7" descr="DSC_5016.JPG"/>
          <p:cNvPicPr>
            <a:picLocks noChangeAspect="1"/>
          </p:cNvPicPr>
          <p:nvPr/>
        </p:nvPicPr>
        <p:blipFill>
          <a:blip r:embed="rId3" cstate="print"/>
          <a:stretch>
            <a:fillRect/>
          </a:stretch>
        </p:blipFill>
        <p:spPr>
          <a:xfrm>
            <a:off x="539552" y="1268760"/>
            <a:ext cx="7833538" cy="51884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style.rotation</p:attrName>
                                        </p:attrNameLst>
                                      </p:cBhvr>
                                      <p:tavLst>
                                        <p:tav tm="0">
                                          <p:val>
                                            <p:fltVal val="90"/>
                                          </p:val>
                                        </p:tav>
                                        <p:tav tm="100000">
                                          <p:val>
                                            <p:fltVal val="0"/>
                                          </p:val>
                                        </p:tav>
                                      </p:tavLst>
                                    </p:anim>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4293096"/>
            <a:ext cx="8605464" cy="2031325"/>
          </a:xfrm>
          <a:prstGeom prst="rect">
            <a:avLst/>
          </a:prstGeom>
          <a:gradFill flip="none" rotWithShape="0">
            <a:gsLst>
              <a:gs pos="0">
                <a:srgbClr val="E6DCAC">
                  <a:alpha val="74000"/>
                </a:srgbClr>
              </a:gs>
              <a:gs pos="12000">
                <a:srgbClr val="E6D78A">
                  <a:alpha val="68000"/>
                </a:srgbClr>
              </a:gs>
              <a:gs pos="30000">
                <a:srgbClr val="C7AC4C">
                  <a:alpha val="66000"/>
                </a:srgbClr>
              </a:gs>
              <a:gs pos="45000">
                <a:srgbClr val="E6D78A">
                  <a:alpha val="64000"/>
                </a:srgbClr>
              </a:gs>
              <a:gs pos="77000">
                <a:srgbClr val="C7AC4C">
                  <a:alpha val="60000"/>
                </a:srgbClr>
              </a:gs>
              <a:gs pos="100000">
                <a:srgbClr val="E6DCAC">
                  <a:alpha val="61000"/>
                </a:srgbClr>
              </a:gs>
            </a:gsLst>
            <a:lin ang="2700000" scaled="0"/>
            <a:tileRect/>
          </a:gradFill>
          <a:effectLst>
            <a:outerShdw blurRad="38100" dist="50800" dir="600000" sx="102000" sy="102000" algn="tl" rotWithShape="0">
              <a:prstClr val="black">
                <a:alpha val="50000"/>
              </a:prstClr>
            </a:outerShdw>
          </a:effectLst>
        </p:spPr>
        <p:txBody>
          <a:bodyPr wrap="square">
            <a:spAutoFit/>
          </a:bodyPr>
          <a:lstStyle/>
          <a:p>
            <a:r>
              <a:rPr lang="ru-RU" dirty="0" smtClean="0"/>
              <a:t>Эту работу мы проводили несколько раз, так как при проведении опыта с хлебом купленным в магазине, </a:t>
            </a:r>
            <a:r>
              <a:rPr lang="ru-RU" dirty="0" err="1" smtClean="0"/>
              <a:t>хлебокомбината</a:t>
            </a:r>
            <a:r>
              <a:rPr lang="ru-RU" dirty="0" smtClean="0"/>
              <a:t> </a:t>
            </a:r>
            <a:r>
              <a:rPr lang="ru-RU" dirty="0" err="1" smtClean="0"/>
              <a:t>риат</a:t>
            </a:r>
            <a:r>
              <a:rPr lang="ru-RU" dirty="0" smtClean="0"/>
              <a:t>, мы не получили желаемых результатов, для сравнения мы взяли яичный белок и провели те же опыты результат был положительным, а далее провели опыт с хлебом сделанным в домашних условиях в </a:t>
            </a:r>
            <a:r>
              <a:rPr lang="ru-RU" dirty="0" err="1" smtClean="0"/>
              <a:t>хлебопечке</a:t>
            </a:r>
            <a:r>
              <a:rPr lang="ru-RU" dirty="0" smtClean="0"/>
              <a:t>, результат не заставил себя ждать. Исходи из этого можно сделать вывод , качество хлеба в первую очередь зависит от химического состава муки и рецептуры теста.</a:t>
            </a:r>
            <a:endParaRPr lang="ru-RU" dirty="0"/>
          </a:p>
        </p:txBody>
      </p:sp>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1310374143_20.jpg"/>
          <p:cNvPicPr>
            <a:picLocks noChangeAspect="1"/>
          </p:cNvPicPr>
          <p:nvPr/>
        </p:nvPicPr>
        <p:blipFill>
          <a:blip r:embed="rId2" cstate="print">
            <a:lum bright="25000" contrast="-8000"/>
          </a:blip>
          <a:stretch>
            <a:fillRect/>
          </a:stretch>
        </p:blipFill>
        <p:spPr>
          <a:xfrm>
            <a:off x="0" y="0"/>
            <a:ext cx="9144000" cy="6858000"/>
          </a:xfrm>
          <a:prstGeom prst="rect">
            <a:avLst/>
          </a:prstGeom>
        </p:spPr>
      </p:pic>
      <p:pic>
        <p:nvPicPr>
          <p:cNvPr id="7" name="Рисунок 6" descr="DSC_5022.JPG"/>
          <p:cNvPicPr>
            <a:picLocks noChangeAspect="1"/>
          </p:cNvPicPr>
          <p:nvPr/>
        </p:nvPicPr>
        <p:blipFill>
          <a:blip r:embed="rId3" cstate="print"/>
          <a:stretch>
            <a:fillRect/>
          </a:stretch>
        </p:blipFill>
        <p:spPr>
          <a:xfrm>
            <a:off x="323528" y="188640"/>
            <a:ext cx="4680718" cy="3100216"/>
          </a:xfrm>
          <a:prstGeom prst="rect">
            <a:avLst/>
          </a:prstGeom>
        </p:spPr>
      </p:pic>
      <p:pic>
        <p:nvPicPr>
          <p:cNvPr id="8" name="Рисунок 7" descr="DSC_5039.JPG"/>
          <p:cNvPicPr>
            <a:picLocks noChangeAspect="1"/>
          </p:cNvPicPr>
          <p:nvPr/>
        </p:nvPicPr>
        <p:blipFill>
          <a:blip r:embed="rId4" cstate="print"/>
          <a:stretch>
            <a:fillRect/>
          </a:stretch>
        </p:blipFill>
        <p:spPr>
          <a:xfrm>
            <a:off x="4067944" y="3501008"/>
            <a:ext cx="4752528" cy="3147779"/>
          </a:xfrm>
          <a:prstGeom prst="rect">
            <a:avLst/>
          </a:prstGeom>
        </p:spPr>
      </p:pic>
      <p:sp>
        <p:nvSpPr>
          <p:cNvPr id="9" name="Прямоугольник 8"/>
          <p:cNvSpPr/>
          <p:nvPr/>
        </p:nvSpPr>
        <p:spPr>
          <a:xfrm>
            <a:off x="5560687" y="1052736"/>
            <a:ext cx="2634054" cy="830997"/>
          </a:xfrm>
          <a:prstGeom prst="rect">
            <a:avLst/>
          </a:prstGeom>
          <a:noFill/>
        </p:spPr>
        <p:txBody>
          <a:bodyPr wrap="none" lIns="91440" tIns="45720" rIns="91440" bIns="45720">
            <a:spAutoFit/>
          </a:bodyPr>
          <a:lstStyle/>
          <a:p>
            <a:pPr algn="ct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Хлеб купленный в</a:t>
            </a:r>
          </a:p>
          <a:p>
            <a:pPr algn="ct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магазине</a:t>
            </a:r>
          </a:p>
        </p:txBody>
      </p:sp>
      <p:sp>
        <p:nvSpPr>
          <p:cNvPr id="10" name="Прямоугольник 9"/>
          <p:cNvSpPr/>
          <p:nvPr/>
        </p:nvSpPr>
        <p:spPr>
          <a:xfrm>
            <a:off x="683535" y="4725144"/>
            <a:ext cx="2858475" cy="461665"/>
          </a:xfrm>
          <a:prstGeom prst="rect">
            <a:avLst/>
          </a:prstGeom>
          <a:noFill/>
        </p:spPr>
        <p:txBody>
          <a:bodyPr wrap="none" lIns="91440" tIns="45720" rIns="91440" bIns="45720">
            <a:spAutoFit/>
          </a:bodyPr>
          <a:lstStyle/>
          <a:p>
            <a:pPr algn="ctr"/>
            <a:r>
              <a:rPr lang="ru-RU" sz="2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Хлеб </a:t>
            </a: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из </a:t>
            </a:r>
            <a:r>
              <a:rPr lang="ru-RU"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хлебопечки</a:t>
            </a:r>
            <a:endPar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 calcmode="lin" valueType="num">
                                      <p:cBhvr>
                                        <p:cTn id="15" dur="2000" fill="hold"/>
                                        <p:tgtEl>
                                          <p:spTgt spid="9"/>
                                        </p:tgtEl>
                                        <p:attrNameLst>
                                          <p:attrName>style.rotation</p:attrName>
                                        </p:attrNameLst>
                                      </p:cBhvr>
                                      <p:tavLst>
                                        <p:tav tm="0">
                                          <p:val>
                                            <p:fltVal val="90"/>
                                          </p:val>
                                        </p:tav>
                                        <p:tav tm="100000">
                                          <p:val>
                                            <p:fltVal val="0"/>
                                          </p:val>
                                        </p:tav>
                                      </p:tavLst>
                                    </p:anim>
                                    <p:animEffect transition="in" filter="fade">
                                      <p:cBhvr>
                                        <p:cTn id="16" dur="2000"/>
                                        <p:tgtEl>
                                          <p:spTgt spid="9"/>
                                        </p:tgtEl>
                                      </p:cBhvr>
                                    </p:animEffect>
                                  </p:childTnLst>
                                </p:cTn>
                              </p:par>
                            </p:childTnLst>
                          </p:cTn>
                        </p:par>
                        <p:par>
                          <p:cTn id="17" fill="hold">
                            <p:stCondLst>
                              <p:cond delay="4100"/>
                            </p:stCondLst>
                            <p:childTnLst>
                              <p:par>
                                <p:cTn id="18" presetID="31" presetClass="entr" presetSubtype="0" fill="hold" nodeType="afterEffect">
                                  <p:stCondLst>
                                    <p:cond delay="3400"/>
                                  </p:stCondLst>
                                  <p:iterate type="lt">
                                    <p:tmPct val="5000"/>
                                  </p:iterate>
                                  <p:childTnLst>
                                    <p:set>
                                      <p:cBhvr>
                                        <p:cTn id="19" dur="1" fill="hold">
                                          <p:stCondLst>
                                            <p:cond delay="0"/>
                                          </p:stCondLst>
                                        </p:cTn>
                                        <p:tgtEl>
                                          <p:spTgt spid="8"/>
                                        </p:tgtEl>
                                        <p:attrNameLst>
                                          <p:attrName>style.visibility</p:attrName>
                                        </p:attrNameLst>
                                      </p:cBhvr>
                                      <p:to>
                                        <p:strVal val="visible"/>
                                      </p:to>
                                    </p:set>
                                    <p:anim calcmode="lin" valueType="num">
                                      <p:cBhvr>
                                        <p:cTn id="20" dur="2000" fill="hold"/>
                                        <p:tgtEl>
                                          <p:spTgt spid="8"/>
                                        </p:tgtEl>
                                        <p:attrNameLst>
                                          <p:attrName>ppt_w</p:attrName>
                                        </p:attrNameLst>
                                      </p:cBhvr>
                                      <p:tavLst>
                                        <p:tav tm="0">
                                          <p:val>
                                            <p:fltVal val="0"/>
                                          </p:val>
                                        </p:tav>
                                        <p:tav tm="100000">
                                          <p:val>
                                            <p:strVal val="#ppt_w"/>
                                          </p:val>
                                        </p:tav>
                                      </p:tavLst>
                                    </p:anim>
                                    <p:anim calcmode="lin" valueType="num">
                                      <p:cBhvr>
                                        <p:cTn id="21" dur="2000" fill="hold"/>
                                        <p:tgtEl>
                                          <p:spTgt spid="8"/>
                                        </p:tgtEl>
                                        <p:attrNameLst>
                                          <p:attrName>ppt_h</p:attrName>
                                        </p:attrNameLst>
                                      </p:cBhvr>
                                      <p:tavLst>
                                        <p:tav tm="0">
                                          <p:val>
                                            <p:fltVal val="0"/>
                                          </p:val>
                                        </p:tav>
                                        <p:tav tm="100000">
                                          <p:val>
                                            <p:strVal val="#ppt_h"/>
                                          </p:val>
                                        </p:tav>
                                      </p:tavLst>
                                    </p:anim>
                                    <p:anim calcmode="lin" valueType="num">
                                      <p:cBhvr>
                                        <p:cTn id="22" dur="2000" fill="hold"/>
                                        <p:tgtEl>
                                          <p:spTgt spid="8"/>
                                        </p:tgtEl>
                                        <p:attrNameLst>
                                          <p:attrName>style.rotation</p:attrName>
                                        </p:attrNameLst>
                                      </p:cBhvr>
                                      <p:tavLst>
                                        <p:tav tm="0">
                                          <p:val>
                                            <p:fltVal val="90"/>
                                          </p:val>
                                        </p:tav>
                                        <p:tav tm="100000">
                                          <p:val>
                                            <p:fltVal val="0"/>
                                          </p:val>
                                        </p:tav>
                                      </p:tavLst>
                                    </p:anim>
                                    <p:animEffect transition="in" filter="fade">
                                      <p:cBhvr>
                                        <p:cTn id="23" dur="2000"/>
                                        <p:tgtEl>
                                          <p:spTgt spid="8"/>
                                        </p:tgtEl>
                                      </p:cBhvr>
                                    </p:animEffect>
                                  </p:childTnLst>
                                </p:cTn>
                              </p:par>
                              <p:par>
                                <p:cTn id="24" presetID="31" presetClass="entr" presetSubtype="0" fill="hold" grpId="0" nodeType="withEffect">
                                  <p:stCondLst>
                                    <p:cond delay="3500"/>
                                  </p:stCondLst>
                                  <p:iterate type="lt">
                                    <p:tmPct val="5000"/>
                                  </p:iterate>
                                  <p:childTnLst>
                                    <p:set>
                                      <p:cBhvr>
                                        <p:cTn id="25" dur="1" fill="hold">
                                          <p:stCondLst>
                                            <p:cond delay="0"/>
                                          </p:stCondLst>
                                        </p:cTn>
                                        <p:tgtEl>
                                          <p:spTgt spid="10"/>
                                        </p:tgtEl>
                                        <p:attrNameLst>
                                          <p:attrName>style.visibility</p:attrName>
                                        </p:attrNameLst>
                                      </p:cBhvr>
                                      <p:to>
                                        <p:strVal val="visible"/>
                                      </p:to>
                                    </p:set>
                                    <p:anim calcmode="lin" valueType="num">
                                      <p:cBhvr>
                                        <p:cTn id="26" dur="2000" fill="hold"/>
                                        <p:tgtEl>
                                          <p:spTgt spid="10"/>
                                        </p:tgtEl>
                                        <p:attrNameLst>
                                          <p:attrName>ppt_w</p:attrName>
                                        </p:attrNameLst>
                                      </p:cBhvr>
                                      <p:tavLst>
                                        <p:tav tm="0">
                                          <p:val>
                                            <p:fltVal val="0"/>
                                          </p:val>
                                        </p:tav>
                                        <p:tav tm="100000">
                                          <p:val>
                                            <p:strVal val="#ppt_w"/>
                                          </p:val>
                                        </p:tav>
                                      </p:tavLst>
                                    </p:anim>
                                    <p:anim calcmode="lin" valueType="num">
                                      <p:cBhvr>
                                        <p:cTn id="27" dur="2000" fill="hold"/>
                                        <p:tgtEl>
                                          <p:spTgt spid="10"/>
                                        </p:tgtEl>
                                        <p:attrNameLst>
                                          <p:attrName>ppt_h</p:attrName>
                                        </p:attrNameLst>
                                      </p:cBhvr>
                                      <p:tavLst>
                                        <p:tav tm="0">
                                          <p:val>
                                            <p:fltVal val="0"/>
                                          </p:val>
                                        </p:tav>
                                        <p:tav tm="100000">
                                          <p:val>
                                            <p:strVal val="#ppt_h"/>
                                          </p:val>
                                        </p:tav>
                                      </p:tavLst>
                                    </p:anim>
                                    <p:anim calcmode="lin" valueType="num">
                                      <p:cBhvr>
                                        <p:cTn id="28" dur="2000" fill="hold"/>
                                        <p:tgtEl>
                                          <p:spTgt spid="10"/>
                                        </p:tgtEl>
                                        <p:attrNameLst>
                                          <p:attrName>style.rotation</p:attrName>
                                        </p:attrNameLst>
                                      </p:cBhvr>
                                      <p:tavLst>
                                        <p:tav tm="0">
                                          <p:val>
                                            <p:fltVal val="90"/>
                                          </p:val>
                                        </p:tav>
                                        <p:tav tm="100000">
                                          <p:val>
                                            <p:fltVal val="0"/>
                                          </p:val>
                                        </p:tav>
                                      </p:tavLst>
                                    </p:anim>
                                    <p:animEffect transition="in" filter="fade">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1310374143_20.jpg"/>
          <p:cNvPicPr>
            <a:picLocks noChangeAspect="1"/>
          </p:cNvPicPr>
          <p:nvPr/>
        </p:nvPicPr>
        <p:blipFill>
          <a:blip r:embed="rId2" cstate="print">
            <a:lum bright="25000" contrast="-8000"/>
          </a:blip>
          <a:stretch>
            <a:fillRect/>
          </a:stretch>
        </p:blipFill>
        <p:spPr>
          <a:xfrm>
            <a:off x="0" y="0"/>
            <a:ext cx="9144000" cy="6858000"/>
          </a:xfrm>
          <a:prstGeom prst="rect">
            <a:avLst/>
          </a:prstGeom>
        </p:spPr>
      </p:pic>
      <p:sp>
        <p:nvSpPr>
          <p:cNvPr id="8" name="Прямоугольник 7"/>
          <p:cNvSpPr/>
          <p:nvPr/>
        </p:nvSpPr>
        <p:spPr>
          <a:xfrm>
            <a:off x="827584" y="260648"/>
            <a:ext cx="7344816" cy="584775"/>
          </a:xfrm>
          <a:prstGeom prst="rect">
            <a:avLst/>
          </a:prstGeom>
        </p:spPr>
        <p:txBody>
          <a:bodyPr wrap="square">
            <a:spAutoFit/>
          </a:bodyPr>
          <a:lstStyle/>
          <a:p>
            <a:pPr algn="ctr"/>
            <a:endParaRPr lang="ru-RU" sz="3200" b="1" dirty="0">
              <a:effectLst>
                <a:outerShdw blurRad="38100" dist="38100" dir="2700000" algn="tl">
                  <a:srgbClr val="000000">
                    <a:alpha val="43137"/>
                  </a:srgbClr>
                </a:outerShdw>
              </a:effectLst>
            </a:endParaRPr>
          </a:p>
        </p:txBody>
      </p:sp>
      <p:sp>
        <p:nvSpPr>
          <p:cNvPr id="13" name="Прямоугольник 12"/>
          <p:cNvSpPr/>
          <p:nvPr/>
        </p:nvSpPr>
        <p:spPr>
          <a:xfrm>
            <a:off x="714348" y="142852"/>
            <a:ext cx="7920880" cy="523220"/>
          </a:xfrm>
          <a:prstGeom prst="rect">
            <a:avLst/>
          </a:prstGeom>
        </p:spPr>
        <p:txBody>
          <a:bodyPr wrap="square">
            <a:spAutoFit/>
          </a:bodyPr>
          <a:lstStyle/>
          <a:p>
            <a:pPr algn="ctr"/>
            <a:r>
              <a:rPr lang="ru-RU" sz="2800" b="1" dirty="0" smtClean="0">
                <a:solidFill>
                  <a:srgbClr val="0070C0"/>
                </a:solidFill>
              </a:rPr>
              <a:t>Исследование плотности хлеба</a:t>
            </a:r>
            <a:endParaRPr lang="ru-RU" sz="2800" b="1" dirty="0">
              <a:solidFill>
                <a:srgbClr val="0070C0"/>
              </a:solidFill>
            </a:endParaRPr>
          </a:p>
        </p:txBody>
      </p:sp>
      <p:graphicFrame>
        <p:nvGraphicFramePr>
          <p:cNvPr id="14" name="Таблица 13"/>
          <p:cNvGraphicFramePr>
            <a:graphicFrameLocks noGrp="1"/>
          </p:cNvGraphicFramePr>
          <p:nvPr/>
        </p:nvGraphicFramePr>
        <p:xfrm>
          <a:off x="214281" y="714357"/>
          <a:ext cx="8643998" cy="4876800"/>
        </p:xfrm>
        <a:graphic>
          <a:graphicData uri="http://schemas.openxmlformats.org/drawingml/2006/table">
            <a:tbl>
              <a:tblPr/>
              <a:tblGrid>
                <a:gridCol w="1698308"/>
                <a:gridCol w="1862348"/>
                <a:gridCol w="1862347"/>
                <a:gridCol w="1862348"/>
                <a:gridCol w="1358647"/>
              </a:tblGrid>
              <a:tr h="7857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Образцы</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Уровень керосина в мерном цилиндре в </a:t>
                      </a:r>
                      <a:r>
                        <a:rPr kumimoji="0" lang="ru-RU" sz="1400" b="1" i="1" u="none" strike="noStrike" cap="none" normalizeH="0" baseline="0" dirty="0" smtClean="0">
                          <a:ln>
                            <a:noFill/>
                          </a:ln>
                          <a:solidFill>
                            <a:schemeClr val="tx1"/>
                          </a:solidFill>
                          <a:effectLst/>
                          <a:latin typeface="Times New Roman" pitchFamily="18" charset="0"/>
                          <a:cs typeface="Times New Roman" pitchFamily="18" charset="0"/>
                        </a:rPr>
                        <a:t>мл</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до опыта</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Уровень керосина в мерном цилиндре в </a:t>
                      </a:r>
                      <a:r>
                        <a:rPr kumimoji="0" lang="ru-RU" sz="1400" b="1" i="1" u="none" strike="noStrike" cap="none" normalizeH="0" baseline="0" dirty="0" smtClean="0">
                          <a:ln>
                            <a:noFill/>
                          </a:ln>
                          <a:solidFill>
                            <a:schemeClr val="tx1"/>
                          </a:solidFill>
                          <a:effectLst/>
                          <a:latin typeface="Times New Roman" pitchFamily="18" charset="0"/>
                          <a:cs typeface="Times New Roman" pitchFamily="18" charset="0"/>
                        </a:rPr>
                        <a:t>мл</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с хлебными шариками</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Объем массы хлеба в </a:t>
                      </a:r>
                      <a:r>
                        <a:rPr kumimoji="0" lang="ru-RU" sz="1400" b="1" i="1" u="none" strike="noStrike" cap="none" normalizeH="0" baseline="0" dirty="0" smtClean="0">
                          <a:ln>
                            <a:noFill/>
                          </a:ln>
                          <a:solidFill>
                            <a:schemeClr val="tx1"/>
                          </a:solidFill>
                          <a:effectLst/>
                          <a:latin typeface="Times New Roman" pitchFamily="18" charset="0"/>
                          <a:cs typeface="Times New Roman" pitchFamily="18" charset="0"/>
                        </a:rPr>
                        <a:t>мл</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V</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m</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хлеба -25г</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V</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7671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ru-RU" sz="1800" b="1" i="0" u="none" strike="noStrike" kern="1200" cap="none" normalizeH="0" baseline="0" dirty="0" smtClean="0">
                          <a:ln>
                            <a:noFill/>
                          </a:ln>
                          <a:solidFill>
                            <a:schemeClr val="tx1"/>
                          </a:solidFill>
                          <a:effectLst/>
                          <a:latin typeface="+mn-lt"/>
                          <a:ea typeface="+mn-ea"/>
                          <a:cs typeface="Times New Roman" pitchFamily="18" charset="0"/>
                        </a:rPr>
                        <a:t>. Багет</a:t>
                      </a:r>
                      <a:endParaRPr kumimoji="0" lang="ru-RU" sz="1800" b="1" i="0" u="none" strike="noStrike" kern="1200" cap="none" normalizeH="0" baseline="0" dirty="0" smtClean="0">
                        <a:ln>
                          <a:noFill/>
                        </a:ln>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ru-RU" b="1" dirty="0" smtClean="0"/>
                        <a:t>« Столичный»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30 </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30</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30</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52, 1</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52</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50</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22, 1</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22</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 13</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1, 13</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1, 25</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6044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800" b="1" i="0" u="none" strike="noStrike" kern="1200" cap="none" normalizeH="0" baseline="0" dirty="0" smtClean="0">
                          <a:ln>
                            <a:noFill/>
                          </a:ln>
                          <a:solidFill>
                            <a:schemeClr val="tx1"/>
                          </a:solidFill>
                          <a:effectLst/>
                          <a:latin typeface="+mn-lt"/>
                          <a:ea typeface="+mn-ea"/>
                          <a:cs typeface="Times New Roman" pitchFamily="18" charset="0"/>
                        </a:rPr>
                        <a:t>2.Городская булка</a:t>
                      </a:r>
                      <a:endParaRPr kumimoji="0" lang="ru-RU" sz="1800" b="1" i="0" u="none" strike="noStrike" kern="1200" cap="none" normalizeH="0" baseline="0" dirty="0" smtClean="0">
                        <a:ln>
                          <a:noFill/>
                        </a:ln>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30 </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30</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30</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52</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52</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51</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22</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22</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1, 13</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1, 13</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1, 13</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9885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kern="1200" cap="none" normalizeH="0" baseline="0" dirty="0" smtClean="0">
                          <a:ln>
                            <a:noFill/>
                          </a:ln>
                          <a:solidFill>
                            <a:schemeClr val="tx1"/>
                          </a:solidFill>
                          <a:effectLst/>
                          <a:latin typeface="+mn-lt"/>
                          <a:ea typeface="+mn-ea"/>
                          <a:cs typeface="Times New Roman" pitchFamily="18" charset="0"/>
                        </a:rPr>
                        <a:t>3.Батон нарезной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kern="1200" cap="none" normalizeH="0" baseline="0" dirty="0" smtClean="0">
                          <a:ln>
                            <a:noFill/>
                          </a:ln>
                          <a:solidFill>
                            <a:schemeClr val="tx1"/>
                          </a:solidFill>
                          <a:effectLst/>
                          <a:latin typeface="+mn-lt"/>
                          <a:ea typeface="+mn-ea"/>
                          <a:cs typeface="Times New Roman" pitchFamily="18" charset="0"/>
                        </a:rPr>
                        <a:t> ( белый)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30 </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30</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30</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52</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51</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51,5</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22</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21, 5 </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1, 13</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1, 19</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1, 16</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6044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800" b="1" i="0" u="none" strike="noStrike" kern="1200" cap="none" normalizeH="0" baseline="0" dirty="0" smtClean="0">
                          <a:ln>
                            <a:noFill/>
                          </a:ln>
                          <a:solidFill>
                            <a:schemeClr val="tx1"/>
                          </a:solidFill>
                          <a:effectLst/>
                          <a:latin typeface="+mn-lt"/>
                          <a:ea typeface="+mn-ea"/>
                          <a:cs typeface="Times New Roman" pitchFamily="18" charset="0"/>
                        </a:rPr>
                        <a:t>4. Хлеб из </a:t>
                      </a:r>
                      <a:r>
                        <a:rPr kumimoji="0" lang="ru-RU" sz="1800" b="1" i="0" u="none" strike="noStrike" kern="1200" cap="none" normalizeH="0" baseline="0" dirty="0" err="1" smtClean="0">
                          <a:ln>
                            <a:noFill/>
                          </a:ln>
                          <a:solidFill>
                            <a:schemeClr val="tx1"/>
                          </a:solidFill>
                          <a:effectLst/>
                          <a:latin typeface="+mn-lt"/>
                          <a:ea typeface="+mn-ea"/>
                          <a:cs typeface="Times New Roman" pitchFamily="18" charset="0"/>
                        </a:rPr>
                        <a:t>хлебопечки</a:t>
                      </a:r>
                      <a:endParaRPr kumimoji="0" lang="ru-RU" sz="1800" b="1" i="0" u="none" strike="noStrike" kern="1200" cap="none" normalizeH="0" baseline="0" dirty="0" smtClean="0">
                        <a:ln>
                          <a:noFill/>
                        </a:ln>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30</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30</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30 </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52,5</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52</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51</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22, 5</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22</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1, 1</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1, 13</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1, 19</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9" name="Прямоугольник 8"/>
          <p:cNvSpPr/>
          <p:nvPr/>
        </p:nvSpPr>
        <p:spPr>
          <a:xfrm>
            <a:off x="142844" y="5657671"/>
            <a:ext cx="8786874" cy="1200329"/>
          </a:xfrm>
          <a:prstGeom prst="rect">
            <a:avLst/>
          </a:prstGeom>
        </p:spPr>
        <p:txBody>
          <a:bodyPr wrap="square">
            <a:spAutoFit/>
          </a:bodyPr>
          <a:lstStyle/>
          <a:p>
            <a:r>
              <a:rPr lang="ru-RU" b="1" dirty="0" smtClean="0"/>
              <a:t>Плотность по санитарно- гигиеническим нормам для белого пшеничного хлеба должна быть равна – 1, 25. Низкая плотность хлеба снижает его усвояемость, так как он плохо пропитывается пищеварительными соками. По  нашим исследованиям плотность хлеба из </a:t>
            </a:r>
            <a:r>
              <a:rPr lang="ru-RU" b="1" dirty="0" err="1" smtClean="0"/>
              <a:t>хлебопечки</a:t>
            </a:r>
            <a:r>
              <a:rPr lang="ru-RU" b="1" dirty="0" smtClean="0"/>
              <a:t> больше всех образцов приближена к норме– </a:t>
            </a:r>
            <a:r>
              <a:rPr lang="ru-RU" b="1" dirty="0" smtClean="0"/>
              <a:t>1,19.</a:t>
            </a:r>
            <a:endParaRPr lang="ru-RU"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1310374143_20.jpg"/>
          <p:cNvPicPr>
            <a:picLocks noChangeAspect="1"/>
          </p:cNvPicPr>
          <p:nvPr/>
        </p:nvPicPr>
        <p:blipFill>
          <a:blip r:embed="rId2" cstate="print">
            <a:lum bright="25000" contrast="-8000"/>
          </a:blip>
          <a:stretch>
            <a:fillRect/>
          </a:stretch>
        </p:blipFill>
        <p:spPr>
          <a:xfrm>
            <a:off x="0" y="0"/>
            <a:ext cx="9144000" cy="6858000"/>
          </a:xfrm>
          <a:prstGeom prst="rect">
            <a:avLst/>
          </a:prstGeom>
        </p:spPr>
      </p:pic>
      <p:sp>
        <p:nvSpPr>
          <p:cNvPr id="8" name="Прямоугольник 7"/>
          <p:cNvSpPr/>
          <p:nvPr/>
        </p:nvSpPr>
        <p:spPr>
          <a:xfrm>
            <a:off x="827584" y="260648"/>
            <a:ext cx="7344816" cy="584775"/>
          </a:xfrm>
          <a:prstGeom prst="rect">
            <a:avLst/>
          </a:prstGeom>
        </p:spPr>
        <p:txBody>
          <a:bodyPr wrap="square">
            <a:spAutoFit/>
          </a:bodyPr>
          <a:lstStyle/>
          <a:p>
            <a:pPr algn="ctr"/>
            <a:endParaRPr lang="ru-RU" sz="3200" b="1" dirty="0">
              <a:effectLst>
                <a:outerShdw blurRad="38100" dist="38100" dir="2700000" algn="tl">
                  <a:srgbClr val="000000">
                    <a:alpha val="43137"/>
                  </a:srgbClr>
                </a:outerShdw>
              </a:effectLst>
            </a:endParaRPr>
          </a:p>
        </p:txBody>
      </p:sp>
      <p:sp>
        <p:nvSpPr>
          <p:cNvPr id="7" name="Прямоугольник 6"/>
          <p:cNvSpPr/>
          <p:nvPr/>
        </p:nvSpPr>
        <p:spPr>
          <a:xfrm>
            <a:off x="1071538" y="142852"/>
            <a:ext cx="7272808" cy="523220"/>
          </a:xfrm>
          <a:prstGeom prst="rect">
            <a:avLst/>
          </a:prstGeom>
        </p:spPr>
        <p:txBody>
          <a:bodyPr wrap="square">
            <a:spAutoFit/>
          </a:bodyPr>
          <a:lstStyle/>
          <a:p>
            <a:pPr algn="ctr"/>
            <a:r>
              <a:rPr lang="ru-RU" sz="2800" dirty="0" smtClean="0">
                <a:solidFill>
                  <a:srgbClr val="0070C0"/>
                </a:solidFill>
                <a:effectLst>
                  <a:outerShdw blurRad="38100" dist="38100" dir="2700000" algn="tl">
                    <a:srgbClr val="000000">
                      <a:alpha val="43137"/>
                    </a:srgbClr>
                  </a:outerShdw>
                </a:effectLst>
              </a:rPr>
              <a:t>Исследование кислотности хлеба </a:t>
            </a:r>
            <a:endParaRPr lang="ru-RU" sz="2800" dirty="0">
              <a:solidFill>
                <a:srgbClr val="0070C0"/>
              </a:solidFill>
            </a:endParaRPr>
          </a:p>
        </p:txBody>
      </p:sp>
      <p:graphicFrame>
        <p:nvGraphicFramePr>
          <p:cNvPr id="9" name="Таблица 8"/>
          <p:cNvGraphicFramePr>
            <a:graphicFrameLocks noGrp="1"/>
          </p:cNvGraphicFramePr>
          <p:nvPr/>
        </p:nvGraphicFramePr>
        <p:xfrm>
          <a:off x="285719" y="685782"/>
          <a:ext cx="8396361" cy="4724400"/>
        </p:xfrm>
        <a:graphic>
          <a:graphicData uri="http://schemas.openxmlformats.org/drawingml/2006/table">
            <a:tbl>
              <a:tblPr/>
              <a:tblGrid>
                <a:gridCol w="1821670"/>
                <a:gridCol w="2839945"/>
                <a:gridCol w="3734746"/>
              </a:tblGrid>
              <a:tr h="629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Образцы хлеба</a:t>
                      </a:r>
                      <a:endParaRPr kumimoji="0" lang="ru-RU" sz="2000" b="1"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Объем щелочи, </a:t>
                      </a:r>
                      <a:r>
                        <a:rPr kumimoji="0" lang="en-US" sz="2000" b="1" i="0" u="none" strike="noStrike" cap="none" normalizeH="0" baseline="0" dirty="0" smtClean="0">
                          <a:ln>
                            <a:noFill/>
                          </a:ln>
                          <a:solidFill>
                            <a:schemeClr val="tx1"/>
                          </a:solidFill>
                          <a:effectLst/>
                          <a:latin typeface="+mj-lt"/>
                          <a:cs typeface="Times New Roman" pitchFamily="18" charset="0"/>
                        </a:rPr>
                        <a:t>a</a:t>
                      </a:r>
                      <a:endParaRPr kumimoji="0" lang="en-US" sz="2000" b="1"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Кислотность</a:t>
                      </a:r>
                      <a:endParaRPr kumimoji="0" lang="ru-RU" sz="2000" b="1"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903437">
                <a:tc>
                  <a:txBody>
                    <a:bodyPr/>
                    <a:lstStyle/>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kumimoji="0" lang="ru-RU" sz="2000" b="1" i="0" u="none" strike="noStrike" cap="none" normalizeH="0" baseline="0" dirty="0" smtClean="0">
                          <a:ln>
                            <a:noFill/>
                          </a:ln>
                          <a:solidFill>
                            <a:schemeClr val="tx1"/>
                          </a:solidFill>
                          <a:effectLst/>
                          <a:latin typeface="+mj-lt"/>
                          <a:cs typeface="Times New Roman" pitchFamily="18" charset="0"/>
                        </a:rPr>
                        <a:t>Багет</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lang="ru-RU" sz="2000" b="1" dirty="0" smtClean="0"/>
                        <a:t>« Столичный»</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pPr>
                      <a:endParaRPr kumimoji="0" lang="ru-RU" sz="2000" b="1"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1, 2</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1, 1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1,2</a:t>
                      </a:r>
                      <a:endParaRPr kumimoji="0" lang="ru-RU" sz="2000" b="1"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2, 4</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2, 2</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2, 4</a:t>
                      </a:r>
                      <a:endParaRPr kumimoji="0" lang="ru-RU" sz="2000" b="1"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9034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2.Городская булка</a:t>
                      </a:r>
                      <a:endParaRPr kumimoji="0" lang="ru-RU" sz="2000" b="1"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1, 2</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1, 1</a:t>
                      </a:r>
                      <a:endParaRPr kumimoji="0" lang="ru-RU" sz="2000" b="1"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2, 4</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2,0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2,2</a:t>
                      </a:r>
                      <a:endParaRPr kumimoji="0" lang="ru-RU" sz="2000" b="1"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9034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mj-lt"/>
                          <a:cs typeface="Times New Roman" pitchFamily="18" charset="0"/>
                        </a:rPr>
                        <a:t>3.Батон нарезной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mj-lt"/>
                          <a:cs typeface="Times New Roman" pitchFamily="18" charset="0"/>
                        </a:rPr>
                        <a:t> </a:t>
                      </a:r>
                      <a:r>
                        <a:rPr kumimoji="0" lang="ru-RU" sz="2000" b="1" i="0" u="none" strike="noStrike" cap="none" normalizeH="0" baseline="0" dirty="0" smtClean="0">
                          <a:ln>
                            <a:noFill/>
                          </a:ln>
                          <a:solidFill>
                            <a:schemeClr val="tx1"/>
                          </a:solidFill>
                          <a:effectLst/>
                          <a:latin typeface="+mj-lt"/>
                          <a:cs typeface="Times New Roman" pitchFamily="18" charset="0"/>
                        </a:rPr>
                        <a:t>( белый)</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1, 6</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1,4</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1,5</a:t>
                      </a:r>
                      <a:endParaRPr kumimoji="0" lang="ru-RU" sz="2000" b="1"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3, 2</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2, 8</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3,0</a:t>
                      </a:r>
                      <a:endParaRPr kumimoji="0" lang="ru-RU" sz="2000" b="1"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9034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4. Хлеб из </a:t>
                      </a:r>
                      <a:r>
                        <a:rPr kumimoji="0" lang="ru-RU" sz="2000" b="1" i="0" u="none" strike="noStrike" cap="none" normalizeH="0" baseline="0" dirty="0" err="1" smtClean="0">
                          <a:ln>
                            <a:noFill/>
                          </a:ln>
                          <a:solidFill>
                            <a:schemeClr val="tx1"/>
                          </a:solidFill>
                          <a:effectLst/>
                          <a:latin typeface="+mj-lt"/>
                          <a:cs typeface="Times New Roman" pitchFamily="18" charset="0"/>
                        </a:rPr>
                        <a:t>хлебопечки</a:t>
                      </a:r>
                      <a:endParaRPr kumimoji="0" lang="ru-RU" sz="2000" b="1"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1, 5</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1,3</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1,2</a:t>
                      </a:r>
                      <a:endParaRPr kumimoji="0" lang="ru-RU" sz="2000" b="1"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    3,0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      2,6</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       2,4</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10" name="Прямоугольник 9"/>
          <p:cNvSpPr/>
          <p:nvPr/>
        </p:nvSpPr>
        <p:spPr>
          <a:xfrm>
            <a:off x="0" y="5500702"/>
            <a:ext cx="8786842" cy="1200329"/>
          </a:xfrm>
          <a:prstGeom prst="rect">
            <a:avLst/>
          </a:prstGeom>
        </p:spPr>
        <p:txBody>
          <a:bodyPr wrap="square">
            <a:spAutoFit/>
          </a:bodyPr>
          <a:lstStyle/>
          <a:p>
            <a:r>
              <a:rPr lang="ru-RU" b="1" dirty="0" smtClean="0"/>
              <a:t>Кислотность хлеба является результатом присутствия в нем уксусной и молочной кислоты. Повышенная кислотность вызывает увеличение желудочной секреции, ухудшает вкусовые качества хлеба. Для пшеничного хлеба кислотность не должна превышать трех градусов. По нашим исследованиям  соответствует норме. </a:t>
            </a:r>
            <a:endParaRPr lang="ru-RU"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1310374143_20.jpg"/>
          <p:cNvPicPr>
            <a:picLocks noChangeAspect="1"/>
          </p:cNvPicPr>
          <p:nvPr/>
        </p:nvPicPr>
        <p:blipFill>
          <a:blip r:embed="rId2" cstate="print">
            <a:lum bright="25000" contrast="-8000"/>
          </a:blip>
          <a:stretch>
            <a:fillRect/>
          </a:stretch>
        </p:blipFill>
        <p:spPr>
          <a:xfrm>
            <a:off x="0" y="0"/>
            <a:ext cx="9144000" cy="6858000"/>
          </a:xfrm>
          <a:prstGeom prst="rect">
            <a:avLst/>
          </a:prstGeom>
        </p:spPr>
      </p:pic>
      <p:sp>
        <p:nvSpPr>
          <p:cNvPr id="8" name="Прямоугольник 7"/>
          <p:cNvSpPr/>
          <p:nvPr/>
        </p:nvSpPr>
        <p:spPr>
          <a:xfrm>
            <a:off x="827584" y="260648"/>
            <a:ext cx="7344816" cy="584775"/>
          </a:xfrm>
          <a:prstGeom prst="rect">
            <a:avLst/>
          </a:prstGeom>
        </p:spPr>
        <p:txBody>
          <a:bodyPr wrap="square">
            <a:spAutoFit/>
          </a:bodyPr>
          <a:lstStyle/>
          <a:p>
            <a:pPr algn="ctr"/>
            <a:endParaRPr lang="ru-RU" sz="3200" b="1" dirty="0">
              <a:effectLst>
                <a:outerShdw blurRad="38100" dist="38100" dir="2700000" algn="tl">
                  <a:srgbClr val="000000">
                    <a:alpha val="43137"/>
                  </a:srgbClr>
                </a:outerShdw>
              </a:effectLst>
            </a:endParaRPr>
          </a:p>
        </p:txBody>
      </p:sp>
      <p:graphicFrame>
        <p:nvGraphicFramePr>
          <p:cNvPr id="9" name="Таблица 8"/>
          <p:cNvGraphicFramePr>
            <a:graphicFrameLocks noGrp="1"/>
          </p:cNvGraphicFramePr>
          <p:nvPr/>
        </p:nvGraphicFramePr>
        <p:xfrm>
          <a:off x="357157" y="790134"/>
          <a:ext cx="8286807" cy="3942374"/>
        </p:xfrm>
        <a:graphic>
          <a:graphicData uri="http://schemas.openxmlformats.org/drawingml/2006/table">
            <a:tbl>
              <a:tblPr/>
              <a:tblGrid>
                <a:gridCol w="2053994"/>
                <a:gridCol w="1699857"/>
                <a:gridCol w="1522950"/>
                <a:gridCol w="1735110"/>
                <a:gridCol w="1274896"/>
              </a:tblGrid>
              <a:tr h="5286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Образцы хлеба</a:t>
                      </a:r>
                      <a:endParaRPr kumimoji="0" lang="ru-RU" sz="2000" b="1"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r>
                        <a:rPr lang="ru-RU" b="1" dirty="0" smtClean="0"/>
                        <a:t> </a:t>
                      </a:r>
                      <a:r>
                        <a:rPr lang="en-US" b="1" dirty="0" smtClean="0"/>
                        <a:t>m1</a:t>
                      </a:r>
                      <a:endParaRPr lang="ru-RU" b="1" dirty="0"/>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r>
                        <a:rPr lang="en-US" b="1" dirty="0" smtClean="0"/>
                        <a:t>m2</a:t>
                      </a:r>
                      <a:endParaRPr lang="ru-RU" b="1" dirty="0"/>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r>
                        <a:rPr lang="ru-RU" b="1" dirty="0" smtClean="0"/>
                        <a:t>∆ </a:t>
                      </a:r>
                      <a:r>
                        <a:rPr lang="en-US" b="1" dirty="0" smtClean="0"/>
                        <a:t>m</a:t>
                      </a:r>
                      <a:endParaRPr lang="ru-RU" b="1" dirty="0"/>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r>
                        <a:rPr lang="ru-RU" b="1" dirty="0" smtClean="0"/>
                        <a:t>Влажность</a:t>
                      </a:r>
                      <a:endParaRPr lang="ru-RU" b="1" dirty="0"/>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992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1.Багет</a:t>
                      </a:r>
                    </a:p>
                    <a:p>
                      <a:pPr marL="0" marR="0" lvl="0" indent="0" algn="l" defTabSz="914400" rtl="0" eaLnBrk="1" fontAlgn="base" latinLnBrk="0" hangingPunct="1">
                        <a:lnSpc>
                          <a:spcPct val="100000"/>
                        </a:lnSpc>
                        <a:spcBef>
                          <a:spcPct val="0"/>
                        </a:spcBef>
                        <a:spcAft>
                          <a:spcPct val="0"/>
                        </a:spcAft>
                        <a:buClrTx/>
                        <a:buSzTx/>
                        <a:buFontTx/>
                        <a:buNone/>
                        <a:tabLst/>
                        <a:defRPr/>
                      </a:pPr>
                      <a:r>
                        <a:rPr lang="ru-RU" sz="2000" b="1" dirty="0" smtClean="0"/>
                        <a:t>« Столичный»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r>
                        <a:rPr lang="en-US" b="1" dirty="0" smtClean="0"/>
                        <a:t>5</a:t>
                      </a:r>
                      <a:endParaRPr lang="ru-RU" b="1" dirty="0"/>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r>
                        <a:rPr lang="ru-RU" b="1" dirty="0" smtClean="0"/>
                        <a:t>4,7</a:t>
                      </a:r>
                      <a:endParaRPr lang="ru-RU" b="1" dirty="0"/>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r>
                        <a:rPr lang="ru-RU" b="1" dirty="0" smtClean="0"/>
                        <a:t>0,3</a:t>
                      </a:r>
                      <a:endParaRPr lang="ru-RU" b="1" dirty="0"/>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r>
                        <a:rPr lang="ru-RU" b="1" dirty="0" smtClean="0"/>
                        <a:t>30</a:t>
                      </a:r>
                      <a:endParaRPr lang="ru-RU" b="1" dirty="0"/>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844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2.Городская булка</a:t>
                      </a:r>
                      <a:endParaRPr kumimoji="0" lang="ru-RU" sz="2000" b="1"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r>
                        <a:rPr lang="en-US" b="1" dirty="0" smtClean="0"/>
                        <a:t>5</a:t>
                      </a:r>
                      <a:endParaRPr lang="ru-RU" b="1" dirty="0"/>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r>
                        <a:rPr lang="ru-RU" b="1" dirty="0" smtClean="0"/>
                        <a:t>4,8</a:t>
                      </a:r>
                      <a:endParaRPr lang="ru-RU" b="1" dirty="0"/>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r>
                        <a:rPr lang="ru-RU" b="1" dirty="0" smtClean="0"/>
                        <a:t>0,2</a:t>
                      </a:r>
                      <a:endParaRPr lang="ru-RU" b="1" dirty="0"/>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r>
                        <a:rPr lang="ru-RU" b="1" dirty="0" smtClean="0"/>
                        <a:t>20</a:t>
                      </a:r>
                      <a:endParaRPr lang="ru-RU" b="1" dirty="0"/>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992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3.Батон нарезной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 ( белый)</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r>
                        <a:rPr lang="en-US" b="1" dirty="0" smtClean="0"/>
                        <a:t>5</a:t>
                      </a:r>
                      <a:endParaRPr lang="ru-RU" b="1" dirty="0"/>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r>
                        <a:rPr lang="ru-RU" b="1" dirty="0" smtClean="0"/>
                        <a:t>4,7</a:t>
                      </a:r>
                      <a:endParaRPr lang="ru-RU" b="1" dirty="0"/>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r>
                        <a:rPr lang="ru-RU" b="1" dirty="0" smtClean="0"/>
                        <a:t>0,3</a:t>
                      </a:r>
                      <a:endParaRPr lang="ru-RU" b="1" dirty="0"/>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r>
                        <a:rPr lang="ru-RU" b="1" dirty="0" smtClean="0"/>
                        <a:t>30</a:t>
                      </a:r>
                      <a:endParaRPr lang="ru-RU" b="1" dirty="0"/>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844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4. Хлеб из </a:t>
                      </a:r>
                      <a:r>
                        <a:rPr kumimoji="0" lang="ru-RU" sz="2000" b="1" i="0" u="none" strike="noStrike" cap="none" normalizeH="0" baseline="0" dirty="0" err="1" smtClean="0">
                          <a:ln>
                            <a:noFill/>
                          </a:ln>
                          <a:solidFill>
                            <a:schemeClr val="tx1"/>
                          </a:solidFill>
                          <a:effectLst/>
                          <a:latin typeface="+mj-lt"/>
                          <a:cs typeface="Times New Roman" pitchFamily="18" charset="0"/>
                        </a:rPr>
                        <a:t>хлебопечки</a:t>
                      </a:r>
                      <a:endParaRPr kumimoji="0" lang="ru-RU" sz="2000" b="1"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r>
                        <a:rPr lang="en-US" b="1" dirty="0" smtClean="0"/>
                        <a:t>5</a:t>
                      </a:r>
                      <a:endParaRPr lang="ru-RU" b="1" dirty="0"/>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r>
                        <a:rPr lang="en-US" b="1" dirty="0" smtClean="0"/>
                        <a:t>4</a:t>
                      </a:r>
                      <a:r>
                        <a:rPr lang="ru-RU" b="1" dirty="0" smtClean="0"/>
                        <a:t>,5</a:t>
                      </a:r>
                      <a:endParaRPr lang="ru-RU" b="1" dirty="0"/>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r>
                        <a:rPr lang="ru-RU" b="1" dirty="0" smtClean="0"/>
                        <a:t>0,5</a:t>
                      </a:r>
                      <a:endParaRPr lang="ru-RU" b="1" dirty="0"/>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r>
                        <a:rPr lang="ru-RU" b="1" dirty="0" smtClean="0"/>
                        <a:t>50</a:t>
                      </a:r>
                      <a:endParaRPr lang="ru-RU" b="1" dirty="0"/>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10" name="Прямоугольник 9"/>
          <p:cNvSpPr/>
          <p:nvPr/>
        </p:nvSpPr>
        <p:spPr>
          <a:xfrm>
            <a:off x="251520" y="323612"/>
            <a:ext cx="8712967" cy="461665"/>
          </a:xfrm>
          <a:prstGeom prst="rect">
            <a:avLst/>
          </a:prstGeom>
        </p:spPr>
        <p:txBody>
          <a:bodyPr wrap="square">
            <a:spAutoFit/>
          </a:bodyPr>
          <a:lstStyle/>
          <a:p>
            <a:pPr algn="ctr"/>
            <a:r>
              <a:rPr lang="ru-RU" sz="2400" b="1" dirty="0" smtClean="0">
                <a:solidFill>
                  <a:srgbClr val="0070C0"/>
                </a:solidFill>
                <a:effectLst>
                  <a:outerShdw blurRad="38100" dist="38100" dir="2700000" algn="tl">
                    <a:srgbClr val="000000">
                      <a:alpha val="43137"/>
                    </a:srgbClr>
                  </a:outerShdw>
                </a:effectLst>
              </a:rPr>
              <a:t>Исследование влажности хлеба</a:t>
            </a:r>
            <a:endParaRPr lang="ru-RU" sz="2400" b="1" dirty="0">
              <a:solidFill>
                <a:srgbClr val="0070C0"/>
              </a:solidFill>
              <a:effectLst>
                <a:outerShdw blurRad="38100" dist="38100" dir="2700000" algn="tl">
                  <a:srgbClr val="000000">
                    <a:alpha val="43137"/>
                  </a:srgbClr>
                </a:outerShdw>
              </a:effectLst>
            </a:endParaRPr>
          </a:p>
        </p:txBody>
      </p:sp>
      <p:sp>
        <p:nvSpPr>
          <p:cNvPr id="2049" name="Rectangle 1"/>
          <p:cNvSpPr>
            <a:spLocks noChangeArrowheads="1"/>
          </p:cNvSpPr>
          <p:nvPr/>
        </p:nvSpPr>
        <p:spPr bwMode="auto">
          <a:xfrm>
            <a:off x="179512" y="-692498"/>
            <a:ext cx="896448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smtClean="0">
              <a:latin typeface="Arial" pitchFamily="34" charset="0"/>
              <a:ea typeface="Times New Roman" pitchFamily="18" charset="0"/>
              <a:cs typeface="Arial" pitchFamily="34" charset="0"/>
            </a:endParaRPr>
          </a:p>
        </p:txBody>
      </p:sp>
      <p:sp>
        <p:nvSpPr>
          <p:cNvPr id="11" name="Прямоугольник 10"/>
          <p:cNvSpPr/>
          <p:nvPr/>
        </p:nvSpPr>
        <p:spPr>
          <a:xfrm>
            <a:off x="285720" y="5000636"/>
            <a:ext cx="8572560" cy="1815882"/>
          </a:xfrm>
          <a:prstGeom prst="rect">
            <a:avLst/>
          </a:prstGeom>
        </p:spPr>
        <p:txBody>
          <a:bodyPr wrap="square">
            <a:spAutoFit/>
          </a:bodyPr>
          <a:lstStyle/>
          <a:p>
            <a:pPr>
              <a:lnSpc>
                <a:spcPct val="80000"/>
              </a:lnSpc>
              <a:defRPr/>
            </a:pPr>
            <a:r>
              <a:rPr lang="ru-RU" sz="2000" b="1" dirty="0" smtClean="0"/>
              <a:t>По </a:t>
            </a:r>
            <a:r>
              <a:rPr lang="ru-RU" sz="2000" b="1" dirty="0" smtClean="0"/>
              <a:t>санитарно- гигиеническим нормам для белого пшеничного хлеба влажность  должна быть  49 %. Понижение влажности снижает пищевую ценность хлеба, его усвояемость, ухудшает переваривание и вкусовые качества.</a:t>
            </a:r>
          </a:p>
          <a:p>
            <a:pPr>
              <a:lnSpc>
                <a:spcPct val="80000"/>
              </a:lnSpc>
              <a:defRPr/>
            </a:pPr>
            <a:r>
              <a:rPr lang="ru-RU" sz="2000" b="1" dirty="0" smtClean="0"/>
              <a:t>По данным нашего исследования  образцов 1,2,3 –низкая, поэтому они сильно крошатся, влажность хлеба из </a:t>
            </a:r>
            <a:r>
              <a:rPr lang="ru-RU" sz="2000" b="1" dirty="0" err="1" smtClean="0"/>
              <a:t>хлебопечки</a:t>
            </a:r>
            <a:r>
              <a:rPr lang="ru-RU" sz="2000" b="1" dirty="0" smtClean="0"/>
              <a:t> чуть выше нормы и соответствует </a:t>
            </a:r>
            <a:r>
              <a:rPr lang="ru-RU" sz="2000" b="1" dirty="0" err="1" smtClean="0"/>
              <a:t>ГОСТу</a:t>
            </a:r>
            <a:r>
              <a:rPr lang="ru-RU" sz="2000" b="1" dirty="0" smtClean="0"/>
              <a:t>.</a:t>
            </a:r>
            <a:endParaRPr lang="ru-RU" sz="2000"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1310374143_20.jpg"/>
          <p:cNvPicPr>
            <a:picLocks noChangeAspect="1"/>
          </p:cNvPicPr>
          <p:nvPr/>
        </p:nvPicPr>
        <p:blipFill>
          <a:blip r:embed="rId2" cstate="print">
            <a:lum bright="25000" contrast="-8000"/>
          </a:blip>
          <a:stretch>
            <a:fillRect/>
          </a:stretch>
        </p:blipFill>
        <p:spPr>
          <a:xfrm>
            <a:off x="0" y="0"/>
            <a:ext cx="9144000" cy="6858000"/>
          </a:xfrm>
          <a:prstGeom prst="rect">
            <a:avLst/>
          </a:prstGeom>
        </p:spPr>
      </p:pic>
      <p:sp>
        <p:nvSpPr>
          <p:cNvPr id="8" name="Прямоугольник 7"/>
          <p:cNvSpPr/>
          <p:nvPr/>
        </p:nvSpPr>
        <p:spPr>
          <a:xfrm>
            <a:off x="827584" y="260648"/>
            <a:ext cx="7344816" cy="584775"/>
          </a:xfrm>
          <a:prstGeom prst="rect">
            <a:avLst/>
          </a:prstGeom>
        </p:spPr>
        <p:txBody>
          <a:bodyPr wrap="square">
            <a:spAutoFit/>
          </a:bodyPr>
          <a:lstStyle/>
          <a:p>
            <a:pPr algn="ctr"/>
            <a:endParaRPr lang="ru-RU" sz="3200" b="1" dirty="0">
              <a:effectLst>
                <a:outerShdw blurRad="38100" dist="38100" dir="2700000" algn="tl">
                  <a:srgbClr val="000000">
                    <a:alpha val="43137"/>
                  </a:srgbClr>
                </a:outerShdw>
              </a:effectLst>
            </a:endParaRPr>
          </a:p>
        </p:txBody>
      </p:sp>
      <p:sp>
        <p:nvSpPr>
          <p:cNvPr id="2049" name="Rectangle 1"/>
          <p:cNvSpPr>
            <a:spLocks noChangeArrowheads="1"/>
          </p:cNvSpPr>
          <p:nvPr/>
        </p:nvSpPr>
        <p:spPr bwMode="auto">
          <a:xfrm>
            <a:off x="179512" y="-692498"/>
            <a:ext cx="896448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smtClean="0">
              <a:latin typeface="Arial" pitchFamily="34" charset="0"/>
              <a:ea typeface="Times New Roman" pitchFamily="18" charset="0"/>
              <a:cs typeface="Arial" pitchFamily="34" charset="0"/>
            </a:endParaRPr>
          </a:p>
        </p:txBody>
      </p:sp>
      <p:graphicFrame>
        <p:nvGraphicFramePr>
          <p:cNvPr id="11" name="Таблица 10"/>
          <p:cNvGraphicFramePr>
            <a:graphicFrameLocks noGrp="1"/>
          </p:cNvGraphicFramePr>
          <p:nvPr/>
        </p:nvGraphicFramePr>
        <p:xfrm>
          <a:off x="251520" y="444819"/>
          <a:ext cx="8712968" cy="6300893"/>
        </p:xfrm>
        <a:graphic>
          <a:graphicData uri="http://schemas.openxmlformats.org/drawingml/2006/table">
            <a:tbl>
              <a:tblPr/>
              <a:tblGrid>
                <a:gridCol w="3027039"/>
                <a:gridCol w="5685929"/>
              </a:tblGrid>
              <a:tr h="613943">
                <a:tc>
                  <a:txBody>
                    <a:bodyPr/>
                    <a:lstStyle/>
                    <a:p>
                      <a:pPr algn="ctr">
                        <a:lnSpc>
                          <a:spcPct val="115000"/>
                        </a:lnSpc>
                        <a:spcBef>
                          <a:spcPts val="600"/>
                        </a:spcBef>
                        <a:spcAft>
                          <a:spcPts val="0"/>
                        </a:spcAft>
                        <a:tabLst>
                          <a:tab pos="5420995" algn="l"/>
                        </a:tabLst>
                      </a:pPr>
                      <a:r>
                        <a:rPr lang="ru-RU" sz="1800" b="1" dirty="0" smtClean="0"/>
                        <a:t>Органолептические </a:t>
                      </a:r>
                      <a:r>
                        <a:rPr lang="ru-RU" sz="1800" b="1" dirty="0" smtClean="0">
                          <a:latin typeface="+mj-lt"/>
                          <a:ea typeface="Times New Roman"/>
                        </a:rPr>
                        <a:t>показатели   </a:t>
                      </a:r>
                      <a:endParaRPr lang="ru-RU" sz="1800" dirty="0">
                        <a:latin typeface="+mj-lt"/>
                        <a:ea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5420995" algn="l"/>
                        </a:tabLst>
                      </a:pPr>
                      <a:r>
                        <a:rPr lang="ru-RU" sz="1800" b="1" dirty="0">
                          <a:latin typeface="+mj-lt"/>
                          <a:ea typeface="Times New Roman"/>
                        </a:rPr>
                        <a:t>Характеристика</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431">
                <a:tc gridSpan="2">
                  <a:txBody>
                    <a:bodyPr/>
                    <a:lstStyle/>
                    <a:p>
                      <a:pPr algn="ctr">
                        <a:lnSpc>
                          <a:spcPct val="115000"/>
                        </a:lnSpc>
                        <a:spcBef>
                          <a:spcPts val="600"/>
                        </a:spcBef>
                        <a:spcAft>
                          <a:spcPts val="600"/>
                        </a:spcAft>
                        <a:tabLst>
                          <a:tab pos="5420995" algn="l"/>
                        </a:tabLst>
                      </a:pPr>
                      <a:r>
                        <a:rPr lang="ru-RU" sz="1400" b="1" dirty="0">
                          <a:latin typeface="+mj-lt"/>
                          <a:ea typeface="Calibri"/>
                          <a:cs typeface="Times New Roman"/>
                        </a:rPr>
                        <a:t>Внешний вид</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30582">
                <a:tc>
                  <a:txBody>
                    <a:bodyPr/>
                    <a:lstStyle/>
                    <a:p>
                      <a:pPr>
                        <a:lnSpc>
                          <a:spcPct val="115000"/>
                        </a:lnSpc>
                        <a:spcAft>
                          <a:spcPts val="1000"/>
                        </a:spcAft>
                        <a:tabLst>
                          <a:tab pos="5420995" algn="l"/>
                        </a:tabLst>
                      </a:pPr>
                      <a:r>
                        <a:rPr lang="ru-RU" sz="1400" b="1" dirty="0" smtClean="0">
                          <a:latin typeface="+mj-lt"/>
                          <a:ea typeface="Calibri"/>
                          <a:cs typeface="Times New Roman"/>
                        </a:rPr>
                        <a:t>Форма</a:t>
                      </a:r>
                      <a:endParaRPr lang="ru-RU" sz="1400" b="1" dirty="0">
                        <a:latin typeface="+mj-lt"/>
                        <a:ea typeface="Calibri"/>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tabLst>
                          <a:tab pos="5420995" algn="l"/>
                        </a:tabLst>
                      </a:pPr>
                      <a:r>
                        <a:rPr lang="ru-RU" sz="1400" b="1" dirty="0">
                          <a:latin typeface="+mj-lt"/>
                          <a:ea typeface="Calibri"/>
                          <a:cs typeface="Times New Roman"/>
                        </a:rPr>
                        <a:t>Соответствующая хлебной форме, в которой производилась выпечка, с несколько выпуклой верхней коркой, без боковых выплывов</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3845">
                <a:tc>
                  <a:txBody>
                    <a:bodyPr/>
                    <a:lstStyle/>
                    <a:p>
                      <a:pPr>
                        <a:lnSpc>
                          <a:spcPct val="115000"/>
                        </a:lnSpc>
                        <a:spcAft>
                          <a:spcPts val="1000"/>
                        </a:spcAft>
                        <a:tabLst>
                          <a:tab pos="5420995" algn="l"/>
                        </a:tabLst>
                      </a:pPr>
                      <a:r>
                        <a:rPr lang="ru-RU" sz="1400" b="1" dirty="0" smtClean="0">
                          <a:latin typeface="+mj-lt"/>
                          <a:ea typeface="Calibri"/>
                          <a:cs typeface="Times New Roman"/>
                        </a:rPr>
                        <a:t>Форма</a:t>
                      </a:r>
                      <a:endParaRPr lang="ru-RU" sz="1400" b="1" dirty="0">
                        <a:latin typeface="+mj-lt"/>
                        <a:ea typeface="Calibri"/>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tabLst>
                          <a:tab pos="5420995" algn="l"/>
                        </a:tabLst>
                      </a:pPr>
                      <a:r>
                        <a:rPr lang="ru-RU" sz="1400" b="1" dirty="0" smtClean="0">
                          <a:latin typeface="+mj-lt"/>
                          <a:ea typeface="Calibri"/>
                          <a:cs typeface="Times New Roman"/>
                        </a:rPr>
                        <a:t>Овальная </a:t>
                      </a:r>
                      <a:r>
                        <a:rPr lang="ru-RU" sz="1400" b="1" dirty="0">
                          <a:latin typeface="+mj-lt"/>
                          <a:ea typeface="Calibri"/>
                          <a:cs typeface="Times New Roman"/>
                        </a:rPr>
                        <a:t>или продолговато-овальная, не расплывчатая, без </a:t>
                      </a:r>
                      <a:r>
                        <a:rPr lang="ru-RU" sz="1400" b="1" dirty="0" err="1">
                          <a:latin typeface="+mj-lt"/>
                          <a:ea typeface="Calibri"/>
                          <a:cs typeface="Times New Roman"/>
                        </a:rPr>
                        <a:t>притисков</a:t>
                      </a:r>
                      <a:endParaRPr lang="ru-RU" sz="1400" b="1" dirty="0">
                        <a:latin typeface="+mj-lt"/>
                        <a:ea typeface="Calibri"/>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862">
                <a:tc>
                  <a:txBody>
                    <a:bodyPr/>
                    <a:lstStyle/>
                    <a:p>
                      <a:pPr>
                        <a:lnSpc>
                          <a:spcPct val="115000"/>
                        </a:lnSpc>
                        <a:spcAft>
                          <a:spcPts val="1000"/>
                        </a:spcAft>
                        <a:tabLst>
                          <a:tab pos="5420995" algn="l"/>
                        </a:tabLst>
                      </a:pPr>
                      <a:r>
                        <a:rPr lang="ru-RU" sz="1400" b="1" dirty="0">
                          <a:latin typeface="+mj-lt"/>
                          <a:ea typeface="Calibri"/>
                          <a:cs typeface="Times New Roman"/>
                        </a:rPr>
                        <a:t>Поверхность</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tabLst>
                          <a:tab pos="5420995" algn="l"/>
                        </a:tabLst>
                      </a:pPr>
                      <a:r>
                        <a:rPr lang="ru-RU" sz="1400" b="1" dirty="0">
                          <a:latin typeface="+mj-lt"/>
                          <a:ea typeface="Calibri"/>
                          <a:cs typeface="Times New Roman"/>
                        </a:rPr>
                        <a:t>Без крупных трещин и надрывов, с </a:t>
                      </a:r>
                      <a:r>
                        <a:rPr lang="ru-RU" sz="1400" b="1" dirty="0" err="1">
                          <a:latin typeface="+mj-lt"/>
                          <a:ea typeface="Calibri"/>
                          <a:cs typeface="Times New Roman"/>
                        </a:rPr>
                        <a:t>наколами</a:t>
                      </a:r>
                      <a:r>
                        <a:rPr lang="ru-RU" sz="1400" b="1" dirty="0">
                          <a:latin typeface="+mj-lt"/>
                          <a:ea typeface="Calibri"/>
                          <a:cs typeface="Times New Roman"/>
                        </a:rPr>
                        <a:t> или надрезами, или без них в соответствии с технологическими инструкциями</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9927">
                <a:tc>
                  <a:txBody>
                    <a:bodyPr/>
                    <a:lstStyle/>
                    <a:p>
                      <a:pPr>
                        <a:lnSpc>
                          <a:spcPct val="115000"/>
                        </a:lnSpc>
                        <a:spcAft>
                          <a:spcPts val="1000"/>
                        </a:spcAft>
                        <a:tabLst>
                          <a:tab pos="5420995" algn="l"/>
                        </a:tabLst>
                      </a:pPr>
                      <a:r>
                        <a:rPr lang="ru-RU" sz="1400" b="1" dirty="0">
                          <a:latin typeface="+mj-lt"/>
                          <a:ea typeface="Calibri"/>
                          <a:cs typeface="Times New Roman"/>
                        </a:rPr>
                        <a:t>Цвет </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tabLst>
                          <a:tab pos="5420995" algn="l"/>
                        </a:tabLst>
                      </a:pPr>
                      <a:r>
                        <a:rPr lang="ru-RU" sz="1400" b="1" dirty="0">
                          <a:latin typeface="+mj-lt"/>
                          <a:ea typeface="Calibri"/>
                          <a:cs typeface="Times New Roman"/>
                        </a:rPr>
                        <a:t>От светло желтого до </a:t>
                      </a:r>
                      <a:r>
                        <a:rPr lang="ru-RU" sz="1400" b="1" dirty="0" smtClean="0">
                          <a:latin typeface="+mj-lt"/>
                          <a:ea typeface="Calibri"/>
                          <a:cs typeface="Times New Roman"/>
                        </a:rPr>
                        <a:t>темного. </a:t>
                      </a:r>
                      <a:endParaRPr lang="ru-RU" sz="1400" b="1" dirty="0">
                        <a:latin typeface="+mj-lt"/>
                        <a:ea typeface="Calibri"/>
                        <a:cs typeface="Times New Roman"/>
                      </a:endParaRPr>
                    </a:p>
                    <a:p>
                      <a:pPr>
                        <a:lnSpc>
                          <a:spcPct val="115000"/>
                        </a:lnSpc>
                        <a:spcAft>
                          <a:spcPts val="1000"/>
                        </a:spcAft>
                        <a:tabLst>
                          <a:tab pos="5420995" algn="l"/>
                        </a:tabLst>
                      </a:pPr>
                      <a:r>
                        <a:rPr lang="ru-RU" sz="1400" b="1" dirty="0">
                          <a:latin typeface="+mj-lt"/>
                          <a:ea typeface="Calibri"/>
                          <a:cs typeface="Times New Roman"/>
                        </a:rPr>
                        <a:t>Допускается: белесоватость для хлеба из отбойной муки</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834">
                <a:tc gridSpan="2">
                  <a:txBody>
                    <a:bodyPr/>
                    <a:lstStyle/>
                    <a:p>
                      <a:pPr algn="ctr">
                        <a:lnSpc>
                          <a:spcPct val="115000"/>
                        </a:lnSpc>
                        <a:spcBef>
                          <a:spcPts val="600"/>
                        </a:spcBef>
                        <a:spcAft>
                          <a:spcPts val="600"/>
                        </a:spcAft>
                        <a:tabLst>
                          <a:tab pos="5420995" algn="l"/>
                        </a:tabLst>
                      </a:pPr>
                      <a:r>
                        <a:rPr lang="ru-RU" sz="1400" b="1" dirty="0">
                          <a:latin typeface="+mj-lt"/>
                          <a:ea typeface="Times New Roman"/>
                        </a:rPr>
                        <a:t>Состояние мякиша</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689824">
                <a:tc>
                  <a:txBody>
                    <a:bodyPr/>
                    <a:lstStyle/>
                    <a:p>
                      <a:pPr>
                        <a:lnSpc>
                          <a:spcPct val="115000"/>
                        </a:lnSpc>
                        <a:spcAft>
                          <a:spcPts val="1000"/>
                        </a:spcAft>
                        <a:tabLst>
                          <a:tab pos="5420995" algn="l"/>
                        </a:tabLst>
                      </a:pPr>
                      <a:r>
                        <a:rPr lang="ru-RU" sz="1400" b="1" dirty="0" err="1">
                          <a:latin typeface="+mj-lt"/>
                          <a:ea typeface="Calibri"/>
                          <a:cs typeface="Times New Roman"/>
                        </a:rPr>
                        <a:t>Пропеченность</a:t>
                      </a:r>
                      <a:endParaRPr lang="ru-RU" sz="1400" b="1" dirty="0">
                        <a:latin typeface="+mj-lt"/>
                        <a:ea typeface="Calibri"/>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tabLst>
                          <a:tab pos="5420995" algn="l"/>
                        </a:tabLst>
                      </a:pPr>
                      <a:r>
                        <a:rPr lang="ru-RU" sz="1400" b="1" dirty="0">
                          <a:latin typeface="+mj-lt"/>
                          <a:ea typeface="Calibri"/>
                          <a:cs typeface="Times New Roman"/>
                        </a:rPr>
                        <a:t>Пропеченный, невлажный на ощупь. Эластичный, после легкого надавливания пальцами мякиш должен принимать первоначальную форму</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431">
                <a:tc>
                  <a:txBody>
                    <a:bodyPr/>
                    <a:lstStyle/>
                    <a:p>
                      <a:pPr>
                        <a:lnSpc>
                          <a:spcPct val="115000"/>
                        </a:lnSpc>
                        <a:spcAft>
                          <a:spcPts val="1000"/>
                        </a:spcAft>
                        <a:tabLst>
                          <a:tab pos="5420995" algn="l"/>
                        </a:tabLst>
                      </a:pPr>
                      <a:r>
                        <a:rPr lang="ru-RU" sz="1400" b="1" dirty="0" err="1">
                          <a:latin typeface="+mj-lt"/>
                          <a:ea typeface="Calibri"/>
                          <a:cs typeface="Times New Roman"/>
                        </a:rPr>
                        <a:t>Промес</a:t>
                      </a:r>
                      <a:endParaRPr lang="ru-RU" sz="1400" b="1" dirty="0">
                        <a:latin typeface="+mj-lt"/>
                        <a:ea typeface="Calibri"/>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tabLst>
                          <a:tab pos="5420995" algn="l"/>
                        </a:tabLst>
                      </a:pPr>
                      <a:r>
                        <a:rPr lang="ru-RU" sz="1400" b="1" dirty="0">
                          <a:latin typeface="+mj-lt"/>
                          <a:ea typeface="Calibri"/>
                          <a:cs typeface="Times New Roman"/>
                        </a:rPr>
                        <a:t>Без комочков и следов </a:t>
                      </a:r>
                      <a:r>
                        <a:rPr lang="ru-RU" sz="1400" b="1" dirty="0" err="1">
                          <a:latin typeface="+mj-lt"/>
                          <a:ea typeface="Calibri"/>
                          <a:cs typeface="Times New Roman"/>
                        </a:rPr>
                        <a:t>непромеса</a:t>
                      </a:r>
                      <a:endParaRPr lang="ru-RU" sz="1400" b="1" dirty="0">
                        <a:latin typeface="+mj-lt"/>
                        <a:ea typeface="Calibri"/>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431">
                <a:tc>
                  <a:txBody>
                    <a:bodyPr/>
                    <a:lstStyle/>
                    <a:p>
                      <a:pPr>
                        <a:lnSpc>
                          <a:spcPct val="115000"/>
                        </a:lnSpc>
                        <a:spcAft>
                          <a:spcPts val="1000"/>
                        </a:spcAft>
                        <a:tabLst>
                          <a:tab pos="5420995" algn="l"/>
                        </a:tabLst>
                      </a:pPr>
                      <a:r>
                        <a:rPr lang="ru-RU" sz="1400" b="1" dirty="0">
                          <a:latin typeface="+mj-lt"/>
                          <a:ea typeface="Calibri"/>
                          <a:cs typeface="Times New Roman"/>
                        </a:rPr>
                        <a:t>Пористость</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tabLst>
                          <a:tab pos="5420995" algn="l"/>
                        </a:tabLst>
                      </a:pPr>
                      <a:r>
                        <a:rPr lang="ru-RU" sz="1400" b="1" dirty="0">
                          <a:latin typeface="+mj-lt"/>
                          <a:ea typeface="Calibri"/>
                          <a:cs typeface="Times New Roman"/>
                        </a:rPr>
                        <a:t>Развитая, без пустот и уплотнений</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520">
                <a:tc>
                  <a:txBody>
                    <a:bodyPr/>
                    <a:lstStyle/>
                    <a:p>
                      <a:pPr>
                        <a:lnSpc>
                          <a:spcPct val="115000"/>
                        </a:lnSpc>
                        <a:spcAft>
                          <a:spcPts val="1000"/>
                        </a:spcAft>
                        <a:tabLst>
                          <a:tab pos="5420995" algn="l"/>
                        </a:tabLst>
                      </a:pPr>
                      <a:r>
                        <a:rPr lang="ru-RU" sz="1400" b="1" dirty="0">
                          <a:latin typeface="+mj-lt"/>
                          <a:ea typeface="Calibri"/>
                          <a:cs typeface="Times New Roman"/>
                        </a:rPr>
                        <a:t>Вкус</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tabLst>
                          <a:tab pos="5420995" algn="l"/>
                        </a:tabLst>
                      </a:pPr>
                      <a:r>
                        <a:rPr lang="ru-RU" sz="1400" b="1" dirty="0">
                          <a:latin typeface="+mj-lt"/>
                          <a:ea typeface="Calibri"/>
                          <a:cs typeface="Times New Roman"/>
                        </a:rPr>
                        <a:t>Свойственный данному виду изделия, без постороннего привкуса</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002">
                <a:tc>
                  <a:txBody>
                    <a:bodyPr/>
                    <a:lstStyle/>
                    <a:p>
                      <a:pPr>
                        <a:lnSpc>
                          <a:spcPct val="115000"/>
                        </a:lnSpc>
                        <a:spcAft>
                          <a:spcPts val="1000"/>
                        </a:spcAft>
                        <a:tabLst>
                          <a:tab pos="5420995" algn="l"/>
                        </a:tabLst>
                      </a:pPr>
                      <a:r>
                        <a:rPr lang="ru-RU" sz="1400" b="1" dirty="0">
                          <a:latin typeface="+mj-lt"/>
                          <a:ea typeface="Calibri"/>
                          <a:cs typeface="Times New Roman"/>
                        </a:rPr>
                        <a:t>Запах</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tabLst>
                          <a:tab pos="5420995" algn="l"/>
                        </a:tabLst>
                      </a:pPr>
                      <a:r>
                        <a:rPr lang="ru-RU" sz="1400" b="1" dirty="0">
                          <a:latin typeface="+mj-lt"/>
                          <a:ea typeface="Calibri"/>
                          <a:cs typeface="Times New Roman"/>
                        </a:rPr>
                        <a:t>Свойственный данному виду изделия, без постороннего запаха</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1310374143_20.jpg"/>
          <p:cNvPicPr>
            <a:picLocks noChangeAspect="1"/>
          </p:cNvPicPr>
          <p:nvPr/>
        </p:nvPicPr>
        <p:blipFill>
          <a:blip r:embed="rId2" cstate="print">
            <a:lum bright="25000" contrast="-8000"/>
          </a:blip>
          <a:stretch>
            <a:fillRect/>
          </a:stretch>
        </p:blipFill>
        <p:spPr>
          <a:xfrm>
            <a:off x="0" y="0"/>
            <a:ext cx="9144000" cy="6858000"/>
          </a:xfrm>
          <a:prstGeom prst="rect">
            <a:avLst/>
          </a:prstGeom>
        </p:spPr>
      </p:pic>
      <p:sp>
        <p:nvSpPr>
          <p:cNvPr id="8" name="Прямоугольник 7"/>
          <p:cNvSpPr/>
          <p:nvPr/>
        </p:nvSpPr>
        <p:spPr>
          <a:xfrm>
            <a:off x="827584" y="260648"/>
            <a:ext cx="7344816" cy="584775"/>
          </a:xfrm>
          <a:prstGeom prst="rect">
            <a:avLst/>
          </a:prstGeom>
        </p:spPr>
        <p:txBody>
          <a:bodyPr wrap="square">
            <a:spAutoFit/>
          </a:bodyPr>
          <a:lstStyle/>
          <a:p>
            <a:pPr algn="ctr"/>
            <a:endParaRPr lang="ru-RU" sz="3200" b="1" dirty="0">
              <a:effectLst>
                <a:outerShdw blurRad="38100" dist="38100" dir="2700000" algn="tl">
                  <a:srgbClr val="000000">
                    <a:alpha val="43137"/>
                  </a:srgbClr>
                </a:outerShdw>
              </a:effectLst>
            </a:endParaRPr>
          </a:p>
        </p:txBody>
      </p:sp>
      <p:sp>
        <p:nvSpPr>
          <p:cNvPr id="2049" name="Rectangle 1"/>
          <p:cNvSpPr>
            <a:spLocks noChangeArrowheads="1"/>
          </p:cNvSpPr>
          <p:nvPr/>
        </p:nvSpPr>
        <p:spPr bwMode="auto">
          <a:xfrm>
            <a:off x="179512" y="-692498"/>
            <a:ext cx="896448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smtClean="0">
              <a:latin typeface="Arial" pitchFamily="34" charset="0"/>
              <a:ea typeface="Times New Roman" pitchFamily="18" charset="0"/>
              <a:cs typeface="Arial" pitchFamily="34" charset="0"/>
            </a:endParaRPr>
          </a:p>
        </p:txBody>
      </p:sp>
      <p:graphicFrame>
        <p:nvGraphicFramePr>
          <p:cNvPr id="9" name="Таблица 8"/>
          <p:cNvGraphicFramePr>
            <a:graphicFrameLocks noGrp="1"/>
          </p:cNvGraphicFramePr>
          <p:nvPr/>
        </p:nvGraphicFramePr>
        <p:xfrm>
          <a:off x="142844" y="285729"/>
          <a:ext cx="8858312" cy="5430144"/>
        </p:xfrm>
        <a:graphic>
          <a:graphicData uri="http://schemas.openxmlformats.org/drawingml/2006/table">
            <a:tbl>
              <a:tblPr/>
              <a:tblGrid>
                <a:gridCol w="3073718"/>
                <a:gridCol w="5784594"/>
              </a:tblGrid>
              <a:tr h="756366">
                <a:tc>
                  <a:txBody>
                    <a:bodyPr/>
                    <a:lstStyle/>
                    <a:p>
                      <a:pPr indent="342900" algn="just">
                        <a:spcAft>
                          <a:spcPts val="0"/>
                        </a:spcAft>
                      </a:pPr>
                      <a:r>
                        <a:rPr lang="ru-RU" sz="2400" b="1" dirty="0">
                          <a:latin typeface="+mj-lt"/>
                          <a:ea typeface="Times New Roman"/>
                        </a:rPr>
                        <a:t>Сорт хлеба</a:t>
                      </a:r>
                      <a:endParaRPr lang="ru-RU" sz="2400" dirty="0">
                        <a:latin typeface="+mj-lt"/>
                        <a:ea typeface="Times New Roman"/>
                      </a:endParaRPr>
                    </a:p>
                  </a:txBody>
                  <a:tcPr marL="61993" marR="61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42900" algn="ctr">
                        <a:spcAft>
                          <a:spcPts val="0"/>
                        </a:spcAft>
                      </a:pPr>
                      <a:r>
                        <a:rPr lang="ru-RU" sz="2400" b="1" dirty="0">
                          <a:latin typeface="+mj-lt"/>
                          <a:ea typeface="Times New Roman"/>
                        </a:rPr>
                        <a:t>Органолептические показатели качества хлеба</a:t>
                      </a:r>
                      <a:endParaRPr lang="ru-RU" sz="2400" dirty="0">
                        <a:latin typeface="+mj-lt"/>
                        <a:ea typeface="Times New Roman"/>
                      </a:endParaRPr>
                    </a:p>
                  </a:txBody>
                  <a:tcPr marL="61993" marR="61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40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1.Багет</a:t>
                      </a:r>
                    </a:p>
                    <a:p>
                      <a:pPr marL="0" marR="0" lvl="0" indent="0" algn="l" defTabSz="914400" rtl="0" eaLnBrk="1" fontAlgn="base" latinLnBrk="0" hangingPunct="1">
                        <a:lnSpc>
                          <a:spcPct val="100000"/>
                        </a:lnSpc>
                        <a:spcBef>
                          <a:spcPct val="0"/>
                        </a:spcBef>
                        <a:spcAft>
                          <a:spcPct val="0"/>
                        </a:spcAft>
                        <a:buClrTx/>
                        <a:buSzTx/>
                        <a:buFontTx/>
                        <a:buNone/>
                        <a:tabLst/>
                        <a:defRPr/>
                      </a:pPr>
                      <a:r>
                        <a:rPr lang="ru-RU" sz="2000" b="1" dirty="0" smtClean="0"/>
                        <a:t>« Столичный»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dirty="0">
                          <a:latin typeface="+mj-lt"/>
                          <a:ea typeface="Times New Roman"/>
                        </a:rPr>
                        <a:t>Мякиш светлый, пористый, поры </a:t>
                      </a:r>
                      <a:r>
                        <a:rPr lang="ru-RU" sz="2400" dirty="0" smtClean="0">
                          <a:latin typeface="+mj-lt"/>
                          <a:ea typeface="Times New Roman"/>
                        </a:rPr>
                        <a:t>мелкие, </a:t>
                      </a:r>
                      <a:r>
                        <a:rPr lang="ru-RU" sz="2400" dirty="0">
                          <a:latin typeface="+mj-lt"/>
                          <a:ea typeface="Times New Roman"/>
                        </a:rPr>
                        <a:t>стенки пор толстые, корка светлая, </a:t>
                      </a:r>
                      <a:r>
                        <a:rPr lang="ru-RU" sz="2400" dirty="0" smtClean="0">
                          <a:latin typeface="+mj-lt"/>
                          <a:ea typeface="Times New Roman"/>
                        </a:rPr>
                        <a:t>твердая.</a:t>
                      </a:r>
                      <a:endParaRPr lang="ru-RU" sz="2400" dirty="0">
                        <a:latin typeface="+mj-lt"/>
                        <a:ea typeface="Times New Roman"/>
                      </a:endParaRPr>
                    </a:p>
                  </a:txBody>
                  <a:tcPr marL="61993" marR="61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0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2.Городская булка</a:t>
                      </a:r>
                      <a:endParaRPr kumimoji="0" lang="ru-RU" sz="2000" b="1"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dirty="0">
                          <a:latin typeface="+mj-lt"/>
                          <a:ea typeface="Times New Roman"/>
                        </a:rPr>
                        <a:t>Мякиш </a:t>
                      </a:r>
                      <a:r>
                        <a:rPr lang="ru-RU" sz="2400" dirty="0" smtClean="0">
                          <a:latin typeface="+mj-lt"/>
                          <a:ea typeface="Times New Roman"/>
                        </a:rPr>
                        <a:t>светлый, </a:t>
                      </a:r>
                      <a:r>
                        <a:rPr lang="ru-RU" sz="2400" dirty="0">
                          <a:latin typeface="+mj-lt"/>
                          <a:ea typeface="Times New Roman"/>
                        </a:rPr>
                        <a:t>эластичность высокая, поры средних </a:t>
                      </a:r>
                      <a:r>
                        <a:rPr lang="ru-RU" sz="2400" dirty="0" err="1" smtClean="0">
                          <a:latin typeface="+mj-lt"/>
                          <a:ea typeface="Times New Roman"/>
                        </a:rPr>
                        <a:t>размеров,корка</a:t>
                      </a:r>
                      <a:r>
                        <a:rPr lang="ru-RU" sz="2400" dirty="0" smtClean="0">
                          <a:latin typeface="+mj-lt"/>
                          <a:ea typeface="Times New Roman"/>
                        </a:rPr>
                        <a:t> твердая.</a:t>
                      </a:r>
                      <a:endParaRPr lang="ru-RU" sz="2400" dirty="0">
                        <a:latin typeface="+mj-lt"/>
                        <a:ea typeface="Times New Roman"/>
                      </a:endParaRPr>
                    </a:p>
                  </a:txBody>
                  <a:tcPr marL="61993" marR="61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40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3.Батон нарезной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 ( белый)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dirty="0">
                          <a:latin typeface="+mj-lt"/>
                          <a:ea typeface="Times New Roman"/>
                        </a:rPr>
                        <a:t>Мякиш </a:t>
                      </a:r>
                      <a:r>
                        <a:rPr lang="ru-RU" sz="2400" dirty="0" smtClean="0">
                          <a:latin typeface="+mj-lt"/>
                          <a:ea typeface="Times New Roman"/>
                        </a:rPr>
                        <a:t>серого </a:t>
                      </a:r>
                      <a:r>
                        <a:rPr lang="ru-RU" sz="2400" dirty="0">
                          <a:latin typeface="+mj-lt"/>
                          <a:ea typeface="Times New Roman"/>
                        </a:rPr>
                        <a:t>цвета, плотный; тёмная корка; </a:t>
                      </a:r>
                      <a:r>
                        <a:rPr lang="ru-RU" sz="2400" dirty="0" smtClean="0">
                          <a:latin typeface="+mj-lt"/>
                          <a:ea typeface="Times New Roman"/>
                        </a:rPr>
                        <a:t>мелкопористый.</a:t>
                      </a:r>
                      <a:endParaRPr lang="ru-RU" sz="2400" dirty="0">
                        <a:latin typeface="+mj-lt"/>
                        <a:ea typeface="Times New Roman"/>
                      </a:endParaRPr>
                    </a:p>
                  </a:txBody>
                  <a:tcPr marL="61993" marR="61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40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cs typeface="Times New Roman" pitchFamily="18" charset="0"/>
                        </a:rPr>
                        <a:t>4. Хлеб из </a:t>
                      </a:r>
                      <a:r>
                        <a:rPr kumimoji="0" lang="ru-RU" sz="2000" b="1" i="0" u="none" strike="noStrike" cap="none" normalizeH="0" baseline="0" dirty="0" err="1" smtClean="0">
                          <a:ln>
                            <a:noFill/>
                          </a:ln>
                          <a:solidFill>
                            <a:schemeClr val="tx1"/>
                          </a:solidFill>
                          <a:effectLst/>
                          <a:latin typeface="+mj-lt"/>
                          <a:cs typeface="Times New Roman" pitchFamily="18" charset="0"/>
                        </a:rPr>
                        <a:t>хлебопечки</a:t>
                      </a:r>
                      <a:endParaRPr kumimoji="0" lang="ru-RU" sz="2000" b="1"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kern="1200" dirty="0" smtClean="0">
                          <a:solidFill>
                            <a:schemeClr val="tx1"/>
                          </a:solidFill>
                          <a:latin typeface="+mn-lt"/>
                          <a:ea typeface="+mn-ea"/>
                          <a:cs typeface="+mn-cs"/>
                        </a:rPr>
                        <a:t>Мякиш светлый, пористый, корка светлая. Вкус кисло – сладкий; мелкопористый. </a:t>
                      </a:r>
                      <a:endParaRPr lang="ru-RU" sz="2400" dirty="0">
                        <a:latin typeface="+mj-lt"/>
                        <a:ea typeface="Times New Roman"/>
                      </a:endParaRPr>
                    </a:p>
                  </a:txBody>
                  <a:tcPr marL="61993" marR="61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Прямоугольник 9"/>
          <p:cNvSpPr/>
          <p:nvPr/>
        </p:nvSpPr>
        <p:spPr>
          <a:xfrm>
            <a:off x="142844" y="5842337"/>
            <a:ext cx="8572560" cy="1015663"/>
          </a:xfrm>
          <a:prstGeom prst="rect">
            <a:avLst/>
          </a:prstGeom>
        </p:spPr>
        <p:txBody>
          <a:bodyPr wrap="square">
            <a:spAutoFit/>
          </a:bodyPr>
          <a:lstStyle/>
          <a:p>
            <a:r>
              <a:rPr lang="ru-RU" sz="2000" b="1" dirty="0" smtClean="0"/>
              <a:t>По органолептическим показателям все образцы соответствуют. Они меньше крошатся,  дольше не черствеют, обладают лучшими вкусовыми качествами. </a:t>
            </a:r>
            <a:endParaRPr lang="ru-RU" sz="2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310374143_20.jpg"/>
          <p:cNvPicPr>
            <a:picLocks noChangeAspect="1"/>
          </p:cNvPicPr>
          <p:nvPr/>
        </p:nvPicPr>
        <p:blipFill>
          <a:blip r:embed="rId2" cstate="print">
            <a:lum bright="25000" contrast="-8000"/>
          </a:blip>
          <a:stretch>
            <a:fillRect/>
          </a:stretch>
        </p:blipFill>
        <p:spPr>
          <a:xfrm>
            <a:off x="0" y="0"/>
            <a:ext cx="9144000" cy="6858000"/>
          </a:xfrm>
          <a:prstGeom prst="rect">
            <a:avLst/>
          </a:prstGeom>
        </p:spPr>
      </p:pic>
      <p:sp>
        <p:nvSpPr>
          <p:cNvPr id="8" name="Прямоугольник 7"/>
          <p:cNvSpPr/>
          <p:nvPr/>
        </p:nvSpPr>
        <p:spPr>
          <a:xfrm>
            <a:off x="827584" y="260648"/>
            <a:ext cx="7344816" cy="584775"/>
          </a:xfrm>
          <a:prstGeom prst="rect">
            <a:avLst/>
          </a:prstGeom>
        </p:spPr>
        <p:txBody>
          <a:bodyPr wrap="square">
            <a:spAutoFit/>
          </a:bodyPr>
          <a:lstStyle/>
          <a:p>
            <a:pPr algn="ctr"/>
            <a:endParaRPr lang="ru-RU" sz="3200" b="1" dirty="0">
              <a:effectLst>
                <a:outerShdw blurRad="38100" dist="38100" dir="2700000" algn="tl">
                  <a:srgbClr val="000000">
                    <a:alpha val="43137"/>
                  </a:srgbClr>
                </a:outerShdw>
              </a:effectLst>
            </a:endParaRPr>
          </a:p>
        </p:txBody>
      </p:sp>
      <p:sp>
        <p:nvSpPr>
          <p:cNvPr id="11" name="Прямоугольник 10"/>
          <p:cNvSpPr/>
          <p:nvPr/>
        </p:nvSpPr>
        <p:spPr>
          <a:xfrm>
            <a:off x="2051720" y="548680"/>
            <a:ext cx="6120680" cy="523220"/>
          </a:xfrm>
          <a:prstGeom prst="rect">
            <a:avLst/>
          </a:prstGeom>
        </p:spPr>
        <p:txBody>
          <a:bodyPr wrap="square">
            <a:spAutoFit/>
          </a:bodyPr>
          <a:lstStyle/>
          <a:p>
            <a:pPr algn="ctr"/>
            <a:r>
              <a:rPr lang="ru-RU" sz="2800" dirty="0" smtClean="0">
                <a:solidFill>
                  <a:srgbClr val="0070C0"/>
                </a:solidFill>
              </a:rPr>
              <a:t>Выводы </a:t>
            </a:r>
            <a:endParaRPr lang="ru-RU" sz="2800" dirty="0">
              <a:solidFill>
                <a:srgbClr val="0070C0"/>
              </a:solidFill>
            </a:endParaRPr>
          </a:p>
        </p:txBody>
      </p:sp>
      <p:sp>
        <p:nvSpPr>
          <p:cNvPr id="9" name="Прямоугольник 8"/>
          <p:cNvSpPr/>
          <p:nvPr/>
        </p:nvSpPr>
        <p:spPr>
          <a:xfrm>
            <a:off x="-324544" y="1052736"/>
            <a:ext cx="8856984" cy="6186309"/>
          </a:xfrm>
          <a:prstGeom prst="rect">
            <a:avLst/>
          </a:prstGeom>
        </p:spPr>
        <p:txBody>
          <a:bodyPr wrap="square">
            <a:spAutoFit/>
          </a:bodyPr>
          <a:lstStyle/>
          <a:p>
            <a:pPr lvl="3"/>
            <a:r>
              <a:rPr lang="ru-RU" sz="2000" dirty="0" smtClean="0"/>
              <a:t>На </a:t>
            </a:r>
            <a:r>
              <a:rPr lang="ru-RU" sz="2000" dirty="0" smtClean="0"/>
              <a:t>всех предприятиях хлеб упакован в полиэтиленовые пакеты, что позволяет продлить срок хранения до </a:t>
            </a:r>
            <a:r>
              <a:rPr lang="ru-RU" sz="2000" b="1" dirty="0" smtClean="0"/>
              <a:t>3</a:t>
            </a:r>
            <a:r>
              <a:rPr lang="ru-RU" sz="2000" dirty="0" smtClean="0"/>
              <a:t> суток. Нами выявлено, что в торговой сети хлеб не всегда реализуется в установленные сроки, при этом он теряет свои качества: теряет влагу, эластичность снижается, крошится (особенно хлеб белый, высшего сорта). Лишь на некоторых сортах хлеба указана дата изготовления. Остальные производители дату не указывают, что не даёт возможности потребителю определять свежесть хлеба.</a:t>
            </a:r>
          </a:p>
          <a:p>
            <a:pPr lvl="3"/>
            <a:r>
              <a:rPr lang="ru-RU" sz="2000" b="1" dirty="0" smtClean="0"/>
              <a:t> </a:t>
            </a:r>
            <a:r>
              <a:rPr lang="ru-RU" sz="2000" dirty="0" smtClean="0"/>
              <a:t>Качество хлеба проверяется </a:t>
            </a:r>
            <a:r>
              <a:rPr lang="ru-RU" sz="2000" dirty="0" err="1" smtClean="0"/>
              <a:t>Госкомсанэпидемнадзором</a:t>
            </a:r>
            <a:r>
              <a:rPr lang="ru-RU" sz="2000" dirty="0" smtClean="0"/>
              <a:t>, который выдаёт на основании исследований гигиенические сертификаты на каждый вид готовой продукции, проводит контроль санитарно – гигиенического состояния и эпидемиологического благополучия на предприятиях, в соответствии с действующими санитарными нормами. В составе МВЭС имеется Государственная торговая инспекция, которая осуществляет контроль качества хлебных изделий в торговой сети.</a:t>
            </a:r>
          </a:p>
          <a:p>
            <a:pPr lvl="3"/>
            <a:endParaRPr lang="ru-RU" sz="2000" dirty="0" smtClean="0"/>
          </a:p>
          <a:p>
            <a:r>
              <a:rPr lang="ru-RU" sz="2000" dirty="0" smtClean="0"/>
              <a:t> </a:t>
            </a:r>
          </a:p>
          <a:p>
            <a:pPr lvl="3"/>
            <a:endParaRPr lang="ru-RU" dirty="0" smtClean="0"/>
          </a:p>
          <a:p>
            <a:pPr lvl="3"/>
            <a:endParaRPr lang="ru-RU" dirty="0"/>
          </a:p>
        </p:txBody>
      </p:sp>
      <p:sp>
        <p:nvSpPr>
          <p:cNvPr id="13" name="Rectangle 1"/>
          <p:cNvSpPr>
            <a:spLocks noChangeArrowheads="1"/>
          </p:cNvSpPr>
          <p:nvPr/>
        </p:nvSpPr>
        <p:spPr bwMode="auto">
          <a:xfrm>
            <a:off x="0" y="21967"/>
            <a:ext cx="530915"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0" fontAlgn="base" latinLnBrk="0" hangingPunct="0">
              <a:lnSpc>
                <a:spcPct val="100000"/>
              </a:lnSpc>
              <a:spcBef>
                <a:spcPct val="0"/>
              </a:spcBef>
              <a:spcAft>
                <a:spcPct val="0"/>
              </a:spcAft>
              <a:buClrTx/>
              <a:buSzTx/>
              <a:buFontTx/>
              <a:buNone/>
              <a:tabLst>
                <a:tab pos="3429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Прямоугольник 13"/>
          <p:cNvSpPr/>
          <p:nvPr/>
        </p:nvSpPr>
        <p:spPr>
          <a:xfrm>
            <a:off x="1115616" y="6165304"/>
            <a:ext cx="7272808" cy="646331"/>
          </a:xfrm>
          <a:prstGeom prst="rect">
            <a:avLst/>
          </a:prstGeom>
        </p:spPr>
        <p:txBody>
          <a:bodyPr wrap="square">
            <a:spAutoFit/>
          </a:bodyPr>
          <a:lstStyle/>
          <a:p>
            <a:r>
              <a:rPr lang="ru-RU" b="1" i="1" u="sng" dirty="0" smtClean="0"/>
              <a:t>Итак, по результатам нашего исследования первое место можно отдать хлебу из </a:t>
            </a:r>
            <a:r>
              <a:rPr lang="ru-RU" b="1" i="1" u="sng" dirty="0" err="1" smtClean="0"/>
              <a:t>хлебопечки</a:t>
            </a:r>
            <a:r>
              <a:rPr lang="ru-RU" b="1" i="1" u="sng" dirty="0" smtClean="0"/>
              <a:t>.</a:t>
            </a:r>
            <a:endParaRPr lang="ru-RU" b="1" i="1" u="sng" dirty="0"/>
          </a:p>
        </p:txBody>
      </p:sp>
      <p:sp>
        <p:nvSpPr>
          <p:cNvPr id="10" name="Прямоугольник 9"/>
          <p:cNvSpPr/>
          <p:nvPr/>
        </p:nvSpPr>
        <p:spPr>
          <a:xfrm>
            <a:off x="142844" y="142852"/>
            <a:ext cx="4572000" cy="369332"/>
          </a:xfrm>
          <a:prstGeom prst="rect">
            <a:avLst/>
          </a:prstGeom>
        </p:spPr>
        <p:txBody>
          <a:bodyPr>
            <a:spAutoFit/>
          </a:bodyPr>
          <a:lstStyle/>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1310374143_20.jpg"/>
          <p:cNvPicPr>
            <a:picLocks noChangeAspect="1"/>
          </p:cNvPicPr>
          <p:nvPr/>
        </p:nvPicPr>
        <p:blipFill>
          <a:blip r:embed="rId2" cstate="print">
            <a:lum bright="25000" contrast="-8000"/>
          </a:blip>
          <a:stretch>
            <a:fillRect/>
          </a:stretch>
        </p:blipFill>
        <p:spPr>
          <a:xfrm>
            <a:off x="0" y="0"/>
            <a:ext cx="9144000" cy="6858000"/>
          </a:xfrm>
          <a:prstGeom prst="rect">
            <a:avLst/>
          </a:prstGeom>
        </p:spPr>
      </p:pic>
      <p:sp>
        <p:nvSpPr>
          <p:cNvPr id="6" name="Прямоугольник 5"/>
          <p:cNvSpPr/>
          <p:nvPr/>
        </p:nvSpPr>
        <p:spPr>
          <a:xfrm>
            <a:off x="4214810" y="1643050"/>
            <a:ext cx="4752528" cy="3046988"/>
          </a:xfrm>
          <a:prstGeom prst="rect">
            <a:avLst/>
          </a:prstGeom>
          <a:gradFill flip="none" rotWithShape="0">
            <a:gsLst>
              <a:gs pos="0">
                <a:srgbClr val="E6DCAC">
                  <a:alpha val="74000"/>
                </a:srgbClr>
              </a:gs>
              <a:gs pos="12000">
                <a:srgbClr val="E6D78A">
                  <a:alpha val="68000"/>
                </a:srgbClr>
              </a:gs>
              <a:gs pos="30000">
                <a:srgbClr val="C7AC4C">
                  <a:alpha val="66000"/>
                </a:srgbClr>
              </a:gs>
              <a:gs pos="45000">
                <a:srgbClr val="E6D78A">
                  <a:alpha val="64000"/>
                </a:srgbClr>
              </a:gs>
              <a:gs pos="77000">
                <a:srgbClr val="C7AC4C">
                  <a:alpha val="60000"/>
                </a:srgbClr>
              </a:gs>
              <a:gs pos="100000">
                <a:srgbClr val="E6DCAC">
                  <a:alpha val="61000"/>
                </a:srgbClr>
              </a:gs>
            </a:gsLst>
            <a:lin ang="2700000" scaled="0"/>
            <a:tileRect/>
          </a:gradFill>
          <a:effectLst>
            <a:outerShdw blurRad="38100" dist="50800" dir="600000" sx="102000" sy="102000" algn="tl" rotWithShape="0">
              <a:prstClr val="black">
                <a:alpha val="50000"/>
              </a:prstClr>
            </a:outerShdw>
          </a:effectLst>
        </p:spPr>
        <p:txBody>
          <a:bodyPr wrap="square">
            <a:spAutoFit/>
          </a:bodyPr>
          <a:lstStyle/>
          <a:p>
            <a:r>
              <a:rPr lang="ru-RU" sz="2400" dirty="0" smtClean="0"/>
              <a:t>В этой работе мы изучили:</a:t>
            </a:r>
          </a:p>
          <a:p>
            <a:pPr>
              <a:buFontTx/>
              <a:buChar char="-"/>
            </a:pPr>
            <a:r>
              <a:rPr lang="ru-RU" sz="2400" dirty="0" smtClean="0"/>
              <a:t> </a:t>
            </a:r>
            <a:r>
              <a:rPr lang="ru-RU" sz="2400" dirty="0" smtClean="0"/>
              <a:t>общие </a:t>
            </a:r>
            <a:r>
              <a:rPr lang="ru-RU" sz="2400" dirty="0" smtClean="0"/>
              <a:t>сведения</a:t>
            </a:r>
          </a:p>
          <a:p>
            <a:pPr>
              <a:buFontTx/>
              <a:buChar char="-"/>
            </a:pPr>
            <a:r>
              <a:rPr lang="ru-RU" sz="2400" dirty="0" smtClean="0"/>
              <a:t> дефекты хлеба</a:t>
            </a:r>
          </a:p>
          <a:p>
            <a:r>
              <a:rPr lang="ru-RU" sz="2400" dirty="0" smtClean="0"/>
              <a:t>- химический </a:t>
            </a:r>
            <a:r>
              <a:rPr lang="ru-RU" sz="2400" dirty="0" smtClean="0"/>
              <a:t>состав и пищевую      ценность</a:t>
            </a:r>
          </a:p>
          <a:p>
            <a:r>
              <a:rPr lang="ru-RU" sz="2400" dirty="0" smtClean="0"/>
              <a:t>- </a:t>
            </a:r>
            <a:r>
              <a:rPr lang="ru-RU" sz="2400" dirty="0" smtClean="0"/>
              <a:t> </a:t>
            </a:r>
            <a:r>
              <a:rPr lang="ru-RU" sz="2400" dirty="0" smtClean="0"/>
              <a:t>факторы, формирующие качество хлеба и хлебобулочных изделий; </a:t>
            </a:r>
          </a:p>
        </p:txBody>
      </p:sp>
      <p:pic>
        <p:nvPicPr>
          <p:cNvPr id="7" name="Рисунок 6" descr="img4.jpg"/>
          <p:cNvPicPr>
            <a:picLocks noChangeAspect="1"/>
          </p:cNvPicPr>
          <p:nvPr/>
        </p:nvPicPr>
        <p:blipFill>
          <a:blip r:embed="rId3" cstate="print"/>
          <a:stretch>
            <a:fillRect/>
          </a:stretch>
        </p:blipFill>
        <p:spPr>
          <a:xfrm rot="281412">
            <a:off x="488126" y="315214"/>
            <a:ext cx="3194029" cy="239552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050" name="Picture 2" descr="http://www.photohost.ru/thumbnails/600/400/118749.jpg"/>
          <p:cNvPicPr>
            <a:picLocks noChangeAspect="1" noChangeArrowheads="1"/>
          </p:cNvPicPr>
          <p:nvPr/>
        </p:nvPicPr>
        <p:blipFill>
          <a:blip r:embed="rId4" cstate="print"/>
          <a:srcRect/>
          <a:stretch>
            <a:fillRect/>
          </a:stretch>
        </p:blipFill>
        <p:spPr bwMode="auto">
          <a:xfrm rot="21367460">
            <a:off x="470379" y="2303880"/>
            <a:ext cx="3008209" cy="231632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052" name="Picture 4" descr="http://pis4a.ru/files/bolezni-hleba.jpg"/>
          <p:cNvPicPr>
            <a:picLocks noChangeAspect="1" noChangeArrowheads="1"/>
          </p:cNvPicPr>
          <p:nvPr/>
        </p:nvPicPr>
        <p:blipFill>
          <a:blip r:embed="rId5" cstate="print"/>
          <a:srcRect/>
          <a:stretch>
            <a:fillRect/>
          </a:stretch>
        </p:blipFill>
        <p:spPr bwMode="auto">
          <a:xfrm>
            <a:off x="395536" y="4149080"/>
            <a:ext cx="3024336" cy="242454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9" presetClass="entr" presetSubtype="0" fill="hold" nodeType="afterEffect">
                                  <p:stCondLst>
                                    <p:cond delay="2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ppt_x</p:attrName>
                                        </p:attrNameLst>
                                      </p:cBhvr>
                                      <p:tavLst>
                                        <p:tav tm="0">
                                          <p:val>
                                            <p:strVal val="#ppt_x-.2"/>
                                          </p:val>
                                        </p:tav>
                                        <p:tav tm="100000">
                                          <p:val>
                                            <p:strVal val="#ppt_x"/>
                                          </p:val>
                                        </p:tav>
                                      </p:tavLst>
                                    </p:anim>
                                    <p:anim calcmode="lin" valueType="num">
                                      <p:cBhvr>
                                        <p:cTn id="14"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5" dur="2000"/>
                                        <p:tgtEl>
                                          <p:spTgt spid="7"/>
                                        </p:tgtEl>
                                      </p:cBhvr>
                                    </p:animEffect>
                                  </p:childTnLst>
                                </p:cTn>
                              </p:par>
                            </p:childTnLst>
                          </p:cTn>
                        </p:par>
                        <p:par>
                          <p:cTn id="16" fill="hold">
                            <p:stCondLst>
                              <p:cond delay="5100"/>
                            </p:stCondLst>
                            <p:childTnLst>
                              <p:par>
                                <p:cTn id="17" presetID="29" presetClass="entr" presetSubtype="0" fill="hold" nodeType="afterEffect">
                                  <p:stCondLst>
                                    <p:cond delay="230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2000" fill="hold"/>
                                        <p:tgtEl>
                                          <p:spTgt spid="2050"/>
                                        </p:tgtEl>
                                        <p:attrNameLst>
                                          <p:attrName>ppt_x</p:attrName>
                                        </p:attrNameLst>
                                      </p:cBhvr>
                                      <p:tavLst>
                                        <p:tav tm="0">
                                          <p:val>
                                            <p:strVal val="#ppt_x-.2"/>
                                          </p:val>
                                        </p:tav>
                                        <p:tav tm="100000">
                                          <p:val>
                                            <p:strVal val="#ppt_x"/>
                                          </p:val>
                                        </p:tav>
                                      </p:tavLst>
                                    </p:anim>
                                    <p:anim calcmode="lin" valueType="num">
                                      <p:cBhvr>
                                        <p:cTn id="20" dur="2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21" dur="2000"/>
                                        <p:tgtEl>
                                          <p:spTgt spid="2050"/>
                                        </p:tgtEl>
                                      </p:cBhvr>
                                    </p:animEffect>
                                  </p:childTnLst>
                                </p:cTn>
                              </p:par>
                            </p:childTnLst>
                          </p:cTn>
                        </p:par>
                        <p:par>
                          <p:cTn id="22" fill="hold">
                            <p:stCondLst>
                              <p:cond delay="9400"/>
                            </p:stCondLst>
                            <p:childTnLst>
                              <p:par>
                                <p:cTn id="23" presetID="29" presetClass="entr" presetSubtype="0" fill="hold" nodeType="afterEffect">
                                  <p:stCondLst>
                                    <p:cond delay="3000"/>
                                  </p:stCondLst>
                                  <p:childTnLst>
                                    <p:set>
                                      <p:cBhvr>
                                        <p:cTn id="24" dur="1" fill="hold">
                                          <p:stCondLst>
                                            <p:cond delay="0"/>
                                          </p:stCondLst>
                                        </p:cTn>
                                        <p:tgtEl>
                                          <p:spTgt spid="2052"/>
                                        </p:tgtEl>
                                        <p:attrNameLst>
                                          <p:attrName>style.visibility</p:attrName>
                                        </p:attrNameLst>
                                      </p:cBhvr>
                                      <p:to>
                                        <p:strVal val="visible"/>
                                      </p:to>
                                    </p:set>
                                    <p:anim calcmode="lin" valueType="num">
                                      <p:cBhvr>
                                        <p:cTn id="25" dur="2000" fill="hold"/>
                                        <p:tgtEl>
                                          <p:spTgt spid="2052"/>
                                        </p:tgtEl>
                                        <p:attrNameLst>
                                          <p:attrName>ppt_x</p:attrName>
                                        </p:attrNameLst>
                                      </p:cBhvr>
                                      <p:tavLst>
                                        <p:tav tm="0">
                                          <p:val>
                                            <p:strVal val="#ppt_x-.2"/>
                                          </p:val>
                                        </p:tav>
                                        <p:tav tm="100000">
                                          <p:val>
                                            <p:strVal val="#ppt_x"/>
                                          </p:val>
                                        </p:tav>
                                      </p:tavLst>
                                    </p:anim>
                                    <p:anim calcmode="lin" valueType="num">
                                      <p:cBhvr>
                                        <p:cTn id="26" dur="2000" fill="hold"/>
                                        <p:tgtEl>
                                          <p:spTgt spid="2052"/>
                                        </p:tgtEl>
                                        <p:attrNameLst>
                                          <p:attrName>ppt_y</p:attrName>
                                        </p:attrNameLst>
                                      </p:cBhvr>
                                      <p:tavLst>
                                        <p:tav tm="0">
                                          <p:val>
                                            <p:strVal val="#ppt_y"/>
                                          </p:val>
                                        </p:tav>
                                        <p:tav tm="100000">
                                          <p:val>
                                            <p:strVal val="#ppt_y"/>
                                          </p:val>
                                        </p:tav>
                                      </p:tavLst>
                                    </p:anim>
                                    <p:animEffect transition="in" filter="wipe(right)" prLst="gradientSize: 0.1">
                                      <p:cBhvr>
                                        <p:cTn id="2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691680" y="5257562"/>
            <a:ext cx="5544616" cy="1600438"/>
          </a:xfrm>
          <a:prstGeom prst="rect">
            <a:avLst/>
          </a:prstGeom>
          <a:gradFill flip="none" rotWithShape="0">
            <a:gsLst>
              <a:gs pos="0">
                <a:srgbClr val="E6DCAC">
                  <a:alpha val="74000"/>
                </a:srgbClr>
              </a:gs>
              <a:gs pos="12000">
                <a:srgbClr val="E6D78A">
                  <a:alpha val="68000"/>
                </a:srgbClr>
              </a:gs>
              <a:gs pos="30000">
                <a:srgbClr val="C7AC4C">
                  <a:alpha val="66000"/>
                </a:srgbClr>
              </a:gs>
              <a:gs pos="45000">
                <a:srgbClr val="E6D78A">
                  <a:alpha val="64000"/>
                </a:srgbClr>
              </a:gs>
              <a:gs pos="77000">
                <a:srgbClr val="C7AC4C">
                  <a:alpha val="60000"/>
                </a:srgbClr>
              </a:gs>
              <a:gs pos="100000">
                <a:srgbClr val="E6DCAC">
                  <a:alpha val="61000"/>
                </a:srgbClr>
              </a:gs>
            </a:gsLst>
            <a:lin ang="2700000" scaled="0"/>
            <a:tileRect/>
          </a:gradFill>
          <a:effectLst>
            <a:outerShdw blurRad="38100" dist="50800" dir="600000" sx="102000" sy="102000" algn="tl" rotWithShape="0">
              <a:prstClr val="black">
                <a:alpha val="50000"/>
              </a:prstClr>
            </a:outerShdw>
          </a:effectLst>
        </p:spPr>
        <p:txBody>
          <a:bodyPr wrap="square">
            <a:spAutoFit/>
          </a:bodyPr>
          <a:lstStyle/>
          <a:p>
            <a:r>
              <a:rPr lang="ru-RU" sz="1400" dirty="0" smtClean="0"/>
              <a:t>Пищевая ценность хлеба и булочных изделий обусловлена многими факторами. Содержание в хлебе пищевых веществ (белков, углеводов, жиров, витаминов и др.) зависит от вида,  сорта муки и используемых добавок. Количество </a:t>
            </a:r>
          </a:p>
          <a:p>
            <a:r>
              <a:rPr lang="ru-RU" sz="1400" dirty="0" smtClean="0"/>
              <a:t>углеводов  в  наиболее  распространенных  сортах  хлеба  составляет  40-50 % (80 % приходится на крахмал), белка – 4,7-8,3%,  жира - 0,6-1,3%, воды – 47,5%</a:t>
            </a:r>
          </a:p>
        </p:txBody>
      </p:sp>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1310374143_20.jpg"/>
          <p:cNvPicPr>
            <a:picLocks noChangeAspect="1"/>
          </p:cNvPicPr>
          <p:nvPr/>
        </p:nvPicPr>
        <p:blipFill>
          <a:blip r:embed="rId2" cstate="print">
            <a:lum bright="25000" contrast="-8000"/>
          </a:blip>
          <a:stretch>
            <a:fillRect/>
          </a:stretch>
        </p:blipFill>
        <p:spPr>
          <a:xfrm>
            <a:off x="0" y="0"/>
            <a:ext cx="9144000" cy="6858000"/>
          </a:xfrm>
          <a:prstGeom prst="rect">
            <a:avLst/>
          </a:prstGeom>
        </p:spPr>
      </p:pic>
      <p:graphicFrame>
        <p:nvGraphicFramePr>
          <p:cNvPr id="9" name="Диаграмма 8"/>
          <p:cNvGraphicFramePr/>
          <p:nvPr/>
        </p:nvGraphicFramePr>
        <p:xfrm>
          <a:off x="0" y="332656"/>
          <a:ext cx="8820472" cy="6120680"/>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4644008" y="2348880"/>
            <a:ext cx="1126006" cy="751752"/>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4400" b="1" cap="all" spc="0" dirty="0" smtClean="0">
                <a:ln w="9000" cmpd="sng">
                  <a:solidFill>
                    <a:srgbClr val="002060"/>
                  </a:solidFill>
                  <a:prstDash val="solid"/>
                </a:ln>
                <a:solidFill>
                  <a:srgbClr val="0070C0"/>
                </a:solidFill>
                <a:effectLst>
                  <a:reflection blurRad="6350" stA="55000" endA="50" endPos="85000" dist="29997" dir="5400000" sy="-100000" algn="bl" rotWithShape="0"/>
                </a:effectLst>
              </a:rPr>
              <a:t>45%</a:t>
            </a:r>
            <a:endParaRPr lang="ru-RU" sz="4400" b="1" cap="all" spc="0" dirty="0">
              <a:ln w="9000" cmpd="sng">
                <a:solidFill>
                  <a:srgbClr val="002060"/>
                </a:solidFill>
                <a:prstDash val="solid"/>
              </a:ln>
              <a:solidFill>
                <a:srgbClr val="0070C0"/>
              </a:solidFill>
              <a:effectLst>
                <a:reflection blurRad="6350" stA="55000" endA="50" endPos="85000" dist="29997" dir="5400000" sy="-100000" algn="bl" rotWithShape="0"/>
              </a:effectLst>
            </a:endParaRPr>
          </a:p>
        </p:txBody>
      </p:sp>
      <p:sp>
        <p:nvSpPr>
          <p:cNvPr id="8" name="Прямоугольник 7"/>
          <p:cNvSpPr/>
          <p:nvPr/>
        </p:nvSpPr>
        <p:spPr>
          <a:xfrm>
            <a:off x="1763688" y="2708920"/>
            <a:ext cx="1167307" cy="769441"/>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4400" b="1" cap="all" spc="0" dirty="0" smtClean="0">
                <a:ln w="9000" cmpd="sng">
                  <a:solidFill>
                    <a:schemeClr val="accent2">
                      <a:lumMod val="60000"/>
                      <a:lumOff val="40000"/>
                    </a:schemeClr>
                  </a:solidFill>
                  <a:prstDash val="solid"/>
                </a:ln>
                <a:solidFill>
                  <a:schemeClr val="accent2">
                    <a:lumMod val="75000"/>
                  </a:schemeClr>
                </a:solidFill>
                <a:effectLst>
                  <a:reflection blurRad="6350" stA="55000" endA="50" endPos="85000" dist="29997" dir="5400000" sy="-100000" algn="bl" rotWithShape="0"/>
                </a:effectLst>
              </a:rPr>
              <a:t>47%</a:t>
            </a:r>
            <a:endParaRPr lang="ru-RU" sz="4400" b="1" cap="all" spc="0" dirty="0">
              <a:ln w="9000" cmpd="sng">
                <a:solidFill>
                  <a:schemeClr val="accent2">
                    <a:lumMod val="60000"/>
                    <a:lumOff val="40000"/>
                  </a:schemeClr>
                </a:solidFill>
                <a:prstDash val="solid"/>
              </a:ln>
              <a:solidFill>
                <a:schemeClr val="accent2">
                  <a:lumMod val="75000"/>
                </a:schemeClr>
              </a:solidFill>
              <a:effectLst>
                <a:reflection blurRad="6350" stA="55000" endA="50" endPos="85000" dist="29997" dir="5400000" sy="-100000" algn="bl" rotWithShape="0"/>
              </a:effectLst>
            </a:endParaRPr>
          </a:p>
        </p:txBody>
      </p:sp>
      <p:sp>
        <p:nvSpPr>
          <p:cNvPr id="10" name="Прямоугольник 9"/>
          <p:cNvSpPr/>
          <p:nvPr/>
        </p:nvSpPr>
        <p:spPr>
          <a:xfrm>
            <a:off x="2771800" y="1268760"/>
            <a:ext cx="755335" cy="646331"/>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3600" b="1" cap="all" spc="0" dirty="0" smtClean="0">
                <a:ln w="9000" cmpd="sng">
                  <a:solidFill>
                    <a:schemeClr val="accent3">
                      <a:lumMod val="60000"/>
                      <a:lumOff val="40000"/>
                    </a:schemeClr>
                  </a:solidFill>
                  <a:prstDash val="solid"/>
                </a:ln>
                <a:solidFill>
                  <a:schemeClr val="accent3">
                    <a:lumMod val="75000"/>
                  </a:schemeClr>
                </a:solidFill>
                <a:effectLst>
                  <a:reflection blurRad="6350" stA="55000" endA="50" endPos="85000" dist="29997" dir="5400000" sy="-100000" algn="bl" rotWithShape="0"/>
                </a:effectLst>
              </a:rPr>
              <a:t>7%</a:t>
            </a:r>
            <a:endParaRPr lang="ru-RU" sz="3600" b="1" cap="all" spc="0" dirty="0">
              <a:ln w="9000" cmpd="sng">
                <a:solidFill>
                  <a:schemeClr val="accent3">
                    <a:lumMod val="60000"/>
                    <a:lumOff val="40000"/>
                  </a:schemeClr>
                </a:solidFill>
                <a:prstDash val="solid"/>
              </a:ln>
              <a:solidFill>
                <a:schemeClr val="accent3">
                  <a:lumMod val="75000"/>
                </a:schemeClr>
              </a:solidFill>
              <a:effectLst>
                <a:reflection blurRad="6350" stA="55000" endA="50" endPos="85000" dist="29997" dir="5400000" sy="-100000" algn="bl" rotWithShape="0"/>
              </a:effectLst>
            </a:endParaRPr>
          </a:p>
        </p:txBody>
      </p:sp>
      <p:sp>
        <p:nvSpPr>
          <p:cNvPr id="11" name="Прямоугольник 10"/>
          <p:cNvSpPr/>
          <p:nvPr/>
        </p:nvSpPr>
        <p:spPr>
          <a:xfrm>
            <a:off x="3635896" y="1196752"/>
            <a:ext cx="628698" cy="523220"/>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Прямоугольник 11"/>
          <p:cNvSpPr/>
          <p:nvPr/>
        </p:nvSpPr>
        <p:spPr>
          <a:xfrm>
            <a:off x="2215588" y="188640"/>
            <a:ext cx="4268926"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Химический состав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par>
                          <p:cTn id="8" fill="hold">
                            <p:stCondLst>
                              <p:cond delay="2000"/>
                            </p:stCondLst>
                            <p:childTnLst>
                              <p:par>
                                <p:cTn id="9" presetID="26" presetClass="entr" presetSubtype="0" fill="hold" grpId="0" nodeType="afterEffect">
                                  <p:stCondLst>
                                    <p:cond delay="16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childTnLst>
                          </p:cTn>
                        </p:par>
                        <p:par>
                          <p:cTn id="25" fill="hold">
                            <p:stCondLst>
                              <p:cond delay="5600"/>
                            </p:stCondLst>
                            <p:childTnLst>
                              <p:par>
                                <p:cTn id="26" presetID="26"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par>
                          <p:cTn id="42" fill="hold">
                            <p:stCondLst>
                              <p:cond delay="7600"/>
                            </p:stCondLst>
                            <p:childTnLst>
                              <p:par>
                                <p:cTn id="43" presetID="26"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80">
                                          <p:stCondLst>
                                            <p:cond delay="0"/>
                                          </p:stCondLst>
                                        </p:cTn>
                                        <p:tgtEl>
                                          <p:spTgt spid="10"/>
                                        </p:tgtEl>
                                      </p:cBhvr>
                                    </p:animEffect>
                                    <p:anim calcmode="lin" valueType="num">
                                      <p:cBhvr>
                                        <p:cTn id="4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1" dur="26">
                                          <p:stCondLst>
                                            <p:cond delay="650"/>
                                          </p:stCondLst>
                                        </p:cTn>
                                        <p:tgtEl>
                                          <p:spTgt spid="10"/>
                                        </p:tgtEl>
                                      </p:cBhvr>
                                      <p:to x="100000" y="60000"/>
                                    </p:animScale>
                                    <p:animScale>
                                      <p:cBhvr>
                                        <p:cTn id="52" dur="166" decel="50000">
                                          <p:stCondLst>
                                            <p:cond delay="676"/>
                                          </p:stCondLst>
                                        </p:cTn>
                                        <p:tgtEl>
                                          <p:spTgt spid="10"/>
                                        </p:tgtEl>
                                      </p:cBhvr>
                                      <p:to x="100000" y="100000"/>
                                    </p:animScale>
                                    <p:animScale>
                                      <p:cBhvr>
                                        <p:cTn id="53" dur="26">
                                          <p:stCondLst>
                                            <p:cond delay="1312"/>
                                          </p:stCondLst>
                                        </p:cTn>
                                        <p:tgtEl>
                                          <p:spTgt spid="10"/>
                                        </p:tgtEl>
                                      </p:cBhvr>
                                      <p:to x="100000" y="80000"/>
                                    </p:animScale>
                                    <p:animScale>
                                      <p:cBhvr>
                                        <p:cTn id="54" dur="166" decel="50000">
                                          <p:stCondLst>
                                            <p:cond delay="1338"/>
                                          </p:stCondLst>
                                        </p:cTn>
                                        <p:tgtEl>
                                          <p:spTgt spid="10"/>
                                        </p:tgtEl>
                                      </p:cBhvr>
                                      <p:to x="100000" y="100000"/>
                                    </p:animScale>
                                    <p:animScale>
                                      <p:cBhvr>
                                        <p:cTn id="55" dur="26">
                                          <p:stCondLst>
                                            <p:cond delay="1642"/>
                                          </p:stCondLst>
                                        </p:cTn>
                                        <p:tgtEl>
                                          <p:spTgt spid="10"/>
                                        </p:tgtEl>
                                      </p:cBhvr>
                                      <p:to x="100000" y="90000"/>
                                    </p:animScale>
                                    <p:animScale>
                                      <p:cBhvr>
                                        <p:cTn id="56" dur="166" decel="50000">
                                          <p:stCondLst>
                                            <p:cond delay="1668"/>
                                          </p:stCondLst>
                                        </p:cTn>
                                        <p:tgtEl>
                                          <p:spTgt spid="10"/>
                                        </p:tgtEl>
                                      </p:cBhvr>
                                      <p:to x="100000" y="100000"/>
                                    </p:animScale>
                                    <p:animScale>
                                      <p:cBhvr>
                                        <p:cTn id="57" dur="26">
                                          <p:stCondLst>
                                            <p:cond delay="1808"/>
                                          </p:stCondLst>
                                        </p:cTn>
                                        <p:tgtEl>
                                          <p:spTgt spid="10"/>
                                        </p:tgtEl>
                                      </p:cBhvr>
                                      <p:to x="100000" y="95000"/>
                                    </p:animScale>
                                    <p:animScale>
                                      <p:cBhvr>
                                        <p:cTn id="58" dur="166" decel="50000">
                                          <p:stCondLst>
                                            <p:cond delay="1834"/>
                                          </p:stCondLst>
                                        </p:cTn>
                                        <p:tgtEl>
                                          <p:spTgt spid="10"/>
                                        </p:tgtEl>
                                      </p:cBhvr>
                                      <p:to x="100000" y="100000"/>
                                    </p:animScale>
                                  </p:childTnLst>
                                </p:cTn>
                              </p:par>
                            </p:childTnLst>
                          </p:cTn>
                        </p:par>
                        <p:par>
                          <p:cTn id="59" fill="hold">
                            <p:stCondLst>
                              <p:cond delay="9600"/>
                            </p:stCondLst>
                            <p:childTnLst>
                              <p:par>
                                <p:cTn id="60" presetID="26" presetClass="entr" presetSubtype="0" fill="hold" grpId="0" nodeType="afterEffect">
                                  <p:stCondLst>
                                    <p:cond delay="0"/>
                                  </p:stCondLst>
                                  <p:iterate type="lt">
                                    <p:tmPct val="0"/>
                                  </p:iterate>
                                  <p:childTnLst>
                                    <p:set>
                                      <p:cBhvr>
                                        <p:cTn id="61" dur="1" fill="hold">
                                          <p:stCondLst>
                                            <p:cond delay="0"/>
                                          </p:stCondLst>
                                        </p:cTn>
                                        <p:tgtEl>
                                          <p:spTgt spid="11"/>
                                        </p:tgtEl>
                                        <p:attrNameLst>
                                          <p:attrName>style.visibility</p:attrName>
                                        </p:attrNameLst>
                                      </p:cBhvr>
                                      <p:to>
                                        <p:strVal val="visible"/>
                                      </p:to>
                                    </p:set>
                                    <p:animEffect transition="in" filter="wipe(down)">
                                      <p:cBhvr>
                                        <p:cTn id="62" dur="580">
                                          <p:stCondLst>
                                            <p:cond delay="0"/>
                                          </p:stCondLst>
                                        </p:cTn>
                                        <p:tgtEl>
                                          <p:spTgt spid="11"/>
                                        </p:tgtEl>
                                      </p:cBhvr>
                                    </p:animEffect>
                                    <p:anim calcmode="lin" valueType="num">
                                      <p:cBhvr>
                                        <p:cTn id="6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8" dur="26">
                                          <p:stCondLst>
                                            <p:cond delay="650"/>
                                          </p:stCondLst>
                                        </p:cTn>
                                        <p:tgtEl>
                                          <p:spTgt spid="11"/>
                                        </p:tgtEl>
                                      </p:cBhvr>
                                      <p:to x="100000" y="60000"/>
                                    </p:animScale>
                                    <p:animScale>
                                      <p:cBhvr>
                                        <p:cTn id="69" dur="166" decel="50000">
                                          <p:stCondLst>
                                            <p:cond delay="676"/>
                                          </p:stCondLst>
                                        </p:cTn>
                                        <p:tgtEl>
                                          <p:spTgt spid="11"/>
                                        </p:tgtEl>
                                      </p:cBhvr>
                                      <p:to x="100000" y="100000"/>
                                    </p:animScale>
                                    <p:animScale>
                                      <p:cBhvr>
                                        <p:cTn id="70" dur="26">
                                          <p:stCondLst>
                                            <p:cond delay="1312"/>
                                          </p:stCondLst>
                                        </p:cTn>
                                        <p:tgtEl>
                                          <p:spTgt spid="11"/>
                                        </p:tgtEl>
                                      </p:cBhvr>
                                      <p:to x="100000" y="80000"/>
                                    </p:animScale>
                                    <p:animScale>
                                      <p:cBhvr>
                                        <p:cTn id="71" dur="166" decel="50000">
                                          <p:stCondLst>
                                            <p:cond delay="1338"/>
                                          </p:stCondLst>
                                        </p:cTn>
                                        <p:tgtEl>
                                          <p:spTgt spid="11"/>
                                        </p:tgtEl>
                                      </p:cBhvr>
                                      <p:to x="100000" y="100000"/>
                                    </p:animScale>
                                    <p:animScale>
                                      <p:cBhvr>
                                        <p:cTn id="72" dur="26">
                                          <p:stCondLst>
                                            <p:cond delay="1642"/>
                                          </p:stCondLst>
                                        </p:cTn>
                                        <p:tgtEl>
                                          <p:spTgt spid="11"/>
                                        </p:tgtEl>
                                      </p:cBhvr>
                                      <p:to x="100000" y="90000"/>
                                    </p:animScale>
                                    <p:animScale>
                                      <p:cBhvr>
                                        <p:cTn id="73" dur="166" decel="50000">
                                          <p:stCondLst>
                                            <p:cond delay="1668"/>
                                          </p:stCondLst>
                                        </p:cTn>
                                        <p:tgtEl>
                                          <p:spTgt spid="11"/>
                                        </p:tgtEl>
                                      </p:cBhvr>
                                      <p:to x="100000" y="100000"/>
                                    </p:animScale>
                                    <p:animScale>
                                      <p:cBhvr>
                                        <p:cTn id="74" dur="26">
                                          <p:stCondLst>
                                            <p:cond delay="1808"/>
                                          </p:stCondLst>
                                        </p:cTn>
                                        <p:tgtEl>
                                          <p:spTgt spid="11"/>
                                        </p:tgtEl>
                                      </p:cBhvr>
                                      <p:to x="100000" y="95000"/>
                                    </p:animScale>
                                    <p:animScale>
                                      <p:cBhvr>
                                        <p:cTn id="75" dur="166" decel="50000">
                                          <p:stCondLst>
                                            <p:cond delay="1834"/>
                                          </p:stCondLst>
                                        </p:cTn>
                                        <p:tgtEl>
                                          <p:spTgt spid="11"/>
                                        </p:tgtEl>
                                      </p:cBhvr>
                                      <p:to x="100000" y="100000"/>
                                    </p:animScale>
                                  </p:childTnLst>
                                </p:cTn>
                              </p:par>
                            </p:childTnLst>
                          </p:cTn>
                        </p:par>
                        <p:par>
                          <p:cTn id="76" fill="hold">
                            <p:stCondLst>
                              <p:cond delay="11600"/>
                            </p:stCondLst>
                            <p:childTnLst>
                              <p:par>
                                <p:cTn id="77" presetID="21" presetClass="emph" presetSubtype="0" repeatCount="indefinite" fill="hold" grpId="1" nodeType="afterEffect">
                                  <p:stCondLst>
                                    <p:cond delay="0"/>
                                  </p:stCondLst>
                                  <p:endCondLst>
                                    <p:cond evt="onNext" delay="0">
                                      <p:tgtEl>
                                        <p:sldTgt/>
                                      </p:tgtEl>
                                    </p:cond>
                                  </p:endCondLst>
                                  <p:iterate type="lt">
                                    <p:tmPct val="10000"/>
                                  </p:iterate>
                                  <p:childTnLst>
                                    <p:animClr clrSpc="hsl" dir="cw">
                                      <p:cBhvr override="childStyle">
                                        <p:cTn id="78" dur="2000" fill="hold"/>
                                        <p:tgtEl>
                                          <p:spTgt spid="11"/>
                                        </p:tgtEl>
                                        <p:attrNameLst>
                                          <p:attrName>style.color</p:attrName>
                                        </p:attrNameLst>
                                      </p:cBhvr>
                                      <p:by>
                                        <p:hsl h="7200000" s="0" l="0"/>
                                      </p:by>
                                    </p:animClr>
                                    <p:animClr clrSpc="hsl" dir="cw">
                                      <p:cBhvr>
                                        <p:cTn id="79" dur="2000" fill="hold"/>
                                        <p:tgtEl>
                                          <p:spTgt spid="11"/>
                                        </p:tgtEl>
                                        <p:attrNameLst>
                                          <p:attrName>fillcolor</p:attrName>
                                        </p:attrNameLst>
                                      </p:cBhvr>
                                      <p:by>
                                        <p:hsl h="7200000" s="0" l="0"/>
                                      </p:by>
                                    </p:animClr>
                                    <p:animClr clrSpc="hsl" dir="cw">
                                      <p:cBhvr>
                                        <p:cTn id="80" dur="2000" fill="hold"/>
                                        <p:tgtEl>
                                          <p:spTgt spid="11"/>
                                        </p:tgtEl>
                                        <p:attrNameLst>
                                          <p:attrName>stroke.color</p:attrName>
                                        </p:attrNameLst>
                                      </p:cBhvr>
                                      <p:by>
                                        <p:hsl h="7200000" s="0" l="0"/>
                                      </p:by>
                                    </p:animClr>
                                    <p:set>
                                      <p:cBhvr>
                                        <p:cTn id="81" dur="2000" fill="hold"/>
                                        <p:tgtEl>
                                          <p:spTgt spid="11"/>
                                        </p:tgtEl>
                                        <p:attrNameLst>
                                          <p:attrName>fill.type</p:attrName>
                                        </p:attrNameLst>
                                      </p:cBhvr>
                                      <p:to>
                                        <p:strVal val="solid"/>
                                      </p:to>
                                    </p:set>
                                  </p:childTnLst>
                                </p:cTn>
                              </p:par>
                              <p:par>
                                <p:cTn id="82"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83" dur="2000" fill="hold"/>
                                        <p:tgtEl>
                                          <p:spTgt spid="7"/>
                                        </p:tgtEl>
                                        <p:attrNameLst>
                                          <p:attrName>style.color</p:attrName>
                                        </p:attrNameLst>
                                      </p:cBhvr>
                                      <p:by>
                                        <p:hsl h="7200000" s="0" l="0"/>
                                      </p:by>
                                    </p:animClr>
                                    <p:animClr clrSpc="hsl" dir="cw">
                                      <p:cBhvr>
                                        <p:cTn id="84" dur="2000" fill="hold"/>
                                        <p:tgtEl>
                                          <p:spTgt spid="7"/>
                                        </p:tgtEl>
                                        <p:attrNameLst>
                                          <p:attrName>fillcolor</p:attrName>
                                        </p:attrNameLst>
                                      </p:cBhvr>
                                      <p:by>
                                        <p:hsl h="7200000" s="0" l="0"/>
                                      </p:by>
                                    </p:animClr>
                                    <p:animClr clrSpc="hsl" dir="cw">
                                      <p:cBhvr>
                                        <p:cTn id="85" dur="2000" fill="hold"/>
                                        <p:tgtEl>
                                          <p:spTgt spid="7"/>
                                        </p:tgtEl>
                                        <p:attrNameLst>
                                          <p:attrName>stroke.color</p:attrName>
                                        </p:attrNameLst>
                                      </p:cBhvr>
                                      <p:by>
                                        <p:hsl h="7200000" s="0" l="0"/>
                                      </p:by>
                                    </p:animClr>
                                    <p:set>
                                      <p:cBhvr>
                                        <p:cTn id="86" dur="2000" fill="hold"/>
                                        <p:tgtEl>
                                          <p:spTgt spid="7"/>
                                        </p:tgtEl>
                                        <p:attrNameLst>
                                          <p:attrName>fill.type</p:attrName>
                                        </p:attrNameLst>
                                      </p:cBhvr>
                                      <p:to>
                                        <p:strVal val="solid"/>
                                      </p:to>
                                    </p:set>
                                  </p:childTnLst>
                                </p:cTn>
                              </p:par>
                              <p:par>
                                <p:cTn id="87"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88" dur="2000" fill="hold"/>
                                        <p:tgtEl>
                                          <p:spTgt spid="10"/>
                                        </p:tgtEl>
                                        <p:attrNameLst>
                                          <p:attrName>style.color</p:attrName>
                                        </p:attrNameLst>
                                      </p:cBhvr>
                                      <p:by>
                                        <p:hsl h="7200000" s="0" l="0"/>
                                      </p:by>
                                    </p:animClr>
                                    <p:animClr clrSpc="hsl" dir="cw">
                                      <p:cBhvr>
                                        <p:cTn id="89" dur="2000" fill="hold"/>
                                        <p:tgtEl>
                                          <p:spTgt spid="10"/>
                                        </p:tgtEl>
                                        <p:attrNameLst>
                                          <p:attrName>fillcolor</p:attrName>
                                        </p:attrNameLst>
                                      </p:cBhvr>
                                      <p:by>
                                        <p:hsl h="7200000" s="0" l="0"/>
                                      </p:by>
                                    </p:animClr>
                                    <p:animClr clrSpc="hsl" dir="cw">
                                      <p:cBhvr>
                                        <p:cTn id="90" dur="2000" fill="hold"/>
                                        <p:tgtEl>
                                          <p:spTgt spid="10"/>
                                        </p:tgtEl>
                                        <p:attrNameLst>
                                          <p:attrName>stroke.color</p:attrName>
                                        </p:attrNameLst>
                                      </p:cBhvr>
                                      <p:by>
                                        <p:hsl h="7200000" s="0" l="0"/>
                                      </p:by>
                                    </p:animClr>
                                    <p:set>
                                      <p:cBhvr>
                                        <p:cTn id="91" dur="2000" fill="hold"/>
                                        <p:tgtEl>
                                          <p:spTgt spid="10"/>
                                        </p:tgtEl>
                                        <p:attrNameLst>
                                          <p:attrName>fill.type</p:attrName>
                                        </p:attrNameLst>
                                      </p:cBhvr>
                                      <p:to>
                                        <p:strVal val="solid"/>
                                      </p:to>
                                    </p:set>
                                  </p:childTnLst>
                                </p:cTn>
                              </p:par>
                              <p:par>
                                <p:cTn id="92"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93" dur="2000" fill="hold"/>
                                        <p:tgtEl>
                                          <p:spTgt spid="8"/>
                                        </p:tgtEl>
                                        <p:attrNameLst>
                                          <p:attrName>style.color</p:attrName>
                                        </p:attrNameLst>
                                      </p:cBhvr>
                                      <p:by>
                                        <p:hsl h="7200000" s="0" l="0"/>
                                      </p:by>
                                    </p:animClr>
                                    <p:animClr clrSpc="hsl" dir="cw">
                                      <p:cBhvr>
                                        <p:cTn id="94" dur="2000" fill="hold"/>
                                        <p:tgtEl>
                                          <p:spTgt spid="8"/>
                                        </p:tgtEl>
                                        <p:attrNameLst>
                                          <p:attrName>fillcolor</p:attrName>
                                        </p:attrNameLst>
                                      </p:cBhvr>
                                      <p:by>
                                        <p:hsl h="7200000" s="0" l="0"/>
                                      </p:by>
                                    </p:animClr>
                                    <p:animClr clrSpc="hsl" dir="cw">
                                      <p:cBhvr>
                                        <p:cTn id="95" dur="2000" fill="hold"/>
                                        <p:tgtEl>
                                          <p:spTgt spid="8"/>
                                        </p:tgtEl>
                                        <p:attrNameLst>
                                          <p:attrName>stroke.color</p:attrName>
                                        </p:attrNameLst>
                                      </p:cBhvr>
                                      <p:by>
                                        <p:hsl h="7200000" s="0" l="0"/>
                                      </p:by>
                                    </p:animClr>
                                    <p:set>
                                      <p:cBhvr>
                                        <p:cTn id="96" dur="2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7" grpId="0"/>
      <p:bldP spid="7" grpId="1"/>
      <p:bldP spid="8" grpId="0"/>
      <p:bldP spid="8" grpId="1"/>
      <p:bldP spid="10" grpId="0"/>
      <p:bldP spid="10" grpId="1"/>
      <p:bldP spid="11" grpId="0"/>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691680" y="5257562"/>
            <a:ext cx="5544616" cy="1600438"/>
          </a:xfrm>
          <a:prstGeom prst="rect">
            <a:avLst/>
          </a:prstGeom>
          <a:gradFill flip="none" rotWithShape="0">
            <a:gsLst>
              <a:gs pos="0">
                <a:srgbClr val="E6DCAC">
                  <a:alpha val="74000"/>
                </a:srgbClr>
              </a:gs>
              <a:gs pos="12000">
                <a:srgbClr val="E6D78A">
                  <a:alpha val="68000"/>
                </a:srgbClr>
              </a:gs>
              <a:gs pos="30000">
                <a:srgbClr val="C7AC4C">
                  <a:alpha val="66000"/>
                </a:srgbClr>
              </a:gs>
              <a:gs pos="45000">
                <a:srgbClr val="E6D78A">
                  <a:alpha val="64000"/>
                </a:srgbClr>
              </a:gs>
              <a:gs pos="77000">
                <a:srgbClr val="C7AC4C">
                  <a:alpha val="60000"/>
                </a:srgbClr>
              </a:gs>
              <a:gs pos="100000">
                <a:srgbClr val="E6DCAC">
                  <a:alpha val="61000"/>
                </a:srgbClr>
              </a:gs>
            </a:gsLst>
            <a:lin ang="2700000" scaled="0"/>
            <a:tileRect/>
          </a:gradFill>
          <a:effectLst>
            <a:outerShdw blurRad="38100" dist="50800" dir="600000" sx="102000" sy="102000" algn="tl" rotWithShape="0">
              <a:prstClr val="black">
                <a:alpha val="50000"/>
              </a:prstClr>
            </a:outerShdw>
          </a:effectLst>
        </p:spPr>
        <p:txBody>
          <a:bodyPr wrap="square">
            <a:spAutoFit/>
          </a:bodyPr>
          <a:lstStyle/>
          <a:p>
            <a:r>
              <a:rPr lang="ru-RU" sz="1400" dirty="0" smtClean="0"/>
              <a:t>Пищевая ценность хлеба и булочных изделий обусловлена многими факторами. Содержание в хлебе пищевых веществ (белков, углеводов, жиров, витаминов и др.) зависит от вида,  сорта муки и используемых добавок. Количество </a:t>
            </a:r>
          </a:p>
          <a:p>
            <a:r>
              <a:rPr lang="ru-RU" sz="1400" dirty="0" smtClean="0"/>
              <a:t>углеводов  в  наиболее  распространенных  сортах  хлеба  составляет  40-50 % (80 % приходится на крахмал), белка – 4,7-8,3%,  жира - 0,6-1,3%, воды – 47,5%</a:t>
            </a:r>
          </a:p>
        </p:txBody>
      </p:sp>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1310374143_20.jpg"/>
          <p:cNvPicPr>
            <a:picLocks noChangeAspect="1"/>
          </p:cNvPicPr>
          <p:nvPr/>
        </p:nvPicPr>
        <p:blipFill>
          <a:blip r:embed="rId2" cstate="print">
            <a:lum bright="25000" contrast="-8000"/>
          </a:blip>
          <a:stretch>
            <a:fillRect/>
          </a:stretch>
        </p:blipFill>
        <p:spPr>
          <a:xfrm>
            <a:off x="0" y="0"/>
            <a:ext cx="9144000" cy="6858000"/>
          </a:xfrm>
          <a:prstGeom prst="rect">
            <a:avLst/>
          </a:prstGeom>
        </p:spPr>
      </p:pic>
      <p:graphicFrame>
        <p:nvGraphicFramePr>
          <p:cNvPr id="9" name="Диаграмма 8"/>
          <p:cNvGraphicFramePr/>
          <p:nvPr/>
        </p:nvGraphicFramePr>
        <p:xfrm>
          <a:off x="251520" y="836712"/>
          <a:ext cx="8568952" cy="5788024"/>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p:cNvSpPr/>
          <p:nvPr/>
        </p:nvSpPr>
        <p:spPr>
          <a:xfrm>
            <a:off x="2017910" y="188640"/>
            <a:ext cx="4664290"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Фотографии образцов</a:t>
            </a:r>
          </a:p>
        </p:txBody>
      </p:sp>
      <p:pic>
        <p:nvPicPr>
          <p:cNvPr id="14" name="Рисунок 13" descr="860a1396f3_340crop.jpg"/>
          <p:cNvPicPr>
            <a:picLocks noChangeAspect="1"/>
          </p:cNvPicPr>
          <p:nvPr/>
        </p:nvPicPr>
        <p:blipFill>
          <a:blip r:embed="rId4" cstate="print"/>
          <a:stretch>
            <a:fillRect/>
          </a:stretch>
        </p:blipFill>
        <p:spPr>
          <a:xfrm>
            <a:off x="0" y="4221088"/>
            <a:ext cx="3238500" cy="2232248"/>
          </a:xfrm>
          <a:prstGeom prst="rect">
            <a:avLst/>
          </a:prstGeom>
        </p:spPr>
      </p:pic>
      <p:pic>
        <p:nvPicPr>
          <p:cNvPr id="1027" name="Picture 3" descr="C:\Users\USER\Desktop\17098218177_f076918c19_c.jpg"/>
          <p:cNvPicPr>
            <a:picLocks noChangeAspect="1" noChangeArrowheads="1"/>
          </p:cNvPicPr>
          <p:nvPr/>
        </p:nvPicPr>
        <p:blipFill>
          <a:blip r:embed="rId5" cstate="print"/>
          <a:srcRect/>
          <a:stretch>
            <a:fillRect/>
          </a:stretch>
        </p:blipFill>
        <p:spPr bwMode="auto">
          <a:xfrm>
            <a:off x="2987824" y="764704"/>
            <a:ext cx="3528392" cy="3600400"/>
          </a:xfrm>
          <a:prstGeom prst="rect">
            <a:avLst/>
          </a:prstGeom>
          <a:noFill/>
        </p:spPr>
      </p:pic>
      <p:pic>
        <p:nvPicPr>
          <p:cNvPr id="1026" name="Picture 2" descr="C:\Users\USER\Desktop\s2140086.jpg"/>
          <p:cNvPicPr>
            <a:picLocks noChangeAspect="1" noChangeArrowheads="1"/>
          </p:cNvPicPr>
          <p:nvPr/>
        </p:nvPicPr>
        <p:blipFill>
          <a:blip r:embed="rId6" cstate="print"/>
          <a:srcRect/>
          <a:stretch>
            <a:fillRect/>
          </a:stretch>
        </p:blipFill>
        <p:spPr bwMode="auto">
          <a:xfrm>
            <a:off x="5399584" y="3398912"/>
            <a:ext cx="3744416" cy="3459088"/>
          </a:xfrm>
          <a:prstGeom prst="rect">
            <a:avLst/>
          </a:prstGeom>
          <a:noFill/>
        </p:spPr>
      </p:pic>
      <p:sp>
        <p:nvSpPr>
          <p:cNvPr id="18" name="TextBox 17"/>
          <p:cNvSpPr txBox="1"/>
          <p:nvPr/>
        </p:nvSpPr>
        <p:spPr>
          <a:xfrm>
            <a:off x="683568" y="2924944"/>
            <a:ext cx="1408867" cy="369332"/>
          </a:xfrm>
          <a:prstGeom prst="rect">
            <a:avLst/>
          </a:prstGeom>
          <a:noFill/>
        </p:spPr>
        <p:txBody>
          <a:bodyPr wrap="square" rtlCol="0">
            <a:spAutoFit/>
          </a:bodyPr>
          <a:lstStyle/>
          <a:p>
            <a:endParaRPr lang="ru-RU" dirty="0"/>
          </a:p>
        </p:txBody>
      </p:sp>
      <p:sp>
        <p:nvSpPr>
          <p:cNvPr id="19" name="TextBox 18"/>
          <p:cNvSpPr txBox="1"/>
          <p:nvPr/>
        </p:nvSpPr>
        <p:spPr>
          <a:xfrm>
            <a:off x="179512" y="3077344"/>
            <a:ext cx="2664296" cy="830997"/>
          </a:xfrm>
          <a:prstGeom prst="rect">
            <a:avLst/>
          </a:prstGeom>
          <a:noFill/>
        </p:spPr>
        <p:txBody>
          <a:bodyPr wrap="square" rtlCol="0">
            <a:spAutoFit/>
          </a:bodyPr>
          <a:lstStyle/>
          <a:p>
            <a:pPr algn="ctr"/>
            <a:r>
              <a:rPr lang="ru-RU" sz="2400" dirty="0" smtClean="0">
                <a:ln>
                  <a:solidFill>
                    <a:sysClr val="windowText" lastClr="000000"/>
                  </a:solidFill>
                </a:ln>
              </a:rPr>
              <a:t>Багет </a:t>
            </a:r>
          </a:p>
          <a:p>
            <a:pPr algn="ctr"/>
            <a:r>
              <a:rPr lang="ru-RU" sz="2400" dirty="0" smtClean="0">
                <a:ln>
                  <a:solidFill>
                    <a:sysClr val="windowText" lastClr="000000"/>
                  </a:solidFill>
                </a:ln>
              </a:rPr>
              <a:t>« Столичный»</a:t>
            </a:r>
            <a:endParaRPr lang="ru-RU" sz="2400" dirty="0">
              <a:ln>
                <a:solidFill>
                  <a:sysClr val="windowText" lastClr="000000"/>
                </a:solidFill>
              </a:ln>
            </a:endParaRPr>
          </a:p>
        </p:txBody>
      </p:sp>
      <p:sp>
        <p:nvSpPr>
          <p:cNvPr id="21" name="TextBox 20"/>
          <p:cNvSpPr txBox="1"/>
          <p:nvPr/>
        </p:nvSpPr>
        <p:spPr>
          <a:xfrm>
            <a:off x="251520" y="6381328"/>
            <a:ext cx="3096344" cy="461665"/>
          </a:xfrm>
          <a:prstGeom prst="rect">
            <a:avLst/>
          </a:prstGeom>
          <a:noFill/>
        </p:spPr>
        <p:txBody>
          <a:bodyPr wrap="square" rtlCol="0">
            <a:spAutoFit/>
          </a:bodyPr>
          <a:lstStyle/>
          <a:p>
            <a:r>
              <a:rPr lang="ru-RU" sz="2400" b="1" dirty="0" smtClean="0"/>
              <a:t>Нарезной батон</a:t>
            </a:r>
            <a:endParaRPr lang="ru-RU"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536" y="260648"/>
            <a:ext cx="7884368" cy="2031325"/>
          </a:xfrm>
          <a:prstGeom prst="rect">
            <a:avLst/>
          </a:prstGeom>
          <a:noFill/>
        </p:spPr>
        <p:txBody>
          <a:bodyPr wrap="square" rtlCol="0">
            <a:spAutoFit/>
          </a:bodyPr>
          <a:lstStyle/>
          <a:p>
            <a:r>
              <a:rPr lang="ru-RU" dirty="0" smtClean="0"/>
              <a:t>Химический состав и энергетическую ценность хлебобулочных изделий </a:t>
            </a:r>
          </a:p>
          <a:p>
            <a:r>
              <a:rPr lang="ru-RU" dirty="0" smtClean="0"/>
              <a:t>Мы можем видеть в таблице  В  изделиях  из  пшеничной  муки  белков  больше,  чем  в  изделиях  из  ржаной муки. На одну часть белков в хлебе приходится примерно до восьми частей </a:t>
            </a:r>
            <a:r>
              <a:rPr lang="ru-RU" dirty="0" err="1" smtClean="0"/>
              <a:t>уг-леводов</a:t>
            </a:r>
            <a:r>
              <a:rPr lang="ru-RU" dirty="0" smtClean="0"/>
              <a:t>,  что  явно  недостаточно  с  точки  зрения  количественного  содержания белковых веществ. Наиболее рациональным соотношением белков, жиров и углеводов в пище считают 1: 1: 5. </a:t>
            </a:r>
            <a:endParaRPr lang="ru-RU" dirty="0"/>
          </a:p>
        </p:txBody>
      </p:sp>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1310374143_20.jpg"/>
          <p:cNvPicPr>
            <a:picLocks noChangeAspect="1"/>
          </p:cNvPicPr>
          <p:nvPr/>
        </p:nvPicPr>
        <p:blipFill>
          <a:blip r:embed="rId2" cstate="print">
            <a:lum bright="25000" contrast="-8000"/>
          </a:blip>
          <a:stretch>
            <a:fillRect/>
          </a:stretch>
        </p:blipFill>
        <p:spPr>
          <a:xfrm>
            <a:off x="0" y="0"/>
            <a:ext cx="9144000" cy="6858000"/>
          </a:xfrm>
          <a:prstGeom prst="rect">
            <a:avLst/>
          </a:prstGeom>
        </p:spPr>
      </p:pic>
      <p:graphicFrame>
        <p:nvGraphicFramePr>
          <p:cNvPr id="6" name="Таблица 5"/>
          <p:cNvGraphicFramePr>
            <a:graphicFrameLocks noGrp="1"/>
          </p:cNvGraphicFramePr>
          <p:nvPr/>
        </p:nvGraphicFramePr>
        <p:xfrm>
          <a:off x="179512" y="1654060"/>
          <a:ext cx="8712968" cy="4569183"/>
        </p:xfrm>
        <a:graphic>
          <a:graphicData uri="http://schemas.openxmlformats.org/drawingml/2006/table">
            <a:tbl>
              <a:tblPr firstRow="1" bandRow="1">
                <a:tableStyleId>{5C22544A-7EE6-4342-B048-85BDC9FD1C3A}</a:tableStyleId>
              </a:tblPr>
              <a:tblGrid>
                <a:gridCol w="1728192"/>
                <a:gridCol w="1008112"/>
                <a:gridCol w="1152667"/>
                <a:gridCol w="935024"/>
                <a:gridCol w="833351"/>
                <a:gridCol w="972243"/>
                <a:gridCol w="902797"/>
                <a:gridCol w="1180582"/>
              </a:tblGrid>
              <a:tr h="1010547">
                <a:tc>
                  <a:txBody>
                    <a:bodyPr/>
                    <a:lstStyle/>
                    <a:p>
                      <a:pPr algn="ctr"/>
                      <a:r>
                        <a:rPr lang="ru-RU" dirty="0" smtClean="0"/>
                        <a:t>Сорт хлебного изделия</a:t>
                      </a:r>
                      <a:endParaRPr lang="ru-RU" dirty="0"/>
                    </a:p>
                  </a:txBody>
                  <a:tcPr/>
                </a:tc>
                <a:tc>
                  <a:txBody>
                    <a:bodyPr/>
                    <a:lstStyle/>
                    <a:p>
                      <a:pPr algn="ctr"/>
                      <a:r>
                        <a:rPr lang="ru-RU" dirty="0" smtClean="0"/>
                        <a:t>Вода</a:t>
                      </a:r>
                    </a:p>
                    <a:p>
                      <a:pPr algn="ctr"/>
                      <a:r>
                        <a:rPr lang="ru-RU" dirty="0" smtClean="0"/>
                        <a:t>%</a:t>
                      </a:r>
                      <a:endParaRPr lang="ru-RU" dirty="0"/>
                    </a:p>
                  </a:txBody>
                  <a:tcPr/>
                </a:tc>
                <a:tc>
                  <a:txBody>
                    <a:bodyPr/>
                    <a:lstStyle/>
                    <a:p>
                      <a:pPr algn="ctr"/>
                      <a:r>
                        <a:rPr lang="ru-RU" dirty="0" smtClean="0"/>
                        <a:t>Углеводы</a:t>
                      </a:r>
                    </a:p>
                    <a:p>
                      <a:pPr algn="ctr"/>
                      <a:r>
                        <a:rPr lang="ru-RU" dirty="0" smtClean="0"/>
                        <a:t>%</a:t>
                      </a:r>
                      <a:endParaRPr lang="ru-RU" dirty="0"/>
                    </a:p>
                  </a:txBody>
                  <a:tcPr/>
                </a:tc>
                <a:tc>
                  <a:txBody>
                    <a:bodyPr/>
                    <a:lstStyle/>
                    <a:p>
                      <a:pPr algn="ctr"/>
                      <a:r>
                        <a:rPr lang="ru-RU" dirty="0" smtClean="0"/>
                        <a:t>Белки</a:t>
                      </a:r>
                    </a:p>
                    <a:p>
                      <a:pPr algn="ctr"/>
                      <a:r>
                        <a:rPr lang="ru-RU" dirty="0" smtClean="0"/>
                        <a:t>%</a:t>
                      </a:r>
                      <a:endParaRPr lang="ru-RU" dirty="0"/>
                    </a:p>
                  </a:txBody>
                  <a:tcPr/>
                </a:tc>
                <a:tc>
                  <a:txBody>
                    <a:bodyPr/>
                    <a:lstStyle/>
                    <a:p>
                      <a:pPr algn="ctr"/>
                      <a:r>
                        <a:rPr lang="ru-RU" dirty="0" smtClean="0"/>
                        <a:t>Жиры</a:t>
                      </a:r>
                    </a:p>
                    <a:p>
                      <a:pPr algn="ctr"/>
                      <a:r>
                        <a:rPr lang="ru-RU" dirty="0" smtClean="0"/>
                        <a:t>%</a:t>
                      </a:r>
                      <a:endParaRPr lang="ru-RU" dirty="0"/>
                    </a:p>
                  </a:txBody>
                  <a:tcPr/>
                </a:tc>
                <a:tc>
                  <a:txBody>
                    <a:bodyPr/>
                    <a:lstStyle/>
                    <a:p>
                      <a:pPr algn="ctr"/>
                      <a:r>
                        <a:rPr lang="ru-RU" dirty="0" smtClean="0"/>
                        <a:t>Клетчатка</a:t>
                      </a:r>
                    </a:p>
                    <a:p>
                      <a:pPr algn="ctr"/>
                      <a:r>
                        <a:rPr lang="ru-RU" dirty="0" smtClean="0"/>
                        <a:t>%</a:t>
                      </a:r>
                      <a:endParaRPr lang="ru-RU" dirty="0"/>
                    </a:p>
                  </a:txBody>
                  <a:tcPr/>
                </a:tc>
                <a:tc>
                  <a:txBody>
                    <a:bodyPr/>
                    <a:lstStyle/>
                    <a:p>
                      <a:pPr algn="ctr"/>
                      <a:r>
                        <a:rPr lang="ru-RU" dirty="0" smtClean="0"/>
                        <a:t>Зола</a:t>
                      </a:r>
                    </a:p>
                    <a:p>
                      <a:pPr algn="ctr"/>
                      <a:r>
                        <a:rPr lang="ru-RU" dirty="0" smtClean="0"/>
                        <a:t>%</a:t>
                      </a:r>
                      <a:endParaRPr lang="ru-RU" dirty="0"/>
                    </a:p>
                  </a:txBody>
                  <a:tcPr/>
                </a:tc>
                <a:tc>
                  <a:txBody>
                    <a:bodyPr/>
                    <a:lstStyle/>
                    <a:p>
                      <a:pPr algn="ctr"/>
                      <a:r>
                        <a:rPr lang="ru-RU" dirty="0" err="1" smtClean="0"/>
                        <a:t>Энергетиценность</a:t>
                      </a:r>
                      <a:endParaRPr lang="ru-RU" dirty="0" smtClean="0"/>
                    </a:p>
                    <a:p>
                      <a:pPr algn="ctr"/>
                      <a:r>
                        <a:rPr lang="ru-RU" dirty="0" smtClean="0"/>
                        <a:t>кДж/ккал</a:t>
                      </a:r>
                      <a:endParaRPr lang="ru-RU" dirty="0"/>
                    </a:p>
                  </a:txBody>
                  <a:tcPr/>
                </a:tc>
              </a:tr>
              <a:tr h="881412">
                <a:tc>
                  <a:txBody>
                    <a:bodyPr/>
                    <a:lstStyle/>
                    <a:p>
                      <a:r>
                        <a:rPr lang="ru-RU" b="1" dirty="0" smtClean="0"/>
                        <a:t>Багет </a:t>
                      </a:r>
                    </a:p>
                    <a:p>
                      <a:r>
                        <a:rPr lang="ru-RU" b="1" dirty="0" smtClean="0"/>
                        <a:t>« Столичный»</a:t>
                      </a:r>
                      <a:endParaRPr lang="ru-RU" b="1" dirty="0"/>
                    </a:p>
                  </a:txBody>
                  <a:tcPr/>
                </a:tc>
                <a:tc>
                  <a:txBody>
                    <a:bodyPr/>
                    <a:lstStyle/>
                    <a:p>
                      <a:pPr algn="ctr"/>
                      <a:endParaRPr lang="ru-RU" b="1" dirty="0" smtClean="0"/>
                    </a:p>
                    <a:p>
                      <a:pPr algn="ctr"/>
                      <a:r>
                        <a:rPr lang="ru-RU" b="1" dirty="0" smtClean="0"/>
                        <a:t>34,0</a:t>
                      </a:r>
                      <a:endParaRPr lang="ru-RU" b="1" dirty="0"/>
                    </a:p>
                  </a:txBody>
                  <a:tcPr/>
                </a:tc>
                <a:tc>
                  <a:txBody>
                    <a:bodyPr/>
                    <a:lstStyle/>
                    <a:p>
                      <a:pPr algn="ctr"/>
                      <a:endParaRPr lang="ru-RU" b="1" dirty="0" smtClean="0"/>
                    </a:p>
                    <a:p>
                      <a:pPr algn="ctr"/>
                      <a:r>
                        <a:rPr lang="ru-RU" b="1" dirty="0" smtClean="0"/>
                        <a:t>51,4</a:t>
                      </a:r>
                    </a:p>
                  </a:txBody>
                  <a:tcPr/>
                </a:tc>
                <a:tc>
                  <a:txBody>
                    <a:bodyPr/>
                    <a:lstStyle/>
                    <a:p>
                      <a:pPr algn="ctr"/>
                      <a:endParaRPr lang="ru-RU" b="1" dirty="0" smtClean="0"/>
                    </a:p>
                    <a:p>
                      <a:pPr algn="ctr"/>
                      <a:r>
                        <a:rPr lang="ru-RU" b="1" dirty="0" smtClean="0"/>
                        <a:t>7.5</a:t>
                      </a:r>
                      <a:endParaRPr lang="ru-RU" b="1" dirty="0"/>
                    </a:p>
                  </a:txBody>
                  <a:tcPr/>
                </a:tc>
                <a:tc>
                  <a:txBody>
                    <a:bodyPr/>
                    <a:lstStyle/>
                    <a:p>
                      <a:pPr algn="ctr"/>
                      <a:endParaRPr lang="ru-RU" b="1" dirty="0" smtClean="0"/>
                    </a:p>
                    <a:p>
                      <a:pPr algn="ctr"/>
                      <a:r>
                        <a:rPr lang="ru-RU" b="1" dirty="0" smtClean="0"/>
                        <a:t>2,9</a:t>
                      </a:r>
                      <a:endParaRPr lang="ru-RU" b="1" dirty="0"/>
                    </a:p>
                  </a:txBody>
                  <a:tcPr/>
                </a:tc>
                <a:tc>
                  <a:txBody>
                    <a:bodyPr/>
                    <a:lstStyle/>
                    <a:p>
                      <a:pPr algn="ctr"/>
                      <a:endParaRPr lang="ru-RU" b="1" dirty="0" smtClean="0"/>
                    </a:p>
                    <a:p>
                      <a:pPr algn="ctr"/>
                      <a:r>
                        <a:rPr lang="ru-RU" b="1" dirty="0" smtClean="0"/>
                        <a:t>2,7</a:t>
                      </a:r>
                      <a:endParaRPr lang="ru-RU" b="1" dirty="0"/>
                    </a:p>
                  </a:txBody>
                  <a:tcPr/>
                </a:tc>
                <a:tc>
                  <a:txBody>
                    <a:bodyPr/>
                    <a:lstStyle/>
                    <a:p>
                      <a:pPr algn="ctr"/>
                      <a:endParaRPr lang="ru-RU" b="1" dirty="0" smtClean="0"/>
                    </a:p>
                    <a:p>
                      <a:pPr algn="ctr"/>
                      <a:r>
                        <a:rPr lang="ru-RU" b="1" dirty="0" smtClean="0"/>
                        <a:t>1,5</a:t>
                      </a:r>
                      <a:endParaRPr lang="ru-RU" b="1" dirty="0"/>
                    </a:p>
                  </a:txBody>
                  <a:tcPr/>
                </a:tc>
                <a:tc>
                  <a:txBody>
                    <a:bodyPr/>
                    <a:lstStyle/>
                    <a:p>
                      <a:pPr algn="ctr"/>
                      <a:endParaRPr lang="ru-RU" b="1" dirty="0" smtClean="0"/>
                    </a:p>
                    <a:p>
                      <a:pPr algn="ctr"/>
                      <a:endParaRPr lang="ru-RU" b="1" dirty="0"/>
                    </a:p>
                  </a:txBody>
                  <a:tcPr/>
                </a:tc>
              </a:tr>
              <a:tr h="881412">
                <a:tc>
                  <a:txBody>
                    <a:bodyPr/>
                    <a:lstStyle/>
                    <a:p>
                      <a:r>
                        <a:rPr lang="ru-RU" b="1" dirty="0" smtClean="0"/>
                        <a:t>Булка городская </a:t>
                      </a:r>
                    </a:p>
                  </a:txBody>
                  <a:tcPr/>
                </a:tc>
                <a:tc>
                  <a:txBody>
                    <a:bodyPr/>
                    <a:lstStyle/>
                    <a:p>
                      <a:pPr algn="ctr"/>
                      <a:endParaRPr lang="ru-RU" b="1" dirty="0" smtClean="0"/>
                    </a:p>
                    <a:p>
                      <a:pPr algn="ctr"/>
                      <a:r>
                        <a:rPr lang="ru-RU" b="1" dirty="0" smtClean="0"/>
                        <a:t>23,2</a:t>
                      </a:r>
                      <a:endParaRPr lang="ru-RU" b="1" dirty="0"/>
                    </a:p>
                  </a:txBody>
                  <a:tcPr/>
                </a:tc>
                <a:tc>
                  <a:txBody>
                    <a:bodyPr/>
                    <a:lstStyle/>
                    <a:p>
                      <a:pPr algn="ctr"/>
                      <a:endParaRPr lang="ru-RU" b="1" dirty="0" smtClean="0"/>
                    </a:p>
                    <a:p>
                      <a:pPr algn="ctr"/>
                      <a:r>
                        <a:rPr lang="ru-RU" b="1" dirty="0" smtClean="0"/>
                        <a:t>57,7 </a:t>
                      </a:r>
                      <a:endParaRPr lang="ru-RU" b="1" dirty="0"/>
                    </a:p>
                  </a:txBody>
                  <a:tcPr/>
                </a:tc>
                <a:tc>
                  <a:txBody>
                    <a:bodyPr/>
                    <a:lstStyle/>
                    <a:p>
                      <a:pPr algn="ctr"/>
                      <a:endParaRPr lang="ru-RU" b="1" dirty="0" smtClean="0"/>
                    </a:p>
                    <a:p>
                      <a:pPr algn="ctr"/>
                      <a:r>
                        <a:rPr lang="ru-RU" b="1" dirty="0" smtClean="0"/>
                        <a:t>7,2</a:t>
                      </a:r>
                      <a:endParaRPr lang="ru-RU" b="1" dirty="0"/>
                    </a:p>
                  </a:txBody>
                  <a:tcPr/>
                </a:tc>
                <a:tc>
                  <a:txBody>
                    <a:bodyPr/>
                    <a:lstStyle/>
                    <a:p>
                      <a:pPr algn="ctr"/>
                      <a:endParaRPr lang="ru-RU" b="1" dirty="0" smtClean="0"/>
                    </a:p>
                    <a:p>
                      <a:pPr algn="ctr"/>
                      <a:r>
                        <a:rPr lang="ru-RU" b="1" dirty="0" smtClean="0"/>
                        <a:t>9,5 </a:t>
                      </a:r>
                      <a:endParaRPr lang="ru-RU" b="1" dirty="0"/>
                    </a:p>
                  </a:txBody>
                  <a:tcPr/>
                </a:tc>
                <a:tc>
                  <a:txBody>
                    <a:bodyPr/>
                    <a:lstStyle/>
                    <a:p>
                      <a:pPr algn="ctr"/>
                      <a:endParaRPr lang="ru-RU" b="1" dirty="0" smtClean="0"/>
                    </a:p>
                    <a:p>
                      <a:pPr algn="ctr"/>
                      <a:r>
                        <a:rPr lang="ru-RU" b="1" dirty="0" smtClean="0"/>
                        <a:t>0,7</a:t>
                      </a:r>
                      <a:endParaRPr lang="ru-RU" b="1" dirty="0"/>
                    </a:p>
                  </a:txBody>
                  <a:tcPr/>
                </a:tc>
                <a:tc>
                  <a:txBody>
                    <a:bodyPr/>
                    <a:lstStyle/>
                    <a:p>
                      <a:pPr algn="ctr"/>
                      <a:endParaRPr lang="ru-RU" b="1" dirty="0" smtClean="0"/>
                    </a:p>
                    <a:p>
                      <a:pPr algn="ctr"/>
                      <a:r>
                        <a:rPr lang="ru-RU" b="1" dirty="0" smtClean="0"/>
                        <a:t>1,7</a:t>
                      </a:r>
                      <a:endParaRPr lang="ru-RU" b="1" dirty="0"/>
                    </a:p>
                  </a:txBody>
                  <a:tcPr/>
                </a:tc>
                <a:tc>
                  <a:txBody>
                    <a:bodyPr/>
                    <a:lstStyle/>
                    <a:p>
                      <a:pPr algn="ctr"/>
                      <a:endParaRPr lang="ru-RU" b="1" dirty="0" smtClean="0"/>
                    </a:p>
                    <a:p>
                      <a:pPr algn="ctr"/>
                      <a:endParaRPr lang="ru-RU" b="1" dirty="0"/>
                    </a:p>
                  </a:txBody>
                  <a:tcPr/>
                </a:tc>
              </a:tr>
              <a:tr h="881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kern="1200" cap="none" normalizeH="0" baseline="0" dirty="0" smtClean="0">
                          <a:ln>
                            <a:noFill/>
                          </a:ln>
                          <a:solidFill>
                            <a:schemeClr val="tx1"/>
                          </a:solidFill>
                          <a:effectLst/>
                          <a:latin typeface="+mn-lt"/>
                          <a:ea typeface="+mn-ea"/>
                          <a:cs typeface="Times New Roman" pitchFamily="18" charset="0"/>
                        </a:rPr>
                        <a:t>3.Батон нарезной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kern="1200" cap="none" normalizeH="0" baseline="0" dirty="0" smtClean="0">
                          <a:ln>
                            <a:noFill/>
                          </a:ln>
                          <a:solidFill>
                            <a:schemeClr val="tx1"/>
                          </a:solidFill>
                          <a:effectLst/>
                          <a:latin typeface="+mn-lt"/>
                          <a:ea typeface="+mn-ea"/>
                          <a:cs typeface="Times New Roman" pitchFamily="18" charset="0"/>
                        </a:rPr>
                        <a:t> ( белый)</a:t>
                      </a:r>
                      <a:endParaRPr lang="ru-RU" b="1" dirty="0" smtClean="0"/>
                    </a:p>
                  </a:txBody>
                  <a:tcPr/>
                </a:tc>
                <a:tc>
                  <a:txBody>
                    <a:bodyPr/>
                    <a:lstStyle/>
                    <a:p>
                      <a:pPr algn="ctr"/>
                      <a:endParaRPr lang="ru-RU" b="1" dirty="0" smtClean="0"/>
                    </a:p>
                    <a:p>
                      <a:pPr algn="ctr"/>
                      <a:endParaRPr lang="ru-RU" b="1" dirty="0" smtClean="0"/>
                    </a:p>
                    <a:p>
                      <a:pPr algn="ctr"/>
                      <a:r>
                        <a:rPr lang="ru-RU" b="1" dirty="0" smtClean="0"/>
                        <a:t>37,8</a:t>
                      </a:r>
                      <a:endParaRPr lang="ru-RU" b="1" dirty="0"/>
                    </a:p>
                  </a:txBody>
                  <a:tcPr/>
                </a:tc>
                <a:tc>
                  <a:txBody>
                    <a:bodyPr/>
                    <a:lstStyle/>
                    <a:p>
                      <a:pPr algn="ctr"/>
                      <a:endParaRPr lang="ru-RU" b="1" dirty="0" smtClean="0"/>
                    </a:p>
                    <a:p>
                      <a:pPr algn="ctr"/>
                      <a:endParaRPr lang="ru-RU" b="1" dirty="0" smtClean="0"/>
                    </a:p>
                    <a:p>
                      <a:pPr algn="ctr"/>
                      <a:r>
                        <a:rPr lang="ru-RU" b="1" dirty="0" smtClean="0"/>
                        <a:t>52,6</a:t>
                      </a:r>
                      <a:endParaRPr lang="ru-RU" b="1" dirty="0"/>
                    </a:p>
                  </a:txBody>
                  <a:tcPr/>
                </a:tc>
                <a:tc>
                  <a:txBody>
                    <a:bodyPr/>
                    <a:lstStyle/>
                    <a:p>
                      <a:pPr algn="ctr"/>
                      <a:endParaRPr lang="ru-RU" b="1" dirty="0" smtClean="0"/>
                    </a:p>
                    <a:p>
                      <a:pPr algn="ctr"/>
                      <a:endParaRPr lang="ru-RU" b="1" dirty="0" smtClean="0"/>
                    </a:p>
                    <a:p>
                      <a:pPr algn="ctr"/>
                      <a:r>
                        <a:rPr lang="ru-RU" b="1" dirty="0" smtClean="0"/>
                        <a:t>7,6</a:t>
                      </a:r>
                      <a:endParaRPr lang="ru-RU" b="1" dirty="0"/>
                    </a:p>
                  </a:txBody>
                  <a:tcPr/>
                </a:tc>
                <a:tc>
                  <a:txBody>
                    <a:bodyPr/>
                    <a:lstStyle/>
                    <a:p>
                      <a:pPr algn="ctr"/>
                      <a:endParaRPr lang="ru-RU" b="1" dirty="0" smtClean="0"/>
                    </a:p>
                    <a:p>
                      <a:pPr algn="ctr"/>
                      <a:endParaRPr lang="ru-RU" b="1" dirty="0" smtClean="0"/>
                    </a:p>
                    <a:p>
                      <a:pPr algn="ctr"/>
                      <a:r>
                        <a:rPr lang="ru-RU" b="1" dirty="0" smtClean="0"/>
                        <a:t>0,6 </a:t>
                      </a:r>
                      <a:endParaRPr lang="ru-RU" b="1" dirty="0"/>
                    </a:p>
                  </a:txBody>
                  <a:tcPr/>
                </a:tc>
                <a:tc>
                  <a:txBody>
                    <a:bodyPr/>
                    <a:lstStyle/>
                    <a:p>
                      <a:pPr algn="ctr"/>
                      <a:endParaRPr lang="ru-RU" b="1" dirty="0" smtClean="0"/>
                    </a:p>
                    <a:p>
                      <a:pPr algn="ctr"/>
                      <a:endParaRPr lang="ru-RU" b="1" dirty="0" smtClean="0"/>
                    </a:p>
                    <a:p>
                      <a:pPr algn="ctr"/>
                      <a:r>
                        <a:rPr lang="ru-RU" b="1" dirty="0" smtClean="0"/>
                        <a:t>0,1</a:t>
                      </a:r>
                      <a:endParaRPr lang="ru-RU" b="1" dirty="0"/>
                    </a:p>
                  </a:txBody>
                  <a:tcPr/>
                </a:tc>
                <a:tc>
                  <a:txBody>
                    <a:bodyPr/>
                    <a:lstStyle/>
                    <a:p>
                      <a:pPr algn="ctr"/>
                      <a:endParaRPr lang="ru-RU" b="1" dirty="0" smtClean="0"/>
                    </a:p>
                    <a:p>
                      <a:pPr algn="ctr"/>
                      <a:endParaRPr lang="ru-RU" b="1" dirty="0" smtClean="0"/>
                    </a:p>
                    <a:p>
                      <a:pPr algn="ctr"/>
                      <a:r>
                        <a:rPr lang="ru-RU" b="1" dirty="0" smtClean="0"/>
                        <a:t>1,3</a:t>
                      </a:r>
                      <a:endParaRPr lang="ru-RU"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ru-RU" b="1" dirty="0" smtClean="0"/>
                    </a:p>
                    <a:p>
                      <a:pPr algn="ctr"/>
                      <a:endParaRPr lang="ru-RU" b="1" dirty="0" smtClean="0"/>
                    </a:p>
                  </a:txBody>
                  <a:tcPr/>
                </a:tc>
              </a:tr>
              <a:tr h="8814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kern="1200" cap="none" normalizeH="0" baseline="0" dirty="0" smtClean="0">
                          <a:ln>
                            <a:noFill/>
                          </a:ln>
                          <a:solidFill>
                            <a:schemeClr val="tx1"/>
                          </a:solidFill>
                          <a:effectLst/>
                          <a:latin typeface="+mn-lt"/>
                          <a:ea typeface="+mn-ea"/>
                          <a:cs typeface="Times New Roman" pitchFamily="18" charset="0"/>
                        </a:rPr>
                        <a:t>4. Хлеб из </a:t>
                      </a:r>
                      <a:r>
                        <a:rPr kumimoji="0" lang="ru-RU" sz="1800" b="1" i="0" u="none" strike="noStrike" kern="1200" cap="none" normalizeH="0" baseline="0" dirty="0" err="1" smtClean="0">
                          <a:ln>
                            <a:noFill/>
                          </a:ln>
                          <a:solidFill>
                            <a:schemeClr val="tx1"/>
                          </a:solidFill>
                          <a:effectLst/>
                          <a:latin typeface="+mn-lt"/>
                          <a:ea typeface="+mn-ea"/>
                          <a:cs typeface="Times New Roman" pitchFamily="18" charset="0"/>
                        </a:rPr>
                        <a:t>хлебопечки</a:t>
                      </a:r>
                      <a:endParaRPr kumimoji="0" lang="ru-RU" sz="1800" b="1" i="0" u="none" strike="noStrike" kern="1200" cap="none" normalizeH="0" baseline="0" dirty="0" smtClean="0">
                        <a:ln>
                          <a:noFill/>
                        </a:ln>
                        <a:solidFill>
                          <a:schemeClr val="tx1"/>
                        </a:solidFill>
                        <a:effectLst/>
                        <a:latin typeface="+mn-lt"/>
                        <a:ea typeface="+mn-ea"/>
                        <a:cs typeface="+mn-cs"/>
                      </a:endParaRPr>
                    </a:p>
                  </a:txBody>
                  <a:tcPr/>
                </a:tc>
                <a:tc>
                  <a:txBody>
                    <a:bodyPr/>
                    <a:lstStyle/>
                    <a:p>
                      <a:pPr algn="ctr"/>
                      <a:r>
                        <a:rPr lang="ru-RU" b="1" dirty="0" smtClean="0"/>
                        <a:t>45</a:t>
                      </a:r>
                      <a:endParaRPr lang="ru-RU" b="1" dirty="0"/>
                    </a:p>
                  </a:txBody>
                  <a:tcPr/>
                </a:tc>
                <a:tc>
                  <a:txBody>
                    <a:bodyPr/>
                    <a:lstStyle/>
                    <a:p>
                      <a:pPr algn="ctr"/>
                      <a:r>
                        <a:rPr lang="ru-RU" b="1" dirty="0" smtClean="0"/>
                        <a:t>42,8</a:t>
                      </a:r>
                      <a:endParaRPr lang="ru-RU" b="1" dirty="0"/>
                    </a:p>
                  </a:txBody>
                  <a:tcPr/>
                </a:tc>
                <a:tc>
                  <a:txBody>
                    <a:bodyPr/>
                    <a:lstStyle/>
                    <a:p>
                      <a:pPr algn="ctr"/>
                      <a:r>
                        <a:rPr lang="ru-RU" b="1" dirty="0" smtClean="0"/>
                        <a:t>6,5</a:t>
                      </a:r>
                      <a:endParaRPr lang="ru-RU" b="1" dirty="0"/>
                    </a:p>
                  </a:txBody>
                  <a:tcPr/>
                </a:tc>
                <a:tc>
                  <a:txBody>
                    <a:bodyPr/>
                    <a:lstStyle/>
                    <a:p>
                      <a:pPr algn="ctr"/>
                      <a:r>
                        <a:rPr lang="ru-RU" b="1" dirty="0" smtClean="0"/>
                        <a:t>3,7</a:t>
                      </a:r>
                      <a:endParaRPr lang="ru-RU" b="1" dirty="0"/>
                    </a:p>
                  </a:txBody>
                  <a:tcPr/>
                </a:tc>
                <a:tc>
                  <a:txBody>
                    <a:bodyPr/>
                    <a:lstStyle/>
                    <a:p>
                      <a:pPr algn="ctr"/>
                      <a:r>
                        <a:rPr lang="ru-RU" b="1" dirty="0" smtClean="0"/>
                        <a:t>2.0</a:t>
                      </a:r>
                      <a:endParaRPr lang="ru-RU" b="1" dirty="0"/>
                    </a:p>
                  </a:txBody>
                  <a:tcPr/>
                </a:tc>
                <a:tc>
                  <a:txBody>
                    <a:bodyPr/>
                    <a:lstStyle/>
                    <a:p>
                      <a:pPr algn="ctr"/>
                      <a:r>
                        <a:rPr lang="ru-RU" b="1" dirty="0" smtClean="0"/>
                        <a:t>-</a:t>
                      </a:r>
                      <a:endParaRPr lang="ru-RU" b="1" dirty="0"/>
                    </a:p>
                  </a:txBody>
                  <a:tcPr/>
                </a:tc>
                <a:tc>
                  <a:txBody>
                    <a:bodyPr/>
                    <a:lstStyle/>
                    <a:p>
                      <a:pPr algn="ctr"/>
                      <a:r>
                        <a:rPr lang="ru-RU" sz="1800" b="0" i="0" kern="1200" dirty="0" smtClean="0">
                          <a:solidFill>
                            <a:schemeClr val="dk1"/>
                          </a:solidFill>
                          <a:latin typeface="+mn-lt"/>
                          <a:ea typeface="+mn-ea"/>
                          <a:cs typeface="+mn-cs"/>
                        </a:rPr>
                        <a:t>933/223</a:t>
                      </a:r>
                      <a:endParaRPr lang="ru-RU" b="1" dirty="0" smtClean="0"/>
                    </a:p>
                  </a:txBody>
                  <a:tcPr/>
                </a:tc>
              </a:tr>
            </a:tbl>
          </a:graphicData>
        </a:graphic>
      </p:graphicFrame>
      <p:sp>
        <p:nvSpPr>
          <p:cNvPr id="8" name="Прямоугольник 7"/>
          <p:cNvSpPr/>
          <p:nvPr/>
        </p:nvSpPr>
        <p:spPr>
          <a:xfrm>
            <a:off x="482455" y="188640"/>
            <a:ext cx="7735194" cy="1077218"/>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Химический состав и энергетическая</a:t>
            </a:r>
          </a:p>
          <a:p>
            <a:pPr algn="ctr"/>
            <a:r>
              <a:rPr lang="ru-RU" sz="3200" b="1" cap="all"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ценность</a:t>
            </a:r>
            <a:endParaRPr lang="ru-RU" sz="3200" b="1" cap="all"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TextBox 8"/>
          <p:cNvSpPr txBox="1"/>
          <p:nvPr/>
        </p:nvSpPr>
        <p:spPr>
          <a:xfrm>
            <a:off x="7812360" y="2924944"/>
            <a:ext cx="1093569" cy="369332"/>
          </a:xfrm>
          <a:prstGeom prst="rect">
            <a:avLst/>
          </a:prstGeom>
          <a:noFill/>
        </p:spPr>
        <p:txBody>
          <a:bodyPr wrap="none" rtlCol="0">
            <a:spAutoFit/>
          </a:bodyPr>
          <a:lstStyle/>
          <a:p>
            <a:r>
              <a:rPr lang="ru-RU" dirty="0" smtClean="0"/>
              <a:t>1096/262</a:t>
            </a:r>
            <a:endParaRPr lang="ru-RU" dirty="0"/>
          </a:p>
        </p:txBody>
      </p:sp>
      <p:sp>
        <p:nvSpPr>
          <p:cNvPr id="10" name="TextBox 9"/>
          <p:cNvSpPr txBox="1"/>
          <p:nvPr/>
        </p:nvSpPr>
        <p:spPr>
          <a:xfrm>
            <a:off x="7812360" y="3861048"/>
            <a:ext cx="976549" cy="369332"/>
          </a:xfrm>
          <a:prstGeom prst="rect">
            <a:avLst/>
          </a:prstGeom>
          <a:noFill/>
        </p:spPr>
        <p:txBody>
          <a:bodyPr wrap="square" rtlCol="0">
            <a:spAutoFit/>
          </a:bodyPr>
          <a:lstStyle/>
          <a:p>
            <a:r>
              <a:rPr lang="ru-RU" dirty="0" smtClean="0"/>
              <a:t>979/234</a:t>
            </a:r>
            <a:endParaRPr lang="ru-RU" dirty="0"/>
          </a:p>
        </p:txBody>
      </p:sp>
      <p:sp>
        <p:nvSpPr>
          <p:cNvPr id="11" name="TextBox 10"/>
          <p:cNvSpPr txBox="1"/>
          <p:nvPr/>
        </p:nvSpPr>
        <p:spPr>
          <a:xfrm>
            <a:off x="7740352" y="5013176"/>
            <a:ext cx="1093569" cy="369332"/>
          </a:xfrm>
          <a:prstGeom prst="rect">
            <a:avLst/>
          </a:prstGeom>
          <a:noFill/>
        </p:spPr>
        <p:txBody>
          <a:bodyPr wrap="square" rtlCol="0">
            <a:spAutoFit/>
          </a:bodyPr>
          <a:lstStyle/>
          <a:p>
            <a:r>
              <a:rPr lang="ru-RU" dirty="0" smtClean="0"/>
              <a:t>1390/332</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90"/>
                                          </p:val>
                                        </p:tav>
                                        <p:tav tm="100000">
                                          <p:val>
                                            <p:fltVal val="0"/>
                                          </p:val>
                                        </p:tav>
                                      </p:tavLst>
                                    </p:anim>
                                    <p:animEffect transition="in" filter="fade">
                                      <p:cBhvr>
                                        <p:cTn id="10" dur="2000"/>
                                        <p:tgtEl>
                                          <p:spTgt spid="6"/>
                                        </p:tgtEl>
                                      </p:cBhvr>
                                    </p:animEffect>
                                  </p:childTnLst>
                                </p:cTn>
                              </p:par>
                            </p:childTnLst>
                          </p:cTn>
                        </p:par>
                        <p:par>
                          <p:cTn id="11" fill="hold">
                            <p:stCondLst>
                              <p:cond delay="2000"/>
                            </p:stCondLst>
                            <p:childTnLst>
                              <p:par>
                                <p:cTn id="12" presetID="10" presetClass="entr" presetSubtype="0" fill="hold" grpId="0" nodeType="afterEffect">
                                  <p:stCondLst>
                                    <p:cond delay="0"/>
                                  </p:stCondLst>
                                  <p:iterate type="lt">
                                    <p:tmPct val="0"/>
                                  </p:iterate>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par>
                                <p:cTn id="15" presetID="10" presetClass="entr" presetSubtype="0" fill="hold" grpId="0" nodeType="withEffect">
                                  <p:stCondLst>
                                    <p:cond delay="0"/>
                                  </p:stCondLst>
                                  <p:iterate type="lt">
                                    <p:tmPct val="0"/>
                                  </p:iterate>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par>
                                <p:cTn id="18" presetID="10" presetClass="entr" presetSubtype="0" fill="hold" grpId="0" nodeType="withEffect">
                                  <p:stCondLst>
                                    <p:cond delay="0"/>
                                  </p:stCondLst>
                                  <p:iterate type="lt">
                                    <p:tmPct val="0"/>
                                  </p:iterate>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par>
                          <p:cTn id="21" fill="hold">
                            <p:stCondLst>
                              <p:cond delay="3000"/>
                            </p:stCondLst>
                            <p:childTnLst>
                              <p:par>
                                <p:cTn id="22" presetID="3" presetClass="emph" presetSubtype="2" repeatCount="indefinite" fill="hold" grpId="1" nodeType="afterEffect">
                                  <p:stCondLst>
                                    <p:cond delay="600"/>
                                  </p:stCondLst>
                                  <p:endCondLst>
                                    <p:cond evt="onNext" delay="0">
                                      <p:tgtEl>
                                        <p:sldTgt/>
                                      </p:tgtEl>
                                    </p:cond>
                                  </p:endCondLst>
                                  <p:iterate type="lt">
                                    <p:tmPct val="0"/>
                                  </p:iterate>
                                  <p:childTnLst>
                                    <p:animClr clrSpc="rgb" dir="cw">
                                      <p:cBhvr override="childStyle">
                                        <p:cTn id="23" dur="1000" fill="hold"/>
                                        <p:tgtEl>
                                          <p:spTgt spid="9"/>
                                        </p:tgtEl>
                                        <p:attrNameLst>
                                          <p:attrName>style.color</p:attrName>
                                        </p:attrNameLst>
                                      </p:cBhvr>
                                      <p:to>
                                        <a:srgbClr val="FC1228"/>
                                      </p:to>
                                    </p:animClr>
                                  </p:childTnLst>
                                </p:cTn>
                              </p:par>
                              <p:par>
                                <p:cTn id="24" presetID="3" presetClass="emph" presetSubtype="2" repeatCount="indefinite" fill="hold" grpId="1" nodeType="withEffect">
                                  <p:stCondLst>
                                    <p:cond delay="0"/>
                                  </p:stCondLst>
                                  <p:endCondLst>
                                    <p:cond evt="onNext" delay="0">
                                      <p:tgtEl>
                                        <p:sldTgt/>
                                      </p:tgtEl>
                                    </p:cond>
                                  </p:endCondLst>
                                  <p:iterate type="lt">
                                    <p:tmPct val="0"/>
                                  </p:iterate>
                                  <p:childTnLst>
                                    <p:animClr clrSpc="rgb" dir="cw">
                                      <p:cBhvr override="childStyle">
                                        <p:cTn id="25" dur="1000" fill="hold"/>
                                        <p:tgtEl>
                                          <p:spTgt spid="10"/>
                                        </p:tgtEl>
                                        <p:attrNameLst>
                                          <p:attrName>style.color</p:attrName>
                                        </p:attrNameLst>
                                      </p:cBhvr>
                                      <p:to>
                                        <a:schemeClr val="accent2"/>
                                      </p:to>
                                    </p:animClr>
                                  </p:childTnLst>
                                </p:cTn>
                              </p:par>
                              <p:par>
                                <p:cTn id="26" presetID="3" presetClass="emph" presetSubtype="2" repeatCount="indefinite" fill="hold" grpId="1" nodeType="withEffect">
                                  <p:stCondLst>
                                    <p:cond delay="600"/>
                                  </p:stCondLst>
                                  <p:endCondLst>
                                    <p:cond evt="onNext" delay="0">
                                      <p:tgtEl>
                                        <p:sldTgt/>
                                      </p:tgtEl>
                                    </p:cond>
                                  </p:endCondLst>
                                  <p:iterate type="lt">
                                    <p:tmPct val="0"/>
                                  </p:iterate>
                                  <p:childTnLst>
                                    <p:animClr clrSpc="rgb" dir="cw">
                                      <p:cBhvr override="childStyle">
                                        <p:cTn id="27" dur="1000" fill="hold"/>
                                        <p:tgtEl>
                                          <p:spTgt spid="11"/>
                                        </p:tgtEl>
                                        <p:attrNameLst>
                                          <p:attrName>style.color</p:attrName>
                                        </p:attrNameLst>
                                      </p:cBhvr>
                                      <p:to>
                                        <a:schemeClr val="accent2"/>
                                      </p:to>
                                    </p:animClr>
                                  </p:childTnLst>
                                </p:cTn>
                              </p:par>
                              <p:par>
                                <p:cTn id="28" presetID="18" presetClass="emph" presetSubtype="0" fill="hold" grpId="2" nodeType="withEffect">
                                  <p:stCondLst>
                                    <p:cond delay="600"/>
                                  </p:stCondLst>
                                  <p:iterate type="lt">
                                    <p:tmPct val="4000"/>
                                  </p:iterate>
                                  <p:childTnLst>
                                    <p:set>
                                      <p:cBhvr override="childStyle">
                                        <p:cTn id="29" dur="500" fill="hold"/>
                                        <p:tgtEl>
                                          <p:spTgt spid="9"/>
                                        </p:tgtEl>
                                        <p:attrNameLst>
                                          <p:attrName>style.textDecorationUnderline</p:attrName>
                                        </p:attrNameLst>
                                      </p:cBhvr>
                                      <p:to>
                                        <p:strVal val="true"/>
                                      </p:to>
                                    </p:set>
                                  </p:childTnLst>
                                </p:cTn>
                              </p:par>
                              <p:par>
                                <p:cTn id="30" presetID="18" presetClass="emph" presetSubtype="0" fill="hold" grpId="2" nodeType="withEffect">
                                  <p:stCondLst>
                                    <p:cond delay="600"/>
                                  </p:stCondLst>
                                  <p:iterate type="lt">
                                    <p:tmPct val="4000"/>
                                  </p:iterate>
                                  <p:childTnLst>
                                    <p:set>
                                      <p:cBhvr override="childStyle">
                                        <p:cTn id="31" dur="500" fill="hold"/>
                                        <p:tgtEl>
                                          <p:spTgt spid="10"/>
                                        </p:tgtEl>
                                        <p:attrNameLst>
                                          <p:attrName>style.textDecorationUnderline</p:attrName>
                                        </p:attrNameLst>
                                      </p:cBhvr>
                                      <p:to>
                                        <p:strVal val="true"/>
                                      </p:to>
                                    </p:set>
                                  </p:childTnLst>
                                </p:cTn>
                              </p:par>
                              <p:par>
                                <p:cTn id="32" presetID="18" presetClass="emph" presetSubtype="0" fill="hold" grpId="2" nodeType="withEffect">
                                  <p:stCondLst>
                                    <p:cond delay="600"/>
                                  </p:stCondLst>
                                  <p:iterate type="lt">
                                    <p:tmPct val="4000"/>
                                  </p:iterate>
                                  <p:childTnLst>
                                    <p:set>
                                      <p:cBhvr override="childStyle">
                                        <p:cTn id="33" dur="500" fill="hold"/>
                                        <p:tgtEl>
                                          <p:spTgt spid="11"/>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0" grpId="0"/>
      <p:bldP spid="10" grpId="1"/>
      <p:bldP spid="10" grpId="2"/>
      <p:bldP spid="11" grpId="0"/>
      <p:bldP spid="11" grpId="1"/>
      <p:bldP spid="11"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1475656" y="3861048"/>
            <a:ext cx="6696744" cy="2308324"/>
          </a:xfrm>
          <a:prstGeom prst="rect">
            <a:avLst/>
          </a:prstGeom>
        </p:spPr>
        <p:txBody>
          <a:bodyPr wrap="square">
            <a:spAutoFit/>
          </a:bodyPr>
          <a:lstStyle/>
          <a:p>
            <a:r>
              <a:rPr lang="ru-RU" dirty="0" smtClean="0"/>
              <a:t>За  счет  хлеба  организм  человека  на  50  %  удовлетворяет  потребность  в </a:t>
            </a:r>
          </a:p>
          <a:p>
            <a:r>
              <a:rPr lang="ru-RU" dirty="0" smtClean="0"/>
              <a:t>витаминах  группы  В:  тиамине  (В1),  рибофлавине  (В2)  и  никотиновой  кислоте </a:t>
            </a:r>
          </a:p>
          <a:p>
            <a:r>
              <a:rPr lang="ru-RU" dirty="0" smtClean="0"/>
              <a:t>11</a:t>
            </a:r>
          </a:p>
          <a:p>
            <a:r>
              <a:rPr lang="ru-RU" dirty="0" smtClean="0"/>
              <a:t>(РР). Наличие витаминов в хлебе обусловлено в основном сортом муки. При помоле зерна в муку теряется до 65 %витаминов,  и тем больше, чем выше сорт </a:t>
            </a:r>
            <a:r>
              <a:rPr lang="ru-RU" dirty="0" err="1" smtClean="0"/>
              <a:t>му-ки</a:t>
            </a:r>
            <a:r>
              <a:rPr lang="ru-RU" dirty="0" smtClean="0"/>
              <a:t>.</a:t>
            </a:r>
            <a:endParaRPr lang="ru-RU" dirty="0"/>
          </a:p>
        </p:txBody>
      </p:sp>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1310374143_20.jpg"/>
          <p:cNvPicPr>
            <a:picLocks noChangeAspect="1"/>
          </p:cNvPicPr>
          <p:nvPr/>
        </p:nvPicPr>
        <p:blipFill>
          <a:blip r:embed="rId2" cstate="print">
            <a:lum bright="25000" contrast="-8000"/>
          </a:blip>
          <a:stretch>
            <a:fillRect/>
          </a:stretch>
        </p:blipFill>
        <p:spPr>
          <a:xfrm>
            <a:off x="0" y="0"/>
            <a:ext cx="9144000" cy="6858000"/>
          </a:xfrm>
          <a:prstGeom prst="rect">
            <a:avLst/>
          </a:prstGeom>
        </p:spPr>
      </p:pic>
      <p:graphicFrame>
        <p:nvGraphicFramePr>
          <p:cNvPr id="6" name="Таблица 5"/>
          <p:cNvGraphicFramePr>
            <a:graphicFrameLocks noGrp="1"/>
          </p:cNvGraphicFramePr>
          <p:nvPr/>
        </p:nvGraphicFramePr>
        <p:xfrm>
          <a:off x="755576" y="1772816"/>
          <a:ext cx="7416825" cy="4346869"/>
        </p:xfrm>
        <a:graphic>
          <a:graphicData uri="http://schemas.openxmlformats.org/drawingml/2006/table">
            <a:tbl>
              <a:tblPr firstRow="1" bandRow="1">
                <a:tableStyleId>{5C22544A-7EE6-4342-B048-85BDC9FD1C3A}</a:tableStyleId>
              </a:tblPr>
              <a:tblGrid>
                <a:gridCol w="2284881"/>
                <a:gridCol w="1710648"/>
                <a:gridCol w="1710648"/>
                <a:gridCol w="1710648"/>
              </a:tblGrid>
              <a:tr h="445757">
                <a:tc>
                  <a:txBody>
                    <a:bodyPr/>
                    <a:lstStyle/>
                    <a:p>
                      <a:pPr algn="ctr"/>
                      <a:r>
                        <a:rPr lang="ru-RU" dirty="0" smtClean="0"/>
                        <a:t>Сорт хлебного изделия</a:t>
                      </a:r>
                      <a:endParaRPr lang="ru-RU" dirty="0"/>
                    </a:p>
                  </a:txBody>
                  <a:tcPr/>
                </a:tc>
                <a:tc gridSpan="3">
                  <a:txBody>
                    <a:bodyPr/>
                    <a:lstStyle/>
                    <a:p>
                      <a:pPr algn="ctr"/>
                      <a:r>
                        <a:rPr lang="ru-RU" dirty="0" smtClean="0"/>
                        <a:t>Витамины</a:t>
                      </a:r>
                      <a:endParaRPr lang="ru-RU" dirty="0"/>
                    </a:p>
                  </a:txBody>
                  <a:tcPr/>
                </a:tc>
                <a:tc hMerge="1">
                  <a:txBody>
                    <a:bodyPr/>
                    <a:lstStyle/>
                    <a:p>
                      <a:endParaRPr lang="ru-RU" dirty="0"/>
                    </a:p>
                  </a:txBody>
                  <a:tcPr/>
                </a:tc>
                <a:tc hMerge="1">
                  <a:txBody>
                    <a:bodyPr/>
                    <a:lstStyle/>
                    <a:p>
                      <a:endParaRPr lang="ru-RU" dirty="0"/>
                    </a:p>
                  </a:txBody>
                  <a:tcPr/>
                </a:tc>
              </a:tr>
              <a:tr h="52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Багет« Столичный»</a:t>
                      </a:r>
                    </a:p>
                    <a:p>
                      <a:endParaRPr lang="ru-RU" b="1" dirty="0"/>
                    </a:p>
                  </a:txBody>
                  <a:tcPr/>
                </a:tc>
                <a:tc>
                  <a:txBody>
                    <a:bodyPr/>
                    <a:lstStyle/>
                    <a:p>
                      <a:pPr algn="ctr"/>
                      <a:r>
                        <a:rPr lang="ru-RU" dirty="0" smtClean="0">
                          <a:solidFill>
                            <a:srgbClr val="FF0000"/>
                          </a:solidFill>
                        </a:rPr>
                        <a:t>В1</a:t>
                      </a:r>
                      <a:endParaRPr lang="ru-RU" dirty="0">
                        <a:solidFill>
                          <a:srgbClr val="FF0000"/>
                        </a:solidFill>
                      </a:endParaRPr>
                    </a:p>
                  </a:txBody>
                  <a:tcPr/>
                </a:tc>
                <a:tc>
                  <a:txBody>
                    <a:bodyPr/>
                    <a:lstStyle/>
                    <a:p>
                      <a:pPr algn="ctr"/>
                      <a:r>
                        <a:rPr lang="ru-RU" dirty="0" smtClean="0">
                          <a:solidFill>
                            <a:srgbClr val="FF0000"/>
                          </a:solidFill>
                        </a:rPr>
                        <a:t>В2</a:t>
                      </a:r>
                      <a:endParaRPr lang="ru-RU" dirty="0">
                        <a:solidFill>
                          <a:srgbClr val="FF0000"/>
                        </a:solidFill>
                      </a:endParaRPr>
                    </a:p>
                  </a:txBody>
                  <a:tcPr/>
                </a:tc>
                <a:tc>
                  <a:txBody>
                    <a:bodyPr/>
                    <a:lstStyle/>
                    <a:p>
                      <a:pPr algn="ctr"/>
                      <a:r>
                        <a:rPr lang="ru-RU" dirty="0" smtClean="0">
                          <a:solidFill>
                            <a:srgbClr val="FF0000"/>
                          </a:solidFill>
                        </a:rPr>
                        <a:t>РР</a:t>
                      </a:r>
                    </a:p>
                    <a:p>
                      <a:pPr algn="ctr"/>
                      <a:endParaRPr lang="ru-RU" dirty="0" smtClean="0">
                        <a:solidFill>
                          <a:srgbClr val="FF0000"/>
                        </a:solidFill>
                      </a:endParaRPr>
                    </a:p>
                    <a:p>
                      <a:pPr algn="ctr"/>
                      <a:endParaRPr lang="ru-RU" dirty="0">
                        <a:solidFill>
                          <a:srgbClr val="FF0000"/>
                        </a:solidFill>
                      </a:endParaRPr>
                    </a:p>
                  </a:txBody>
                  <a:tcPr/>
                </a:tc>
              </a:tr>
              <a:tr h="943415">
                <a:tc>
                  <a:txBody>
                    <a:bodyPr/>
                    <a:lstStyle/>
                    <a:p>
                      <a:r>
                        <a:rPr lang="ru-RU" b="1" dirty="0" smtClean="0"/>
                        <a:t>Булка городская</a:t>
                      </a:r>
                    </a:p>
                  </a:txBody>
                  <a:tcPr/>
                </a:tc>
                <a:tc>
                  <a:txBody>
                    <a:bodyPr/>
                    <a:lstStyle/>
                    <a:p>
                      <a:endParaRPr lang="ru-RU" dirty="0"/>
                    </a:p>
                  </a:txBody>
                  <a:tcPr/>
                </a:tc>
                <a:tc>
                  <a:txBody>
                    <a:bodyPr/>
                    <a:lstStyle/>
                    <a:p>
                      <a:endParaRPr lang="ru-RU" dirty="0"/>
                    </a:p>
                  </a:txBody>
                  <a:tcPr/>
                </a:tc>
                <a:tc>
                  <a:txBody>
                    <a:bodyPr/>
                    <a:lstStyle/>
                    <a:p>
                      <a:endParaRPr lang="ru-RU"/>
                    </a:p>
                  </a:txBody>
                  <a:tcPr/>
                </a:tc>
              </a:tr>
              <a:tr h="924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kern="1200" cap="none" normalizeH="0" baseline="0" dirty="0" smtClean="0">
                          <a:ln>
                            <a:noFill/>
                          </a:ln>
                          <a:solidFill>
                            <a:schemeClr val="tx1"/>
                          </a:solidFill>
                          <a:effectLst/>
                          <a:latin typeface="+mn-lt"/>
                          <a:ea typeface="+mn-ea"/>
                          <a:cs typeface="Times New Roman" pitchFamily="18" charset="0"/>
                        </a:rPr>
                        <a:t>3.Батон нарезной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kern="1200" cap="none" normalizeH="0" baseline="0" dirty="0" smtClean="0">
                          <a:ln>
                            <a:noFill/>
                          </a:ln>
                          <a:solidFill>
                            <a:schemeClr val="tx1"/>
                          </a:solidFill>
                          <a:effectLst/>
                          <a:latin typeface="+mn-lt"/>
                          <a:ea typeface="+mn-ea"/>
                          <a:cs typeface="Times New Roman" pitchFamily="18" charset="0"/>
                        </a:rPr>
                        <a:t> ( белый</a:t>
                      </a:r>
                      <a:endParaRPr lang="ru-RU" b="1" dirty="0" smtClean="0"/>
                    </a:p>
                  </a:txBody>
                  <a:tcPr/>
                </a:tc>
                <a:tc>
                  <a:txBody>
                    <a:bodyPr/>
                    <a:lstStyle/>
                    <a:p>
                      <a:endParaRPr lang="ru-RU" dirty="0"/>
                    </a:p>
                  </a:txBody>
                  <a:tcPr/>
                </a:tc>
                <a:tc>
                  <a:txBody>
                    <a:bodyPr/>
                    <a:lstStyle/>
                    <a:p>
                      <a:endParaRPr lang="ru-RU" dirty="0"/>
                    </a:p>
                  </a:txBody>
                  <a:tcPr/>
                </a:tc>
                <a:tc>
                  <a:txBody>
                    <a:bodyPr/>
                    <a:lstStyle/>
                    <a:p>
                      <a:endParaRPr lang="ru-RU"/>
                    </a:p>
                  </a:txBody>
                  <a:tcPr/>
                </a:tc>
              </a:tr>
              <a:tr h="924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kern="1200" cap="none" normalizeH="0" baseline="0" dirty="0" smtClean="0">
                          <a:ln>
                            <a:noFill/>
                          </a:ln>
                          <a:solidFill>
                            <a:schemeClr val="tx1"/>
                          </a:solidFill>
                          <a:effectLst/>
                          <a:latin typeface="+mn-lt"/>
                          <a:ea typeface="+mn-ea"/>
                          <a:cs typeface="Times New Roman" pitchFamily="18" charset="0"/>
                        </a:rPr>
                        <a:t>4. Хлеб из </a:t>
                      </a:r>
                      <a:r>
                        <a:rPr kumimoji="0" lang="ru-RU" sz="1800" b="1" i="0" u="none" strike="noStrike" kern="1200" cap="none" normalizeH="0" baseline="0" dirty="0" err="1" smtClean="0">
                          <a:ln>
                            <a:noFill/>
                          </a:ln>
                          <a:solidFill>
                            <a:schemeClr val="tx1"/>
                          </a:solidFill>
                          <a:effectLst/>
                          <a:latin typeface="+mn-lt"/>
                          <a:ea typeface="+mn-ea"/>
                          <a:cs typeface="Times New Roman" pitchFamily="18" charset="0"/>
                        </a:rPr>
                        <a:t>хлебопечки</a:t>
                      </a:r>
                      <a:endParaRPr kumimoji="0" lang="ru-RU" sz="1800" b="1" i="0" u="none" strike="noStrike" kern="1200" cap="none" normalizeH="0" baseline="0" dirty="0" smtClean="0">
                        <a:ln>
                          <a:noFill/>
                        </a:ln>
                        <a:solidFill>
                          <a:schemeClr val="tx1"/>
                        </a:solidFill>
                        <a:effectLst/>
                        <a:latin typeface="+mn-lt"/>
                        <a:ea typeface="+mn-ea"/>
                        <a:cs typeface="+mn-cs"/>
                      </a:endParaRPr>
                    </a:p>
                  </a:txBody>
                  <a:tcPr/>
                </a:tc>
                <a:tc>
                  <a:txBody>
                    <a:bodyPr/>
                    <a:lstStyle/>
                    <a:p>
                      <a:r>
                        <a:rPr lang="ru-RU" dirty="0" smtClean="0"/>
                        <a:t>            13,7</a:t>
                      </a:r>
                      <a:endParaRPr lang="ru-RU" dirty="0"/>
                    </a:p>
                  </a:txBody>
                  <a:tcPr/>
                </a:tc>
                <a:tc>
                  <a:txBody>
                    <a:bodyPr/>
                    <a:lstStyle/>
                    <a:p>
                      <a:r>
                        <a:rPr lang="ru-RU" dirty="0" smtClean="0"/>
                        <a:t>           3,4</a:t>
                      </a:r>
                      <a:endParaRPr lang="ru-RU" dirty="0"/>
                    </a:p>
                  </a:txBody>
                  <a:tcPr/>
                </a:tc>
                <a:tc>
                  <a:txBody>
                    <a:bodyPr/>
                    <a:lstStyle/>
                    <a:p>
                      <a:r>
                        <a:rPr lang="ru-RU" dirty="0" smtClean="0"/>
                        <a:t>         10,5</a:t>
                      </a:r>
                      <a:endParaRPr lang="ru-RU" dirty="0"/>
                    </a:p>
                  </a:txBody>
                  <a:tcPr/>
                </a:tc>
              </a:tr>
            </a:tbl>
          </a:graphicData>
        </a:graphic>
      </p:graphicFrame>
      <p:sp>
        <p:nvSpPr>
          <p:cNvPr id="7" name="TextBox 6"/>
          <p:cNvSpPr txBox="1"/>
          <p:nvPr/>
        </p:nvSpPr>
        <p:spPr>
          <a:xfrm flipH="1">
            <a:off x="3419872" y="2996952"/>
            <a:ext cx="936104" cy="369332"/>
          </a:xfrm>
          <a:prstGeom prst="rect">
            <a:avLst/>
          </a:prstGeom>
          <a:noFill/>
        </p:spPr>
        <p:txBody>
          <a:bodyPr wrap="square" rtlCol="0">
            <a:spAutoFit/>
          </a:bodyPr>
          <a:lstStyle/>
          <a:p>
            <a:r>
              <a:rPr lang="ru-RU" dirty="0" smtClean="0"/>
              <a:t>     0,11</a:t>
            </a:r>
            <a:endParaRPr lang="ru-RU" dirty="0"/>
          </a:p>
        </p:txBody>
      </p:sp>
      <p:sp>
        <p:nvSpPr>
          <p:cNvPr id="8" name="TextBox 7"/>
          <p:cNvSpPr txBox="1"/>
          <p:nvPr/>
        </p:nvSpPr>
        <p:spPr>
          <a:xfrm>
            <a:off x="5292080" y="2996952"/>
            <a:ext cx="593432" cy="369332"/>
          </a:xfrm>
          <a:prstGeom prst="rect">
            <a:avLst/>
          </a:prstGeom>
          <a:noFill/>
        </p:spPr>
        <p:txBody>
          <a:bodyPr wrap="none" rtlCol="0">
            <a:spAutoFit/>
          </a:bodyPr>
          <a:lstStyle/>
          <a:p>
            <a:r>
              <a:rPr lang="ru-RU" dirty="0" smtClean="0"/>
              <a:t>0,03</a:t>
            </a:r>
            <a:endParaRPr lang="ru-RU" dirty="0"/>
          </a:p>
        </p:txBody>
      </p:sp>
      <p:sp>
        <p:nvSpPr>
          <p:cNvPr id="9" name="TextBox 8"/>
          <p:cNvSpPr txBox="1"/>
          <p:nvPr/>
        </p:nvSpPr>
        <p:spPr>
          <a:xfrm>
            <a:off x="3707904" y="3861048"/>
            <a:ext cx="720080" cy="369332"/>
          </a:xfrm>
          <a:prstGeom prst="rect">
            <a:avLst/>
          </a:prstGeom>
          <a:noFill/>
        </p:spPr>
        <p:txBody>
          <a:bodyPr wrap="square" rtlCol="0">
            <a:spAutoFit/>
          </a:bodyPr>
          <a:lstStyle/>
          <a:p>
            <a:r>
              <a:rPr lang="ru-RU" dirty="0" smtClean="0"/>
              <a:t>0,26</a:t>
            </a:r>
            <a:endParaRPr lang="ru-RU" dirty="0"/>
          </a:p>
        </p:txBody>
      </p:sp>
      <p:sp>
        <p:nvSpPr>
          <p:cNvPr id="10" name="TextBox 9"/>
          <p:cNvSpPr txBox="1"/>
          <p:nvPr/>
        </p:nvSpPr>
        <p:spPr>
          <a:xfrm>
            <a:off x="5292080" y="3933056"/>
            <a:ext cx="593432" cy="369332"/>
          </a:xfrm>
          <a:prstGeom prst="rect">
            <a:avLst/>
          </a:prstGeom>
          <a:noFill/>
        </p:spPr>
        <p:txBody>
          <a:bodyPr wrap="none" rtlCol="0">
            <a:spAutoFit/>
          </a:bodyPr>
          <a:lstStyle/>
          <a:p>
            <a:r>
              <a:rPr lang="ru-RU" dirty="0" smtClean="0"/>
              <a:t>0,12</a:t>
            </a:r>
            <a:endParaRPr lang="ru-RU" dirty="0"/>
          </a:p>
        </p:txBody>
      </p:sp>
      <p:sp>
        <p:nvSpPr>
          <p:cNvPr id="11" name="TextBox 10"/>
          <p:cNvSpPr txBox="1"/>
          <p:nvPr/>
        </p:nvSpPr>
        <p:spPr>
          <a:xfrm>
            <a:off x="6948264" y="2996952"/>
            <a:ext cx="593432" cy="369332"/>
          </a:xfrm>
          <a:prstGeom prst="rect">
            <a:avLst/>
          </a:prstGeom>
          <a:noFill/>
        </p:spPr>
        <p:txBody>
          <a:bodyPr wrap="none" rtlCol="0">
            <a:spAutoFit/>
          </a:bodyPr>
          <a:lstStyle/>
          <a:p>
            <a:r>
              <a:rPr lang="ru-RU" dirty="0" smtClean="0"/>
              <a:t>0,21</a:t>
            </a:r>
            <a:endParaRPr lang="ru-RU" dirty="0"/>
          </a:p>
        </p:txBody>
      </p:sp>
      <p:sp>
        <p:nvSpPr>
          <p:cNvPr id="12" name="TextBox 11"/>
          <p:cNvSpPr txBox="1"/>
          <p:nvPr/>
        </p:nvSpPr>
        <p:spPr>
          <a:xfrm>
            <a:off x="6876256" y="3933056"/>
            <a:ext cx="593432" cy="369332"/>
          </a:xfrm>
          <a:prstGeom prst="rect">
            <a:avLst/>
          </a:prstGeom>
          <a:noFill/>
        </p:spPr>
        <p:txBody>
          <a:bodyPr wrap="none" rtlCol="0">
            <a:spAutoFit/>
          </a:bodyPr>
          <a:lstStyle/>
          <a:p>
            <a:r>
              <a:rPr lang="ru-RU" dirty="0" smtClean="0"/>
              <a:t>3,10</a:t>
            </a:r>
            <a:endParaRPr lang="ru-RU" dirty="0"/>
          </a:p>
        </p:txBody>
      </p:sp>
      <p:sp>
        <p:nvSpPr>
          <p:cNvPr id="16" name="TextBox 15"/>
          <p:cNvSpPr txBox="1"/>
          <p:nvPr/>
        </p:nvSpPr>
        <p:spPr>
          <a:xfrm>
            <a:off x="3635896" y="4581128"/>
            <a:ext cx="792088" cy="369332"/>
          </a:xfrm>
          <a:prstGeom prst="rect">
            <a:avLst/>
          </a:prstGeom>
          <a:noFill/>
        </p:spPr>
        <p:txBody>
          <a:bodyPr wrap="square" rtlCol="0">
            <a:spAutoFit/>
          </a:bodyPr>
          <a:lstStyle/>
          <a:p>
            <a:r>
              <a:rPr lang="ru-RU" dirty="0" smtClean="0"/>
              <a:t>0,12</a:t>
            </a:r>
            <a:endParaRPr lang="ru-RU" dirty="0"/>
          </a:p>
        </p:txBody>
      </p:sp>
      <p:sp>
        <p:nvSpPr>
          <p:cNvPr id="17" name="TextBox 16"/>
          <p:cNvSpPr txBox="1"/>
          <p:nvPr/>
        </p:nvSpPr>
        <p:spPr>
          <a:xfrm>
            <a:off x="5292080" y="4797152"/>
            <a:ext cx="593432" cy="369332"/>
          </a:xfrm>
          <a:prstGeom prst="rect">
            <a:avLst/>
          </a:prstGeom>
          <a:noFill/>
        </p:spPr>
        <p:txBody>
          <a:bodyPr wrap="none" rtlCol="0">
            <a:spAutoFit/>
          </a:bodyPr>
          <a:lstStyle/>
          <a:p>
            <a:r>
              <a:rPr lang="ru-RU" dirty="0" smtClean="0"/>
              <a:t>0,10</a:t>
            </a:r>
            <a:endParaRPr lang="ru-RU" dirty="0"/>
          </a:p>
        </p:txBody>
      </p:sp>
      <p:sp>
        <p:nvSpPr>
          <p:cNvPr id="18" name="TextBox 17"/>
          <p:cNvSpPr txBox="1"/>
          <p:nvPr/>
        </p:nvSpPr>
        <p:spPr>
          <a:xfrm>
            <a:off x="6948264" y="4797152"/>
            <a:ext cx="593432" cy="369332"/>
          </a:xfrm>
          <a:prstGeom prst="rect">
            <a:avLst/>
          </a:prstGeom>
          <a:noFill/>
        </p:spPr>
        <p:txBody>
          <a:bodyPr wrap="none" rtlCol="0">
            <a:spAutoFit/>
          </a:bodyPr>
          <a:lstStyle/>
          <a:p>
            <a:r>
              <a:rPr lang="ru-RU" dirty="0" smtClean="0"/>
              <a:t>0,70</a:t>
            </a:r>
            <a:endParaRPr lang="ru-RU" dirty="0"/>
          </a:p>
        </p:txBody>
      </p:sp>
      <p:sp>
        <p:nvSpPr>
          <p:cNvPr id="19" name="Прямоугольник 18"/>
          <p:cNvSpPr/>
          <p:nvPr/>
        </p:nvSpPr>
        <p:spPr>
          <a:xfrm>
            <a:off x="975247" y="188640"/>
            <a:ext cx="6749605" cy="1077218"/>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Среднее содержание витаминов</a:t>
            </a:r>
          </a:p>
          <a:p>
            <a:pPr algn="ctr"/>
            <a:r>
              <a:rPr lang="ru-RU" sz="3200" b="1" cap="all"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(в мг на 100 г продукта)</a:t>
            </a:r>
            <a:endParaRPr lang="ru-RU" sz="3200" b="1" cap="all"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1000"/>
                                        <p:tgtEl>
                                          <p:spTgt spid="6"/>
                                        </p:tgtEl>
                                      </p:cBhvr>
                                    </p:animEffect>
                                  </p:childTnLst>
                                </p:cTn>
                              </p:par>
                            </p:childTnLst>
                          </p:cTn>
                        </p:par>
                        <p:par>
                          <p:cTn id="8" fill="hold">
                            <p:stCondLst>
                              <p:cond delay="1000"/>
                            </p:stCondLst>
                            <p:childTnLst>
                              <p:par>
                                <p:cTn id="9" presetID="25"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3"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anim calcmode="lin" valueType="num">
                                      <p:cBhvr>
                                        <p:cTn id="15"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6"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7"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18" dur="500" decel="50000">
                                          <p:stCondLst>
                                            <p:cond delay="0"/>
                                          </p:stCondLst>
                                        </p:cTn>
                                        <p:tgtEl>
                                          <p:spTgt spid="7"/>
                                        </p:tgtEl>
                                      </p:cBhvr>
                                    </p:animEffect>
                                  </p:childTnLst>
                                </p:cTn>
                              </p:par>
                            </p:childTnLst>
                          </p:cTn>
                        </p:par>
                        <p:par>
                          <p:cTn id="19" fill="hold">
                            <p:stCondLst>
                              <p:cond delay="1500"/>
                            </p:stCondLst>
                            <p:childTnLst>
                              <p:par>
                                <p:cTn id="20" presetID="25"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25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3" dur="25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4" dur="250" accel="50000" fill="hold">
                                          <p:stCondLst>
                                            <p:cond delay="250"/>
                                          </p:stCondLst>
                                        </p:cTn>
                                        <p:tgtEl>
                                          <p:spTgt spid="18"/>
                                        </p:tgtEl>
                                        <p:attrNameLst>
                                          <p:attrName>ppt_w</p:attrName>
                                        </p:attrNameLst>
                                      </p:cBhvr>
                                      <p:tavLst>
                                        <p:tav tm="0">
                                          <p:val>
                                            <p:strVal val="#ppt_w*.05"/>
                                          </p:val>
                                        </p:tav>
                                        <p:tav tm="100000">
                                          <p:val>
                                            <p:strVal val="#ppt_w"/>
                                          </p:val>
                                        </p:tav>
                                      </p:tavLst>
                                    </p:anim>
                                    <p:anim calcmode="lin" valueType="num">
                                      <p:cBhvr>
                                        <p:cTn id="25" dur="500" fill="hold"/>
                                        <p:tgtEl>
                                          <p:spTgt spid="18"/>
                                        </p:tgtEl>
                                        <p:attrNameLst>
                                          <p:attrName>ppt_h</p:attrName>
                                        </p:attrNameLst>
                                      </p:cBhvr>
                                      <p:tavLst>
                                        <p:tav tm="0">
                                          <p:val>
                                            <p:strVal val="#ppt_h"/>
                                          </p:val>
                                        </p:tav>
                                        <p:tav tm="100000">
                                          <p:val>
                                            <p:strVal val="#ppt_h"/>
                                          </p:val>
                                        </p:tav>
                                      </p:tavLst>
                                    </p:anim>
                                    <p:anim calcmode="lin" valueType="num">
                                      <p:cBhvr>
                                        <p:cTn id="26" dur="25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7" dur="25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8" dur="250" accel="50000" fill="hold">
                                          <p:stCondLst>
                                            <p:cond delay="250"/>
                                          </p:stCondLst>
                                        </p:cTn>
                                        <p:tgtEl>
                                          <p:spTgt spid="18"/>
                                        </p:tgtEl>
                                        <p:attrNameLst>
                                          <p:attrName>ppt_y</p:attrName>
                                        </p:attrNameLst>
                                      </p:cBhvr>
                                      <p:tavLst>
                                        <p:tav tm="0">
                                          <p:val>
                                            <p:strVal val="#ppt_y+.1"/>
                                          </p:val>
                                        </p:tav>
                                        <p:tav tm="100000">
                                          <p:val>
                                            <p:strVal val="#ppt_y"/>
                                          </p:val>
                                        </p:tav>
                                      </p:tavLst>
                                    </p:anim>
                                    <p:animEffect transition="in" filter="fade">
                                      <p:cBhvr>
                                        <p:cTn id="29" dur="500" decel="50000">
                                          <p:stCondLst>
                                            <p:cond delay="0"/>
                                          </p:stCondLst>
                                        </p:cTn>
                                        <p:tgtEl>
                                          <p:spTgt spid="18"/>
                                        </p:tgtEl>
                                      </p:cBhvr>
                                    </p:animEffect>
                                  </p:childTnLst>
                                </p:cTn>
                              </p:par>
                              <p:par>
                                <p:cTn id="30" presetID="19" presetClass="entr" presetSubtype="1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fmla="#ppt_w*sin(2.5*pi*$)">
                                          <p:val>
                                            <p:fltVal val="0"/>
                                          </p:val>
                                        </p:tav>
                                        <p:tav tm="100000">
                                          <p:val>
                                            <p:fltVal val="1"/>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childTnLst>
                                </p:cTn>
                              </p:par>
                              <p:par>
                                <p:cTn id="34" presetID="31" presetClass="entr" presetSubtype="0" fill="hold" grpId="0" nodeType="withEffect">
                                  <p:stCondLst>
                                    <p:cond delay="0"/>
                                  </p:stCondLst>
                                  <p:iterate type="lt">
                                    <p:tmPct val="5000"/>
                                  </p:iterate>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 calcmode="lin" valueType="num">
                                      <p:cBhvr>
                                        <p:cTn id="38" dur="1000" fill="hold"/>
                                        <p:tgtEl>
                                          <p:spTgt spid="11"/>
                                        </p:tgtEl>
                                        <p:attrNameLst>
                                          <p:attrName>style.rotation</p:attrName>
                                        </p:attrNameLst>
                                      </p:cBhvr>
                                      <p:tavLst>
                                        <p:tav tm="0">
                                          <p:val>
                                            <p:fltVal val="90"/>
                                          </p:val>
                                        </p:tav>
                                        <p:tav tm="100000">
                                          <p:val>
                                            <p:fltVal val="0"/>
                                          </p:val>
                                        </p:tav>
                                      </p:tavLst>
                                    </p:anim>
                                    <p:animEffect transition="in" filter="fade">
                                      <p:cBhvr>
                                        <p:cTn id="39" dur="1000"/>
                                        <p:tgtEl>
                                          <p:spTgt spid="11"/>
                                        </p:tgtEl>
                                      </p:cBhvr>
                                    </p:animEffect>
                                  </p:childTnLst>
                                </p:cTn>
                              </p:par>
                              <p:par>
                                <p:cTn id="40" presetID="26"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80">
                                          <p:stCondLst>
                                            <p:cond delay="0"/>
                                          </p:stCondLst>
                                        </p:cTn>
                                        <p:tgtEl>
                                          <p:spTgt spid="10"/>
                                        </p:tgtEl>
                                      </p:cBhvr>
                                    </p:animEffect>
                                    <p:anim calcmode="lin" valueType="num">
                                      <p:cBhvr>
                                        <p:cTn id="4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8" dur="26">
                                          <p:stCondLst>
                                            <p:cond delay="650"/>
                                          </p:stCondLst>
                                        </p:cTn>
                                        <p:tgtEl>
                                          <p:spTgt spid="10"/>
                                        </p:tgtEl>
                                      </p:cBhvr>
                                      <p:to x="100000" y="60000"/>
                                    </p:animScale>
                                    <p:animScale>
                                      <p:cBhvr>
                                        <p:cTn id="49" dur="166" decel="50000">
                                          <p:stCondLst>
                                            <p:cond delay="676"/>
                                          </p:stCondLst>
                                        </p:cTn>
                                        <p:tgtEl>
                                          <p:spTgt spid="10"/>
                                        </p:tgtEl>
                                      </p:cBhvr>
                                      <p:to x="100000" y="100000"/>
                                    </p:animScale>
                                    <p:animScale>
                                      <p:cBhvr>
                                        <p:cTn id="50" dur="26">
                                          <p:stCondLst>
                                            <p:cond delay="1312"/>
                                          </p:stCondLst>
                                        </p:cTn>
                                        <p:tgtEl>
                                          <p:spTgt spid="10"/>
                                        </p:tgtEl>
                                      </p:cBhvr>
                                      <p:to x="100000" y="80000"/>
                                    </p:animScale>
                                    <p:animScale>
                                      <p:cBhvr>
                                        <p:cTn id="51" dur="166" decel="50000">
                                          <p:stCondLst>
                                            <p:cond delay="1338"/>
                                          </p:stCondLst>
                                        </p:cTn>
                                        <p:tgtEl>
                                          <p:spTgt spid="10"/>
                                        </p:tgtEl>
                                      </p:cBhvr>
                                      <p:to x="100000" y="100000"/>
                                    </p:animScale>
                                    <p:animScale>
                                      <p:cBhvr>
                                        <p:cTn id="52" dur="26">
                                          <p:stCondLst>
                                            <p:cond delay="1642"/>
                                          </p:stCondLst>
                                        </p:cTn>
                                        <p:tgtEl>
                                          <p:spTgt spid="10"/>
                                        </p:tgtEl>
                                      </p:cBhvr>
                                      <p:to x="100000" y="90000"/>
                                    </p:animScale>
                                    <p:animScale>
                                      <p:cBhvr>
                                        <p:cTn id="53" dur="166" decel="50000">
                                          <p:stCondLst>
                                            <p:cond delay="1668"/>
                                          </p:stCondLst>
                                        </p:cTn>
                                        <p:tgtEl>
                                          <p:spTgt spid="10"/>
                                        </p:tgtEl>
                                      </p:cBhvr>
                                      <p:to x="100000" y="100000"/>
                                    </p:animScale>
                                    <p:animScale>
                                      <p:cBhvr>
                                        <p:cTn id="54" dur="26">
                                          <p:stCondLst>
                                            <p:cond delay="1808"/>
                                          </p:stCondLst>
                                        </p:cTn>
                                        <p:tgtEl>
                                          <p:spTgt spid="10"/>
                                        </p:tgtEl>
                                      </p:cBhvr>
                                      <p:to x="100000" y="95000"/>
                                    </p:animScale>
                                    <p:animScale>
                                      <p:cBhvr>
                                        <p:cTn id="55" dur="166" decel="50000">
                                          <p:stCondLst>
                                            <p:cond delay="1834"/>
                                          </p:stCondLst>
                                        </p:cTn>
                                        <p:tgtEl>
                                          <p:spTgt spid="10"/>
                                        </p:tgtEl>
                                      </p:cBhvr>
                                      <p:to x="100000" y="100000"/>
                                    </p:animScale>
                                  </p:childTnLst>
                                </p:cTn>
                              </p:par>
                              <p:par>
                                <p:cTn id="56" presetID="26"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down)">
                                      <p:cBhvr>
                                        <p:cTn id="58" dur="290">
                                          <p:stCondLst>
                                            <p:cond delay="0"/>
                                          </p:stCondLst>
                                        </p:cTn>
                                        <p:tgtEl>
                                          <p:spTgt spid="17"/>
                                        </p:tgtEl>
                                      </p:cBhvr>
                                    </p:animEffect>
                                    <p:anim calcmode="lin" valueType="num">
                                      <p:cBhvr>
                                        <p:cTn id="59"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64" dur="13">
                                          <p:stCondLst>
                                            <p:cond delay="325"/>
                                          </p:stCondLst>
                                        </p:cTn>
                                        <p:tgtEl>
                                          <p:spTgt spid="17"/>
                                        </p:tgtEl>
                                      </p:cBhvr>
                                      <p:to x="100000" y="60000"/>
                                    </p:animScale>
                                    <p:animScale>
                                      <p:cBhvr>
                                        <p:cTn id="65" dur="83" decel="50000">
                                          <p:stCondLst>
                                            <p:cond delay="338"/>
                                          </p:stCondLst>
                                        </p:cTn>
                                        <p:tgtEl>
                                          <p:spTgt spid="17"/>
                                        </p:tgtEl>
                                      </p:cBhvr>
                                      <p:to x="100000" y="100000"/>
                                    </p:animScale>
                                    <p:animScale>
                                      <p:cBhvr>
                                        <p:cTn id="66" dur="13">
                                          <p:stCondLst>
                                            <p:cond delay="656"/>
                                          </p:stCondLst>
                                        </p:cTn>
                                        <p:tgtEl>
                                          <p:spTgt spid="17"/>
                                        </p:tgtEl>
                                      </p:cBhvr>
                                      <p:to x="100000" y="80000"/>
                                    </p:animScale>
                                    <p:animScale>
                                      <p:cBhvr>
                                        <p:cTn id="67" dur="83" decel="50000">
                                          <p:stCondLst>
                                            <p:cond delay="669"/>
                                          </p:stCondLst>
                                        </p:cTn>
                                        <p:tgtEl>
                                          <p:spTgt spid="17"/>
                                        </p:tgtEl>
                                      </p:cBhvr>
                                      <p:to x="100000" y="100000"/>
                                    </p:animScale>
                                    <p:animScale>
                                      <p:cBhvr>
                                        <p:cTn id="68" dur="13">
                                          <p:stCondLst>
                                            <p:cond delay="821"/>
                                          </p:stCondLst>
                                        </p:cTn>
                                        <p:tgtEl>
                                          <p:spTgt spid="17"/>
                                        </p:tgtEl>
                                      </p:cBhvr>
                                      <p:to x="100000" y="90000"/>
                                    </p:animScale>
                                    <p:animScale>
                                      <p:cBhvr>
                                        <p:cTn id="69" dur="83" decel="50000">
                                          <p:stCondLst>
                                            <p:cond delay="834"/>
                                          </p:stCondLst>
                                        </p:cTn>
                                        <p:tgtEl>
                                          <p:spTgt spid="17"/>
                                        </p:tgtEl>
                                      </p:cBhvr>
                                      <p:to x="100000" y="100000"/>
                                    </p:animScale>
                                    <p:animScale>
                                      <p:cBhvr>
                                        <p:cTn id="70" dur="13">
                                          <p:stCondLst>
                                            <p:cond delay="904"/>
                                          </p:stCondLst>
                                        </p:cTn>
                                        <p:tgtEl>
                                          <p:spTgt spid="17"/>
                                        </p:tgtEl>
                                      </p:cBhvr>
                                      <p:to x="100000" y="95000"/>
                                    </p:animScale>
                                    <p:animScale>
                                      <p:cBhvr>
                                        <p:cTn id="71" dur="83" decel="50000">
                                          <p:stCondLst>
                                            <p:cond delay="917"/>
                                          </p:stCondLst>
                                        </p:cTn>
                                        <p:tgtEl>
                                          <p:spTgt spid="17"/>
                                        </p:tgtEl>
                                      </p:cBhvr>
                                      <p:to x="100000" y="100000"/>
                                    </p:animScale>
                                  </p:childTnLst>
                                </p:cTn>
                              </p:par>
                              <p:par>
                                <p:cTn id="72" presetID="48" presetClass="entr" presetSubtype="0" accel="5000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2000" fill="hold"/>
                                        <p:tgtEl>
                                          <p:spTgt spid="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5" dur="2000" fill="hold"/>
                                        <p:tgtEl>
                                          <p:spTgt spid="16"/>
                                        </p:tgtEl>
                                        <p:attrNameLst>
                                          <p:attrName>ppt_x</p:attrName>
                                        </p:attrNameLst>
                                      </p:cBhvr>
                                      <p:tavLst>
                                        <p:tav tm="0">
                                          <p:val>
                                            <p:fltVal val="-1"/>
                                          </p:val>
                                        </p:tav>
                                        <p:tav tm="50000">
                                          <p:val>
                                            <p:fltVal val="0.95"/>
                                          </p:val>
                                        </p:tav>
                                        <p:tav tm="100000">
                                          <p:val>
                                            <p:strVal val="#ppt_x"/>
                                          </p:val>
                                        </p:tav>
                                      </p:tavLst>
                                    </p:anim>
                                    <p:anim calcmode="lin" valueType="num">
                                      <p:cBhvr>
                                        <p:cTn id="76" dur="2000" fill="hold"/>
                                        <p:tgtEl>
                                          <p:spTgt spid="16"/>
                                        </p:tgtEl>
                                        <p:attrNameLst>
                                          <p:attrName>ppt_y</p:attrName>
                                        </p:attrNameLst>
                                      </p:cBhvr>
                                      <p:tavLst>
                                        <p:tav tm="0">
                                          <p:val>
                                            <p:strVal val="#ppt_y"/>
                                          </p:val>
                                        </p:tav>
                                        <p:tav tm="100000">
                                          <p:val>
                                            <p:strVal val="#ppt_y"/>
                                          </p:val>
                                        </p:tav>
                                      </p:tavLst>
                                    </p:anim>
                                    <p:animEffect transition="in" filter="fade">
                                      <p:cBhvr>
                                        <p:cTn id="77" dur="2000"/>
                                        <p:tgtEl>
                                          <p:spTgt spid="16"/>
                                        </p:tgtEl>
                                      </p:cBhvr>
                                    </p:animEffect>
                                  </p:childTnLst>
                                </p:cTn>
                              </p:par>
                              <p:par>
                                <p:cTn id="78" presetID="52" presetClass="entr" presetSubtype="0" fill="hold" grpId="0" nodeType="withEffect">
                                  <p:stCondLst>
                                    <p:cond delay="0"/>
                                  </p:stCondLst>
                                  <p:childTnLst>
                                    <p:set>
                                      <p:cBhvr>
                                        <p:cTn id="79" dur="1" fill="hold">
                                          <p:stCondLst>
                                            <p:cond delay="0"/>
                                          </p:stCondLst>
                                        </p:cTn>
                                        <p:tgtEl>
                                          <p:spTgt spid="9"/>
                                        </p:tgtEl>
                                        <p:attrNameLst>
                                          <p:attrName>style.visibility</p:attrName>
                                        </p:attrNameLst>
                                      </p:cBhvr>
                                      <p:to>
                                        <p:strVal val="visible"/>
                                      </p:to>
                                    </p:set>
                                    <p:animScale>
                                      <p:cBhvr>
                                        <p:cTn id="8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9"/>
                                        </p:tgtEl>
                                        <p:attrNameLst>
                                          <p:attrName>ppt_x</p:attrName>
                                          <p:attrName>ppt_y</p:attrName>
                                        </p:attrNameLst>
                                      </p:cBhvr>
                                    </p:animMotion>
                                    <p:animEffect transition="in" filter="fade">
                                      <p:cBhvr>
                                        <p:cTn id="82" dur="1000"/>
                                        <p:tgtEl>
                                          <p:spTgt spid="9"/>
                                        </p:tgtEl>
                                      </p:cBhvr>
                                    </p:animEffect>
                                  </p:childTnLst>
                                </p:cTn>
                              </p:par>
                              <p:par>
                                <p:cTn id="83" presetID="2" presetClass="entr" presetSubtype="9"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0-#ppt_w/2"/>
                                          </p:val>
                                        </p:tav>
                                        <p:tav tm="100000">
                                          <p:val>
                                            <p:strVal val="#ppt_x"/>
                                          </p:val>
                                        </p:tav>
                                      </p:tavLst>
                                    </p:anim>
                                    <p:anim calcmode="lin" valueType="num">
                                      <p:cBhvr additive="base">
                                        <p:cTn id="8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1310374143_20.jpg"/>
          <p:cNvPicPr>
            <a:picLocks noChangeAspect="1"/>
          </p:cNvPicPr>
          <p:nvPr/>
        </p:nvPicPr>
        <p:blipFill>
          <a:blip r:embed="rId2" cstate="print">
            <a:lum bright="25000" contrast="-8000"/>
          </a:blip>
          <a:stretch>
            <a:fillRect/>
          </a:stretch>
        </p:blipFill>
        <p:spPr>
          <a:xfrm>
            <a:off x="0" y="0"/>
            <a:ext cx="9144000" cy="6858000"/>
          </a:xfrm>
          <a:prstGeom prst="rect">
            <a:avLst/>
          </a:prstGeom>
        </p:spPr>
      </p:pic>
      <p:sp>
        <p:nvSpPr>
          <p:cNvPr id="6" name="Прямоугольник 5"/>
          <p:cNvSpPr/>
          <p:nvPr/>
        </p:nvSpPr>
        <p:spPr>
          <a:xfrm>
            <a:off x="701461" y="188640"/>
            <a:ext cx="7297190"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Определение химического состава</a:t>
            </a:r>
            <a:endParaRPr lang="ru-RU" sz="3200" b="1" cap="all"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3" name="Рисунок 12" descr="DSC_4998.JPG"/>
          <p:cNvPicPr>
            <a:picLocks noChangeAspect="1"/>
          </p:cNvPicPr>
          <p:nvPr/>
        </p:nvPicPr>
        <p:blipFill>
          <a:blip r:embed="rId3" cstate="print"/>
          <a:stretch>
            <a:fillRect/>
          </a:stretch>
        </p:blipFill>
        <p:spPr>
          <a:xfrm>
            <a:off x="106092" y="1628800"/>
            <a:ext cx="6335292" cy="4196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Прямоугольник 15"/>
          <p:cNvSpPr/>
          <p:nvPr/>
        </p:nvSpPr>
        <p:spPr>
          <a:xfrm>
            <a:off x="7164288" y="1916832"/>
            <a:ext cx="184731"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2000" b="1" spc="50" dirty="0">
              <a:ln w="11430"/>
              <a:solidFill>
                <a:schemeClr val="tx1">
                  <a:lumMod val="85000"/>
                  <a:lumOff val="15000"/>
                </a:schemeClr>
              </a:solidFill>
              <a:effectLst>
                <a:outerShdw blurRad="76200" dist="50800" dir="5400000" algn="tl" rotWithShape="0">
                  <a:srgbClr val="000000">
                    <a:alpha val="65000"/>
                  </a:srgbClr>
                </a:outerShdw>
              </a:effectLst>
            </a:endParaRPr>
          </a:p>
        </p:txBody>
      </p:sp>
      <p:pic>
        <p:nvPicPr>
          <p:cNvPr id="17" name="Рисунок 16" descr="DSC_5033.JPG"/>
          <p:cNvPicPr>
            <a:picLocks noChangeAspect="1"/>
          </p:cNvPicPr>
          <p:nvPr/>
        </p:nvPicPr>
        <p:blipFill>
          <a:blip r:embed="rId4" cstate="print"/>
          <a:stretch>
            <a:fillRect/>
          </a:stretch>
        </p:blipFill>
        <p:spPr>
          <a:xfrm>
            <a:off x="0" y="1628800"/>
            <a:ext cx="6858016" cy="41970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ppt_x</p:attrName>
                                        </p:attrNameLst>
                                      </p:cBhvr>
                                      <p:tavLst>
                                        <p:tav tm="0">
                                          <p:val>
                                            <p:strVal val="#ppt_x-.2"/>
                                          </p:val>
                                        </p:tav>
                                        <p:tav tm="100000">
                                          <p:val>
                                            <p:strVal val="#ppt_x"/>
                                          </p:val>
                                        </p:tav>
                                      </p:tavLst>
                                    </p:anim>
                                    <p:anim calcmode="lin" valueType="num">
                                      <p:cBhvr>
                                        <p:cTn id="8" dur="2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2000"/>
                                        <p:tgtEl>
                                          <p:spTgt spid="13"/>
                                        </p:tgtEl>
                                      </p:cBhvr>
                                    </p:animEffect>
                                  </p:childTnLst>
                                </p:cTn>
                              </p:par>
                            </p:childTnLst>
                          </p:cTn>
                        </p:par>
                        <p:par>
                          <p:cTn id="10" fill="hold">
                            <p:stCondLst>
                              <p:cond delay="2000"/>
                            </p:stCondLst>
                            <p:childTnLst>
                              <p:par>
                                <p:cTn id="11" presetID="8" presetClass="entr" presetSubtype="32" fill="hold" nodeType="afterEffect">
                                  <p:stCondLst>
                                    <p:cond delay="2200"/>
                                  </p:stCondLst>
                                  <p:childTnLst>
                                    <p:set>
                                      <p:cBhvr>
                                        <p:cTn id="12" dur="1" fill="hold">
                                          <p:stCondLst>
                                            <p:cond delay="0"/>
                                          </p:stCondLst>
                                        </p:cTn>
                                        <p:tgtEl>
                                          <p:spTgt spid="17"/>
                                        </p:tgtEl>
                                        <p:attrNameLst>
                                          <p:attrName>style.visibility</p:attrName>
                                        </p:attrNameLst>
                                      </p:cBhvr>
                                      <p:to>
                                        <p:strVal val="visible"/>
                                      </p:to>
                                    </p:set>
                                    <p:animEffect transition="in" filter="diamond(out)">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1310374143_20.jpg"/>
          <p:cNvPicPr>
            <a:picLocks noChangeAspect="1"/>
          </p:cNvPicPr>
          <p:nvPr/>
        </p:nvPicPr>
        <p:blipFill>
          <a:blip r:embed="rId2" cstate="print">
            <a:lum bright="25000" contrast="-8000"/>
          </a:blip>
          <a:stretch>
            <a:fillRect/>
          </a:stretch>
        </p:blipFill>
        <p:spPr>
          <a:xfrm>
            <a:off x="0" y="0"/>
            <a:ext cx="9144000" cy="6858000"/>
          </a:xfrm>
          <a:prstGeom prst="rect">
            <a:avLst/>
          </a:prstGeom>
        </p:spPr>
      </p:pic>
      <p:sp>
        <p:nvSpPr>
          <p:cNvPr id="5" name="Прямоугольник 4"/>
          <p:cNvSpPr/>
          <p:nvPr/>
        </p:nvSpPr>
        <p:spPr>
          <a:xfrm>
            <a:off x="539552" y="4795897"/>
            <a:ext cx="8352928" cy="2062103"/>
          </a:xfrm>
          <a:prstGeom prst="rect">
            <a:avLst/>
          </a:prstGeom>
          <a:gradFill flip="none" rotWithShape="0">
            <a:gsLst>
              <a:gs pos="0">
                <a:srgbClr val="E6DCAC">
                  <a:alpha val="74000"/>
                </a:srgbClr>
              </a:gs>
              <a:gs pos="12000">
                <a:srgbClr val="E6D78A">
                  <a:alpha val="68000"/>
                </a:srgbClr>
              </a:gs>
              <a:gs pos="30000">
                <a:srgbClr val="C7AC4C">
                  <a:alpha val="66000"/>
                </a:srgbClr>
              </a:gs>
              <a:gs pos="45000">
                <a:srgbClr val="E6D78A">
                  <a:alpha val="64000"/>
                </a:srgbClr>
              </a:gs>
              <a:gs pos="77000">
                <a:srgbClr val="C7AC4C">
                  <a:alpha val="60000"/>
                </a:srgbClr>
              </a:gs>
              <a:gs pos="100000">
                <a:srgbClr val="E6DCAC">
                  <a:alpha val="61000"/>
                </a:srgbClr>
              </a:gs>
            </a:gsLst>
            <a:lin ang="2700000" scaled="0"/>
            <a:tileRect/>
          </a:gradFill>
          <a:effectLst>
            <a:outerShdw blurRad="38100" dist="50800" dir="600000" sx="102000" sy="102000" algn="tl" rotWithShape="0">
              <a:prstClr val="black">
                <a:alpha val="50000"/>
              </a:prstClr>
            </a:outerShdw>
          </a:effectLst>
        </p:spPr>
        <p:txBody>
          <a:bodyPr wrap="square">
            <a:spAutoFit/>
          </a:bodyPr>
          <a:lstStyle/>
          <a:p>
            <a:r>
              <a:rPr lang="ru-RU" sz="1600" b="1" dirty="0" smtClean="0"/>
              <a:t>Оборудование и реактивы</a:t>
            </a:r>
            <a:r>
              <a:rPr lang="ru-RU" sz="1600" dirty="0" smtClean="0"/>
              <a:t>:   </a:t>
            </a:r>
          </a:p>
          <a:p>
            <a:r>
              <a:rPr lang="ru-RU" sz="1600" dirty="0" smtClean="0"/>
              <a:t>1. Пшеничный хлеб</a:t>
            </a:r>
          </a:p>
          <a:p>
            <a:r>
              <a:rPr lang="ru-RU" sz="1600" dirty="0" smtClean="0"/>
              <a:t>2. СН3СООН (уксусная кислота)</a:t>
            </a:r>
          </a:p>
          <a:p>
            <a:r>
              <a:rPr lang="ru-RU" sz="1600" dirty="0" smtClean="0"/>
              <a:t>3. </a:t>
            </a:r>
            <a:r>
              <a:rPr lang="en-US" sz="1600" dirty="0" smtClean="0"/>
              <a:t>CuSO4 </a:t>
            </a:r>
            <a:r>
              <a:rPr lang="ru-RU" sz="1600" dirty="0" smtClean="0"/>
              <a:t>(сульфат меди)</a:t>
            </a:r>
          </a:p>
          <a:p>
            <a:r>
              <a:rPr lang="ru-RU" sz="1600" dirty="0" smtClean="0"/>
              <a:t>4. </a:t>
            </a:r>
            <a:r>
              <a:rPr lang="en-US" sz="1600" dirty="0" smtClean="0"/>
              <a:t>HNO3</a:t>
            </a:r>
            <a:r>
              <a:rPr lang="ru-RU" sz="1600" dirty="0" smtClean="0"/>
              <a:t> (концентр. Азотная кислота)</a:t>
            </a:r>
          </a:p>
          <a:p>
            <a:r>
              <a:rPr lang="ru-RU" sz="1600" dirty="0" smtClean="0"/>
              <a:t>5. 10% </a:t>
            </a:r>
            <a:r>
              <a:rPr lang="ru-RU" sz="1600" dirty="0" err="1" smtClean="0"/>
              <a:t>р-р</a:t>
            </a:r>
            <a:r>
              <a:rPr lang="ru-RU" sz="1600" dirty="0" smtClean="0"/>
              <a:t>  </a:t>
            </a:r>
            <a:r>
              <a:rPr lang="en-US" sz="1600" dirty="0" err="1" smtClean="0"/>
              <a:t>NaOH</a:t>
            </a:r>
            <a:r>
              <a:rPr lang="en-US" sz="1600" dirty="0" smtClean="0"/>
              <a:t> </a:t>
            </a:r>
            <a:r>
              <a:rPr lang="ru-RU" sz="1600" dirty="0" smtClean="0"/>
              <a:t>(Едкий натр)</a:t>
            </a:r>
            <a:r>
              <a:rPr lang="en-US" sz="1600" dirty="0" smtClean="0"/>
              <a:t> </a:t>
            </a:r>
            <a:endParaRPr lang="ru-RU" sz="1600" dirty="0" smtClean="0"/>
          </a:p>
          <a:p>
            <a:r>
              <a:rPr lang="ru-RU" sz="1600" dirty="0" smtClean="0"/>
              <a:t>6. Спиртовой раствор йода </a:t>
            </a:r>
          </a:p>
          <a:p>
            <a:r>
              <a:rPr lang="ru-RU" sz="1600" dirty="0" smtClean="0"/>
              <a:t>7. Пробирки, воронка,  пипетка, фильтровальная бумага, держатель, спиртовка, вода</a:t>
            </a:r>
            <a:endParaRPr lang="ru-RU" sz="1600" dirty="0"/>
          </a:p>
        </p:txBody>
      </p:sp>
      <p:sp>
        <p:nvSpPr>
          <p:cNvPr id="7" name="Прямоугольник 6"/>
          <p:cNvSpPr/>
          <p:nvPr/>
        </p:nvSpPr>
        <p:spPr>
          <a:xfrm>
            <a:off x="831246" y="0"/>
            <a:ext cx="7297190"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Определение химического состава</a:t>
            </a:r>
            <a:endParaRPr lang="ru-RU" sz="3200" b="1" cap="all"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8" name="Рисунок 7" descr="DSC_5030.JPG"/>
          <p:cNvPicPr>
            <a:picLocks noChangeAspect="1"/>
          </p:cNvPicPr>
          <p:nvPr/>
        </p:nvPicPr>
        <p:blipFill>
          <a:blip r:embed="rId3" cstate="print"/>
          <a:stretch>
            <a:fillRect/>
          </a:stretch>
        </p:blipFill>
        <p:spPr>
          <a:xfrm>
            <a:off x="1403648" y="548680"/>
            <a:ext cx="6266108" cy="415028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par>
                                <p:cTn id="10" presetID="26"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572000" y="5657671"/>
            <a:ext cx="4572000" cy="1200329"/>
          </a:xfrm>
          <a:prstGeom prst="rect">
            <a:avLst/>
          </a:prstGeom>
        </p:spPr>
        <p:txBody>
          <a:bodyPr>
            <a:spAutoFit/>
          </a:bodyPr>
          <a:lstStyle/>
          <a:p>
            <a:r>
              <a:rPr lang="ru-RU" dirty="0" smtClean="0"/>
              <a:t>Ход работы: размять хлебный мякиш с водой, поместить в пробирку и добавляем несколько капель уксусной кислоты. После свертывания, </a:t>
            </a:r>
            <a:r>
              <a:rPr lang="ru-RU" dirty="0" err="1" smtClean="0"/>
              <a:t>от-фильтровывать</a:t>
            </a:r>
            <a:r>
              <a:rPr lang="ru-RU" dirty="0" smtClean="0"/>
              <a:t> белок. </a:t>
            </a:r>
            <a:endParaRPr lang="ru-RU" dirty="0"/>
          </a:p>
        </p:txBody>
      </p:sp>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1310374143_20.jpg"/>
          <p:cNvPicPr>
            <a:picLocks noChangeAspect="1"/>
          </p:cNvPicPr>
          <p:nvPr/>
        </p:nvPicPr>
        <p:blipFill>
          <a:blip r:embed="rId2" cstate="print">
            <a:lum bright="25000" contrast="-8000"/>
          </a:blip>
          <a:stretch>
            <a:fillRect/>
          </a:stretch>
        </p:blipFill>
        <p:spPr>
          <a:xfrm>
            <a:off x="0" y="0"/>
            <a:ext cx="9144000" cy="6858000"/>
          </a:xfrm>
          <a:prstGeom prst="rect">
            <a:avLst/>
          </a:prstGeom>
        </p:spPr>
      </p:pic>
      <p:sp>
        <p:nvSpPr>
          <p:cNvPr id="5" name="Прямоугольник 4"/>
          <p:cNvSpPr/>
          <p:nvPr/>
        </p:nvSpPr>
        <p:spPr>
          <a:xfrm>
            <a:off x="2771800" y="620688"/>
            <a:ext cx="2325508"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smtClean="0">
                <a:ln w="11430"/>
                <a:solidFill>
                  <a:schemeClr val="tx1">
                    <a:lumMod val="85000"/>
                    <a:lumOff val="15000"/>
                  </a:schemeClr>
                </a:solidFill>
                <a:effectLst>
                  <a:outerShdw blurRad="76200" dist="50800" dir="5400000" algn="tl" rotWithShape="0">
                    <a:srgbClr val="000000">
                      <a:alpha val="65000"/>
                    </a:srgbClr>
                  </a:outerShdw>
                </a:effectLst>
              </a:rPr>
              <a:t> </a:t>
            </a:r>
            <a:r>
              <a:rPr lang="ru-RU" sz="2000" b="1" spc="50" dirty="0" smtClean="0">
                <a:ln w="11430"/>
                <a:solidFill>
                  <a:schemeClr val="tx1">
                    <a:lumMod val="85000"/>
                    <a:lumOff val="15000"/>
                  </a:schemeClr>
                </a:solidFill>
                <a:effectLst>
                  <a:outerShdw blurRad="76200" dist="50800" dir="5400000" algn="tl" rotWithShape="0">
                    <a:srgbClr val="000000">
                      <a:alpha val="65000"/>
                    </a:srgbClr>
                  </a:outerShdw>
                </a:effectLst>
              </a:rPr>
              <a:t>Выделение белка</a:t>
            </a:r>
            <a:endParaRPr lang="ru-RU" sz="2000" b="1" spc="50" dirty="0">
              <a:ln w="11430"/>
              <a:solidFill>
                <a:schemeClr val="tx1">
                  <a:lumMod val="85000"/>
                  <a:lumOff val="15000"/>
                </a:schemeClr>
              </a:solidFill>
              <a:effectLst>
                <a:outerShdw blurRad="76200" dist="50800" dir="5400000" algn="tl" rotWithShape="0">
                  <a:srgbClr val="000000">
                    <a:alpha val="65000"/>
                  </a:srgbClr>
                </a:outerShdw>
              </a:effectLst>
            </a:endParaRPr>
          </a:p>
        </p:txBody>
      </p:sp>
      <p:sp>
        <p:nvSpPr>
          <p:cNvPr id="6" name="Прямоугольник 5"/>
          <p:cNvSpPr/>
          <p:nvPr/>
        </p:nvSpPr>
        <p:spPr>
          <a:xfrm>
            <a:off x="831246" y="0"/>
            <a:ext cx="7297190" cy="584775"/>
          </a:xfrm>
          <a:prstGeom prst="rect">
            <a:avLst/>
          </a:prstGeom>
          <a:noFill/>
        </p:spPr>
        <p:txBody>
          <a:bodyPr wrap="none" lIns="91440" tIns="45720" rIns="91440" bIns="45720">
            <a:spAutoFit/>
          </a:bodyPr>
          <a:lstStyle/>
          <a:p>
            <a:pPr algn="ctr"/>
            <a:r>
              <a:rPr lang="ru-RU" sz="3200" b="1" cap="all"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Определение химического состава</a:t>
            </a:r>
            <a:endParaRPr lang="ru-RU" sz="3200" b="1" cap="all"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8" name="Рисунок 7" descr="DSC_5040.JPG"/>
          <p:cNvPicPr>
            <a:picLocks noChangeAspect="1"/>
          </p:cNvPicPr>
          <p:nvPr/>
        </p:nvPicPr>
        <p:blipFill>
          <a:blip r:embed="rId3" cstate="print"/>
          <a:stretch>
            <a:fillRect/>
          </a:stretch>
        </p:blipFill>
        <p:spPr>
          <a:xfrm>
            <a:off x="467544" y="1052736"/>
            <a:ext cx="8329938" cy="5517232"/>
          </a:xfrm>
          <a:prstGeom prst="rect">
            <a:avLst/>
          </a:prstGeom>
        </p:spPr>
      </p:pic>
      <p:pic>
        <p:nvPicPr>
          <p:cNvPr id="9" name="Рисунок 8" descr="DSC_5041.JPG"/>
          <p:cNvPicPr>
            <a:picLocks noChangeAspect="1"/>
          </p:cNvPicPr>
          <p:nvPr/>
        </p:nvPicPr>
        <p:blipFill>
          <a:blip r:embed="rId4" cstate="print"/>
          <a:stretch>
            <a:fillRect/>
          </a:stretch>
        </p:blipFill>
        <p:spPr>
          <a:xfrm>
            <a:off x="467544" y="1052736"/>
            <a:ext cx="8352928" cy="5484766"/>
          </a:xfrm>
          <a:prstGeom prst="rect">
            <a:avLst/>
          </a:prstGeom>
        </p:spPr>
      </p:pic>
      <p:pic>
        <p:nvPicPr>
          <p:cNvPr id="10" name="Рисунок 9" descr="DSC_5005_1.JPG"/>
          <p:cNvPicPr>
            <a:picLocks noChangeAspect="1"/>
          </p:cNvPicPr>
          <p:nvPr/>
        </p:nvPicPr>
        <p:blipFill>
          <a:blip r:embed="rId5" cstate="print"/>
          <a:stretch>
            <a:fillRect/>
          </a:stretch>
        </p:blipFill>
        <p:spPr>
          <a:xfrm>
            <a:off x="467544" y="1052736"/>
            <a:ext cx="8352928" cy="54726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par>
                          <p:cTn id="10" fill="hold">
                            <p:stCondLst>
                              <p:cond delay="2000"/>
                            </p:stCondLst>
                            <p:childTnLst>
                              <p:par>
                                <p:cTn id="11" presetID="53" presetClass="entr" presetSubtype="0" fill="hold" nodeType="afterEffect">
                                  <p:stCondLst>
                                    <p:cond delay="280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Effect transition="in" filter="fade">
                                      <p:cBhvr>
                                        <p:cTn id="15" dur="2000"/>
                                        <p:tgtEl>
                                          <p:spTgt spid="9"/>
                                        </p:tgtEl>
                                      </p:cBhvr>
                                    </p:animEffect>
                                  </p:childTnLst>
                                </p:cTn>
                              </p:par>
                            </p:childTnLst>
                          </p:cTn>
                        </p:par>
                        <p:par>
                          <p:cTn id="16" fill="hold">
                            <p:stCondLst>
                              <p:cond delay="6800"/>
                            </p:stCondLst>
                            <p:childTnLst>
                              <p:par>
                                <p:cTn id="17" presetID="53" presetClass="entr" presetSubtype="0" fill="hold" nodeType="afterEffect">
                                  <p:stCondLst>
                                    <p:cond delay="33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000" fill="hold"/>
                                        <p:tgtEl>
                                          <p:spTgt spid="10"/>
                                        </p:tgtEl>
                                        <p:attrNameLst>
                                          <p:attrName>ppt_w</p:attrName>
                                        </p:attrNameLst>
                                      </p:cBhvr>
                                      <p:tavLst>
                                        <p:tav tm="0">
                                          <p:val>
                                            <p:fltVal val="0"/>
                                          </p:val>
                                        </p:tav>
                                        <p:tav tm="100000">
                                          <p:val>
                                            <p:strVal val="#ppt_w"/>
                                          </p:val>
                                        </p:tav>
                                      </p:tavLst>
                                    </p:anim>
                                    <p:anim calcmode="lin" valueType="num">
                                      <p:cBhvr>
                                        <p:cTn id="20" dur="2000" fill="hold"/>
                                        <p:tgtEl>
                                          <p:spTgt spid="10"/>
                                        </p:tgtEl>
                                        <p:attrNameLst>
                                          <p:attrName>ppt_h</p:attrName>
                                        </p:attrNameLst>
                                      </p:cBhvr>
                                      <p:tavLst>
                                        <p:tav tm="0">
                                          <p:val>
                                            <p:fltVal val="0"/>
                                          </p:val>
                                        </p:tav>
                                        <p:tav tm="100000">
                                          <p:val>
                                            <p:strVal val="#ppt_h"/>
                                          </p:val>
                                        </p:tav>
                                      </p:tavLst>
                                    </p:anim>
                                    <p:animEffect transition="in" filter="fade">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1944</TotalTime>
  <Words>1522</Words>
  <Application>Microsoft Office PowerPoint</Application>
  <PresentationFormat>Экран (4:3)</PresentationFormat>
  <Paragraphs>342</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NOUTBOOK</dc:creator>
  <cp:lastModifiedBy>Алена</cp:lastModifiedBy>
  <cp:revision>200</cp:revision>
  <dcterms:created xsi:type="dcterms:W3CDTF">2013-11-09T01:28:56Z</dcterms:created>
  <dcterms:modified xsi:type="dcterms:W3CDTF">2016-04-27T15:26:41Z</dcterms:modified>
</cp:coreProperties>
</file>