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57" r:id="rId3"/>
    <p:sldId id="258" r:id="rId4"/>
    <p:sldId id="271" r:id="rId5"/>
    <p:sldId id="259" r:id="rId6"/>
    <p:sldId id="261" r:id="rId7"/>
    <p:sldId id="264" r:id="rId8"/>
    <p:sldId id="274" r:id="rId9"/>
    <p:sldId id="273" r:id="rId10"/>
    <p:sldId id="275" r:id="rId11"/>
    <p:sldId id="267" r:id="rId12"/>
    <p:sldId id="278" r:id="rId13"/>
    <p:sldId id="277" r:id="rId14"/>
    <p:sldId id="279" r:id="rId15"/>
    <p:sldId id="280" r:id="rId16"/>
    <p:sldId id="282" r:id="rId17"/>
    <p:sldId id="28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832C"/>
    <a:srgbClr val="E9A1A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4656" autoAdjust="0"/>
  </p:normalViewPr>
  <p:slideViewPr>
    <p:cSldViewPr>
      <p:cViewPr>
        <p:scale>
          <a:sx n="60" d="100"/>
          <a:sy n="60" d="100"/>
        </p:scale>
        <p:origin x="-78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i="1" u="sng"/>
            </a:pPr>
            <a:r>
              <a:rPr lang="ru-RU" sz="3200" i="1" u="sng" dirty="0"/>
              <a:t>2014 год</a:t>
            </a:r>
          </a:p>
        </c:rich>
      </c:tx>
      <c:layout/>
    </c:title>
    <c:view3D>
      <c:rotX val="30"/>
      <c:rotY val="2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2014 год</c:v>
                </c:pt>
              </c:strCache>
            </c:strRef>
          </c:tx>
          <c:cat>
            <c:numRef>
              <c:f>Лист1!$A$2:$A$5</c:f>
              <c:numCache>
                <c:formatCode>0%</c:formatCode>
                <c:ptCount val="4"/>
                <c:pt idx="0">
                  <c:v>0.78</c:v>
                </c:pt>
                <c:pt idx="1">
                  <c:v>0.22000000000000036</c:v>
                </c:pt>
              </c:numCache>
            </c:numRef>
          </c:cat>
          <c:val>
            <c:numRef>
              <c:f>Лист1!$B$2:$B$5</c:f>
              <c:numCache>
                <c:formatCode>0%</c:formatCode>
                <c:ptCount val="4"/>
                <c:pt idx="0">
                  <c:v>0.78</c:v>
                </c:pt>
                <c:pt idx="1">
                  <c:v>0.22000000000000036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defRPr sz="2000" b="1" i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400" b="1" i="1"/>
            </a:pPr>
            <a:endParaRPr lang="ru-RU"/>
          </a:p>
        </c:txPr>
      </c:legendEntry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77127446711641279"/>
          <c:y val="0.40647108179119584"/>
          <c:w val="0.22585741050554844"/>
          <c:h val="0.1926202214094769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i="1" u="sng"/>
            </a:pPr>
            <a:r>
              <a:rPr lang="ru-RU" sz="3200" i="1" u="sng" dirty="0"/>
              <a:t>2015 год</a:t>
            </a:r>
          </a:p>
          <a:p>
            <a:pPr>
              <a:defRPr i="1" u="sng"/>
            </a:pPr>
            <a:endParaRPr lang="ru-RU" i="1" u="sng" dirty="0"/>
          </a:p>
        </c:rich>
      </c:tx>
      <c:layout/>
    </c:title>
    <c:view3D>
      <c:rotX val="30"/>
      <c:rotY val="2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cat>
            <c:numRef>
              <c:f>Лист1!$A$2:$A$5</c:f>
              <c:numCache>
                <c:formatCode>0%</c:formatCode>
                <c:ptCount val="4"/>
                <c:pt idx="0">
                  <c:v>0.83000000000000063</c:v>
                </c:pt>
                <c:pt idx="1">
                  <c:v>0.17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83</c:v>
                </c:pt>
                <c:pt idx="1">
                  <c:v>17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defRPr sz="2000" b="1" i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2000" b="1" i="1"/>
            </a:pPr>
            <a:endParaRPr lang="ru-RU"/>
          </a:p>
        </c:txPr>
      </c:legendEntry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77678293650299945"/>
          <c:y val="0.45618766931336147"/>
          <c:w val="0.22039483625748671"/>
          <c:h val="0.23957902808614751"/>
        </c:manualLayout>
      </c:layout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9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цена 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купец </c:v>
                </c:pt>
                <c:pt idx="1">
                  <c:v>главмаг</c:v>
                </c:pt>
                <c:pt idx="2">
                  <c:v>дикси</c:v>
                </c:pt>
              </c:strCache>
            </c:strRef>
          </c:cat>
          <c:val>
            <c:numRef>
              <c:f>Лист1!$B$2:$B$4</c:f>
              <c:numCache>
                <c:formatCode>_-* #,##0.00[$р.-419]_-;\-* #,##0.00[$р.-419]_-;_-* "-"??[$р.-419]_-;_-@_-</c:formatCode>
                <c:ptCount val="3"/>
                <c:pt idx="0">
                  <c:v>17.2</c:v>
                </c:pt>
                <c:pt idx="1">
                  <c:v>18.899999999999999</c:v>
                </c:pt>
                <c:pt idx="2">
                  <c:v>17.7</c:v>
                </c:pt>
              </c:numCache>
            </c:numRef>
          </c:val>
        </c:ser>
        <c:axId val="63183104"/>
        <c:axId val="63197184"/>
      </c:barChart>
      <c:catAx>
        <c:axId val="63183104"/>
        <c:scaling>
          <c:orientation val="minMax"/>
        </c:scaling>
        <c:axPos val="b"/>
        <c:tickLblPos val="nextTo"/>
        <c:txPr>
          <a:bodyPr/>
          <a:lstStyle/>
          <a:p>
            <a:pPr>
              <a:defRPr b="1" i="0">
                <a:solidFill>
                  <a:schemeClr val="tx1"/>
                </a:solidFill>
              </a:defRPr>
            </a:pPr>
            <a:endParaRPr lang="ru-RU"/>
          </a:p>
        </c:txPr>
        <c:crossAx val="63197184"/>
        <c:crosses val="autoZero"/>
        <c:auto val="1"/>
        <c:lblAlgn val="ctr"/>
        <c:lblOffset val="100"/>
      </c:catAx>
      <c:valAx>
        <c:axId val="63197184"/>
        <c:scaling>
          <c:orientation val="minMax"/>
        </c:scaling>
        <c:axPos val="l"/>
        <c:majorGridlines/>
        <c:numFmt formatCode="_-* #,##0.00[$р.-419]_-;\-* #,##0.00[$р.-419]_-;_-* &quot;-&quot;??[$р.-419]_-;_-@_-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631831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639238845144342"/>
          <c:y val="0.28449073577087491"/>
          <c:w val="0.22527427821522311"/>
          <c:h val="0.38572167235617061"/>
        </c:manualLayout>
      </c:layout>
      <c:txPr>
        <a:bodyPr/>
        <a:lstStyle/>
        <a:p>
          <a:pPr>
            <a:defRPr sz="3200" b="1" i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9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цена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купец</c:v>
                </c:pt>
                <c:pt idx="1">
                  <c:v>главмаг</c:v>
                </c:pt>
                <c:pt idx="2">
                  <c:v>дикси</c:v>
                </c:pt>
              </c:strCache>
            </c:strRef>
          </c:cat>
          <c:val>
            <c:numRef>
              <c:f>Лист1!$B$2:$B$4</c:f>
              <c:numCache>
                <c:formatCode>_-* #,##0.00[$р.-419]_-;\-* #,##0.00[$р.-419]_-;_-* "-"??[$р.-419]_-;_-@_-</c:formatCode>
                <c:ptCount val="3"/>
                <c:pt idx="0">
                  <c:v>9.3000000000000007</c:v>
                </c:pt>
                <c:pt idx="1">
                  <c:v>13.9</c:v>
                </c:pt>
                <c:pt idx="2">
                  <c:v>12.5</c:v>
                </c:pt>
              </c:numCache>
            </c:numRef>
          </c:val>
        </c:ser>
        <c:axId val="67403776"/>
        <c:axId val="67405312"/>
      </c:barChart>
      <c:catAx>
        <c:axId val="67403776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</a:defRPr>
            </a:pPr>
            <a:endParaRPr lang="ru-RU"/>
          </a:p>
        </c:txPr>
        <c:crossAx val="67405312"/>
        <c:crosses val="autoZero"/>
        <c:auto val="1"/>
        <c:lblAlgn val="ctr"/>
        <c:lblOffset val="100"/>
      </c:catAx>
      <c:valAx>
        <c:axId val="67405312"/>
        <c:scaling>
          <c:orientation val="minMax"/>
        </c:scaling>
        <c:axPos val="l"/>
        <c:majorGridlines/>
        <c:numFmt formatCode="_-* #,##0.00[$р.-419]_-;\-* #,##0.00[$р.-419]_-;_-* &quot;-&quot;??[$р.-419]_-;_-@_-" sourceLinked="1"/>
        <c:tickLblPos val="nextTo"/>
        <c:txPr>
          <a:bodyPr/>
          <a:lstStyle/>
          <a:p>
            <a:pPr>
              <a:defRPr b="1">
                <a:solidFill>
                  <a:schemeClr val="tx1"/>
                </a:solidFill>
              </a:defRPr>
            </a:pPr>
            <a:endParaRPr lang="ru-RU"/>
          </a:p>
        </c:txPr>
        <c:crossAx val="6740377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3200" b="1" i="1"/>
            </a:pPr>
            <a:endParaRPr lang="ru-RU"/>
          </a:p>
        </c:txPr>
      </c:legendEntry>
      <c:layout>
        <c:manualLayout>
          <c:xMode val="edge"/>
          <c:yMode val="edge"/>
          <c:x val="0.79705905511811181"/>
          <c:y val="0.3457669833882645"/>
          <c:w val="0.20155205599300088"/>
          <c:h val="0.37663271274221338"/>
        </c:manualLayout>
      </c:layout>
      <c:txPr>
        <a:bodyPr/>
        <a:lstStyle/>
        <a:p>
          <a:pPr>
            <a:defRPr b="1" i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9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цена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купец</c:v>
                </c:pt>
                <c:pt idx="1">
                  <c:v>главмаг</c:v>
                </c:pt>
                <c:pt idx="2">
                  <c:v>дикси</c:v>
                </c:pt>
              </c:strCache>
            </c:strRef>
          </c:cat>
          <c:val>
            <c:numRef>
              <c:f>Лист1!$B$2:$B$4</c:f>
              <c:numCache>
                <c:formatCode>_-* #,##0.00[$р.-419]_-;\-* #,##0.00[$р.-419]_-;_-* "-"??[$р.-419]_-;_-@_-</c:formatCode>
                <c:ptCount val="3"/>
                <c:pt idx="0">
                  <c:v>19.100000000000001</c:v>
                </c:pt>
                <c:pt idx="1">
                  <c:v>21.3</c:v>
                </c:pt>
                <c:pt idx="2">
                  <c:v>20.6</c:v>
                </c:pt>
              </c:numCache>
            </c:numRef>
          </c:val>
        </c:ser>
        <c:axId val="57018240"/>
        <c:axId val="57019776"/>
      </c:barChart>
      <c:catAx>
        <c:axId val="57018240"/>
        <c:scaling>
          <c:orientation val="minMax"/>
        </c:scaling>
        <c:axPos val="b"/>
        <c:tickLblPos val="nextTo"/>
        <c:crossAx val="57019776"/>
        <c:crosses val="autoZero"/>
        <c:auto val="1"/>
        <c:lblAlgn val="ctr"/>
        <c:lblOffset val="100"/>
      </c:catAx>
      <c:valAx>
        <c:axId val="57019776"/>
        <c:scaling>
          <c:orientation val="minMax"/>
        </c:scaling>
        <c:axPos val="l"/>
        <c:majorGridlines/>
        <c:numFmt formatCode="_-* #,##0.00[$р.-419]_-;\-* #,##0.00[$р.-419]_-;_-* &quot;-&quot;??[$р.-419]_-;_-@_-" sourceLinked="1"/>
        <c:tickLblPos val="nextTo"/>
        <c:crossAx val="570182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483683289589034"/>
          <c:y val="0.30104179875418108"/>
          <c:w val="0.21682983377077891"/>
          <c:h val="0.35182218414419664"/>
        </c:manualLayout>
      </c:layout>
      <c:txPr>
        <a:bodyPr/>
        <a:lstStyle/>
        <a:p>
          <a:pPr>
            <a:defRPr sz="3200" i="1"/>
          </a:pPr>
          <a:endParaRPr lang="ru-RU"/>
        </a:p>
      </c:txPr>
    </c:legend>
    <c:plotVisOnly val="1"/>
    <c:dispBlanksAs val="gap"/>
  </c:chart>
  <c:txPr>
    <a:bodyPr/>
    <a:lstStyle/>
    <a:p>
      <a:pPr>
        <a:defRPr sz="1800" b="1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9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Цена за 100 гр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Багет французский</c:v>
                </c:pt>
                <c:pt idx="1">
                  <c:v>Булка городская</c:v>
                </c:pt>
                <c:pt idx="2">
                  <c:v>Батон "Нарезной"</c:v>
                </c:pt>
                <c:pt idx="3">
                  <c:v>Домашний хлеб</c:v>
                </c:pt>
              </c:strCache>
            </c:strRef>
          </c:cat>
          <c:val>
            <c:numRef>
              <c:f>Лист1!$B$2:$B$5</c:f>
              <c:numCache>
                <c:formatCode>#,##0.00"р."</c:formatCode>
                <c:ptCount val="4"/>
                <c:pt idx="0">
                  <c:v>7.1599999999999984</c:v>
                </c:pt>
                <c:pt idx="1">
                  <c:v>5.95</c:v>
                </c:pt>
                <c:pt idx="2">
                  <c:v>8.120000000000001</c:v>
                </c:pt>
                <c:pt idx="3">
                  <c:v>11.44</c:v>
                </c:pt>
              </c:numCache>
            </c:numRef>
          </c:val>
        </c:ser>
        <c:axId val="75807744"/>
        <c:axId val="75821824"/>
      </c:barChart>
      <c:catAx>
        <c:axId val="75807744"/>
        <c:scaling>
          <c:orientation val="minMax"/>
        </c:scaling>
        <c:axPos val="b"/>
        <c:tickLblPos val="nextTo"/>
        <c:crossAx val="75821824"/>
        <c:crosses val="autoZero"/>
        <c:auto val="1"/>
        <c:lblAlgn val="ctr"/>
        <c:lblOffset val="100"/>
      </c:catAx>
      <c:valAx>
        <c:axId val="75821824"/>
        <c:scaling>
          <c:orientation val="minMax"/>
        </c:scaling>
        <c:axPos val="l"/>
        <c:majorGridlines/>
        <c:numFmt formatCode="#,##0.00&quot;р.&quot;" sourceLinked="1"/>
        <c:tickLblPos val="nextTo"/>
        <c:crossAx val="75807744"/>
        <c:crosses val="autoZero"/>
        <c:crossBetween val="between"/>
      </c:valAx>
    </c:plotArea>
    <c:legend>
      <c:legendPos val="r"/>
      <c:layout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8D897-14E5-4324-81EF-3D5600CE1C38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CA26B-616D-4F1C-BC57-821732B097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54909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CA26B-616D-4F1C-BC57-821732B097B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CA26B-616D-4F1C-BC57-821732B097B1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02DB1-36F7-4106-BC9C-2CA57ADE48C4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0122-CE0F-4217-BB9D-DAB1B7CAE4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02DB1-36F7-4106-BC9C-2CA57ADE48C4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0122-CE0F-4217-BB9D-DAB1B7CAE4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02DB1-36F7-4106-BC9C-2CA57ADE48C4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0122-CE0F-4217-BB9D-DAB1B7CAE4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02DB1-36F7-4106-BC9C-2CA57ADE48C4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0122-CE0F-4217-BB9D-DAB1B7CAE4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02DB1-36F7-4106-BC9C-2CA57ADE48C4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0122-CE0F-4217-BB9D-DAB1B7CAE4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02DB1-36F7-4106-BC9C-2CA57ADE48C4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0122-CE0F-4217-BB9D-DAB1B7CAE4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02DB1-36F7-4106-BC9C-2CA57ADE48C4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0122-CE0F-4217-BB9D-DAB1B7CAE4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02DB1-36F7-4106-BC9C-2CA57ADE48C4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0122-CE0F-4217-BB9D-DAB1B7CAE4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02DB1-36F7-4106-BC9C-2CA57ADE48C4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0122-CE0F-4217-BB9D-DAB1B7CAE4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02DB1-36F7-4106-BC9C-2CA57ADE48C4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40122-CE0F-4217-BB9D-DAB1B7CAE4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02DB1-36F7-4106-BC9C-2CA57ADE48C4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9640122-CE0F-4217-BB9D-DAB1B7CAE4F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2902DB1-36F7-4106-BC9C-2CA57ADE48C4}" type="datetimeFigureOut">
              <a:rPr lang="ru-RU" smtClean="0"/>
              <a:pPr/>
              <a:t>28.04.2016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9640122-CE0F-4217-BB9D-DAB1B7CAE4F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57298"/>
            <a:ext cx="9144000" cy="3357562"/>
          </a:xfrm>
        </p:spPr>
        <p:txBody>
          <a:bodyPr>
            <a:noAutofit/>
          </a:bodyPr>
          <a:lstStyle/>
          <a:p>
            <a:pPr algn="ctr"/>
            <a:r>
              <a:rPr lang="ru-RU" sz="9600" i="1" dirty="0" smtClean="0">
                <a:solidFill>
                  <a:schemeClr val="bg1"/>
                </a:solidFill>
                <a:latin typeface="Segoe Print" pitchFamily="2" charset="0"/>
              </a:rPr>
              <a:t>Цена</a:t>
            </a:r>
            <a:br>
              <a:rPr lang="ru-RU" sz="9600" i="1" dirty="0" smtClean="0">
                <a:solidFill>
                  <a:schemeClr val="bg1"/>
                </a:solidFill>
                <a:latin typeface="Segoe Print" pitchFamily="2" charset="0"/>
              </a:rPr>
            </a:br>
            <a:r>
              <a:rPr lang="ru-RU" sz="9600" i="1" dirty="0" smtClean="0">
                <a:solidFill>
                  <a:schemeClr val="bg1"/>
                </a:solidFill>
                <a:latin typeface="Segoe Print" pitchFamily="2" charset="0"/>
              </a:rPr>
              <a:t>хлеба</a:t>
            </a:r>
            <a:endParaRPr lang="ru-RU" sz="9600" i="1" dirty="0">
              <a:solidFill>
                <a:schemeClr val="bg1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/>
          <a:lstStyle/>
          <a:p>
            <a:pPr algn="ctr"/>
            <a:r>
              <a:rPr lang="ru-RU" b="1" i="1" u="sng" dirty="0" smtClean="0">
                <a:solidFill>
                  <a:schemeClr val="tx1"/>
                </a:solidFill>
              </a:rPr>
              <a:t>Батон «Нарезной»</a:t>
            </a:r>
            <a:endParaRPr lang="ru-RU" b="1" i="1" u="sng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124744"/>
          <a:ext cx="9144000" cy="5733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0"/>
            <a:ext cx="7358114" cy="5786454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Расчёт себестоимости хлеба</a:t>
            </a:r>
            <a:endParaRPr lang="ru-RU" sz="6000" b="1" i="1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14488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Багет </a:t>
            </a: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«Столичный»</a:t>
            </a: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(250Г)</a:t>
            </a:r>
            <a:endParaRPr lang="ru-RU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071678"/>
            <a:ext cx="9144000" cy="2779404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Цена магазина – </a:t>
            </a:r>
            <a:r>
              <a:rPr lang="ru-RU" sz="44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17,9Р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Наценка магазина – 20%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Наценка производителя -10%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4572008"/>
            <a:ext cx="9144000" cy="8572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u="sng" dirty="0" smtClean="0">
                <a:solidFill>
                  <a:schemeClr val="tx1"/>
                </a:solidFill>
              </a:rPr>
              <a:t>Себестоимость:12,53Р</a:t>
            </a:r>
            <a:endParaRPr lang="ru-RU" sz="4800" b="1" i="1" u="sng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715016"/>
            <a:ext cx="9144000" cy="7858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u="sng" dirty="0" smtClean="0">
                <a:solidFill>
                  <a:schemeClr val="tx1"/>
                </a:solidFill>
              </a:rPr>
              <a:t>Цена за 100г:7,16Р</a:t>
            </a:r>
            <a:endParaRPr lang="ru-RU" sz="4800" b="1" i="1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12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Булка городская</a:t>
            </a:r>
            <a:b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 (200Г)</a:t>
            </a:r>
            <a:endParaRPr lang="ru-RU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28802"/>
            <a:ext cx="9144000" cy="2565090"/>
          </a:xfrm>
        </p:spPr>
        <p:txBody>
          <a:bodyPr/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Цена магазина – </a:t>
            </a:r>
            <a:r>
              <a:rPr lang="ru-RU" sz="44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11,9Р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Наценка магазина – 20%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Наценка производителя -10%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4357694"/>
            <a:ext cx="9144000" cy="9286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u="sng" dirty="0" smtClean="0">
                <a:solidFill>
                  <a:schemeClr val="tx1"/>
                </a:solidFill>
              </a:rPr>
              <a:t>Себестоимость: 8,33Р</a:t>
            </a:r>
            <a:endParaRPr lang="ru-RU" sz="4800" b="1" i="1" u="sng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643578"/>
            <a:ext cx="9144000" cy="9286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u="sng" dirty="0" smtClean="0">
                <a:solidFill>
                  <a:schemeClr val="tx1"/>
                </a:solidFill>
              </a:rPr>
              <a:t>Цена за 100г: 5,95Р</a:t>
            </a:r>
            <a:endParaRPr lang="ru-RU" sz="4800" b="1" i="1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12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Батон «Нарезной»</a:t>
            </a:r>
            <a:b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3">
                    <a:lumMod val="75000"/>
                  </a:schemeClr>
                </a:solidFill>
              </a:rPr>
              <a:t> (250Г)</a:t>
            </a:r>
            <a:endParaRPr lang="ru-RU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35480"/>
            <a:ext cx="9144000" cy="2565090"/>
          </a:xfrm>
        </p:spPr>
        <p:txBody>
          <a:bodyPr/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Цена магазина – </a:t>
            </a:r>
            <a:r>
              <a:rPr lang="ru-RU" sz="4400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20,3Р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Наценка магазина – 20%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Наценка производителя – 10%</a:t>
            </a:r>
          </a:p>
          <a:p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572008"/>
            <a:ext cx="9144000" cy="8572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u="sng" dirty="0" smtClean="0">
                <a:solidFill>
                  <a:schemeClr val="tx1"/>
                </a:solidFill>
              </a:rPr>
              <a:t>Себестоимость:14,21Р</a:t>
            </a:r>
            <a:endParaRPr lang="ru-RU" sz="4800" b="1" i="1" u="sng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5715016"/>
            <a:ext cx="9144000" cy="7858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u="sng" dirty="0" smtClean="0">
                <a:solidFill>
                  <a:schemeClr val="tx1"/>
                </a:solidFill>
              </a:rPr>
              <a:t>Цена за 100г: 8,12Р</a:t>
            </a:r>
            <a:endParaRPr lang="ru-RU" sz="4800" b="1" i="1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71546"/>
          </a:xfrm>
        </p:spPr>
        <p:txBody>
          <a:bodyPr>
            <a:normAutofit/>
          </a:bodyPr>
          <a:lstStyle/>
          <a:p>
            <a:pPr algn="ctr"/>
            <a:r>
              <a:rPr lang="ru-RU" sz="4800" b="1" i="1" dirty="0" smtClean="0">
                <a:solidFill>
                  <a:schemeClr val="accent3">
                    <a:lumMod val="75000"/>
                  </a:schemeClr>
                </a:solidFill>
              </a:rPr>
              <a:t>Хлеб домашний(600Г)</a:t>
            </a:r>
            <a:endParaRPr lang="ru-RU" sz="48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0" y="1142988"/>
          <a:ext cx="9144000" cy="3771901"/>
        </p:xfrm>
        <a:graphic>
          <a:graphicData uri="http://schemas.openxmlformats.org/drawingml/2006/table">
            <a:tbl>
              <a:tblPr firstRow="1" firstCol="1" lastCol="1" bandRow="1" bandCol="1">
                <a:tableStyleId>{5940675A-B579-460E-94D1-54222C63F5DA}</a:tableStyleId>
              </a:tblPr>
              <a:tblGrid>
                <a:gridCol w="3048000"/>
                <a:gridCol w="3048000"/>
                <a:gridCol w="3048000"/>
              </a:tblGrid>
              <a:tr h="538843">
                <a:tc>
                  <a:txBody>
                    <a:bodyPr/>
                    <a:lstStyle/>
                    <a:p>
                      <a:r>
                        <a:rPr lang="ru-RU" sz="2400" i="1" dirty="0" smtClean="0"/>
                        <a:t>Мука</a:t>
                      </a:r>
                      <a:endParaRPr lang="ru-RU" sz="2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i="1" dirty="0" smtClean="0"/>
                        <a:t>500 г</a:t>
                      </a:r>
                      <a:endParaRPr lang="ru-RU" sz="2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i="1" dirty="0" smtClean="0"/>
                        <a:t>20,00 </a:t>
                      </a:r>
                      <a:r>
                        <a:rPr lang="ru-RU" sz="2400" i="1" dirty="0" err="1" smtClean="0"/>
                        <a:t>р</a:t>
                      </a:r>
                      <a:endParaRPr lang="ru-RU" sz="2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38843">
                <a:tc>
                  <a:txBody>
                    <a:bodyPr/>
                    <a:lstStyle/>
                    <a:p>
                      <a:r>
                        <a:rPr lang="ru-RU" sz="2400" i="1" dirty="0" smtClean="0"/>
                        <a:t>Молоко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i="1" dirty="0" smtClean="0"/>
                        <a:t>0,35</a:t>
                      </a:r>
                      <a:r>
                        <a:rPr lang="ru-RU" sz="2400" i="1" baseline="0" dirty="0" smtClean="0"/>
                        <a:t> л</a:t>
                      </a:r>
                      <a:endParaRPr lang="ru-RU" sz="2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i="1" dirty="0" smtClean="0"/>
                        <a:t>18,20</a:t>
                      </a:r>
                      <a:r>
                        <a:rPr lang="ru-RU" sz="2400" i="1" baseline="0" dirty="0" smtClean="0"/>
                        <a:t> </a:t>
                      </a:r>
                      <a:r>
                        <a:rPr lang="ru-RU" sz="2400" i="1" baseline="0" dirty="0" err="1" smtClean="0"/>
                        <a:t>р</a:t>
                      </a:r>
                      <a:endParaRPr lang="ru-RU" sz="2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38843">
                <a:tc>
                  <a:txBody>
                    <a:bodyPr/>
                    <a:lstStyle/>
                    <a:p>
                      <a:r>
                        <a:rPr lang="ru-RU" sz="2400" i="1" dirty="0" smtClean="0"/>
                        <a:t>Соль</a:t>
                      </a:r>
                      <a:endParaRPr lang="ru-RU" sz="2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i="1" dirty="0" smtClean="0"/>
                        <a:t>45 г</a:t>
                      </a:r>
                      <a:endParaRPr lang="ru-RU" sz="2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i="1" dirty="0" smtClean="0"/>
                        <a:t>0,</a:t>
                      </a:r>
                      <a:r>
                        <a:rPr lang="ru-RU" sz="2400" i="1" baseline="0" dirty="0" smtClean="0"/>
                        <a:t>36 </a:t>
                      </a:r>
                      <a:r>
                        <a:rPr lang="ru-RU" sz="2400" i="1" baseline="0" dirty="0" err="1" smtClean="0"/>
                        <a:t>р</a:t>
                      </a:r>
                      <a:endParaRPr lang="ru-RU" sz="2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38843">
                <a:tc>
                  <a:txBody>
                    <a:bodyPr/>
                    <a:lstStyle/>
                    <a:p>
                      <a:r>
                        <a:rPr lang="ru-RU" sz="2400" i="1" dirty="0" smtClean="0"/>
                        <a:t>Сахар</a:t>
                      </a:r>
                      <a:endParaRPr lang="ru-RU" sz="2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i="1" dirty="0" smtClean="0"/>
                        <a:t>60 г</a:t>
                      </a:r>
                      <a:endParaRPr lang="ru-RU" sz="2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i="1" baseline="0" dirty="0" smtClean="0"/>
                        <a:t>3,00 </a:t>
                      </a:r>
                      <a:r>
                        <a:rPr lang="ru-RU" sz="2400" i="1" baseline="0" dirty="0" err="1" smtClean="0"/>
                        <a:t>р</a:t>
                      </a:r>
                      <a:endParaRPr lang="ru-RU" sz="2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38843">
                <a:tc>
                  <a:txBody>
                    <a:bodyPr/>
                    <a:lstStyle/>
                    <a:p>
                      <a:r>
                        <a:rPr lang="ru-RU" sz="2400" i="1" dirty="0" smtClean="0"/>
                        <a:t>Масло сливочное</a:t>
                      </a:r>
                      <a:endParaRPr lang="ru-RU" sz="2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i="1" dirty="0" smtClean="0"/>
                        <a:t>30 г</a:t>
                      </a:r>
                      <a:endParaRPr lang="ru-RU" sz="2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i="1" dirty="0" smtClean="0"/>
                        <a:t>9,</a:t>
                      </a:r>
                      <a:r>
                        <a:rPr lang="ru-RU" sz="2400" i="1" baseline="0" dirty="0" smtClean="0"/>
                        <a:t>00 </a:t>
                      </a:r>
                      <a:r>
                        <a:rPr lang="ru-RU" sz="2400" i="1" baseline="0" dirty="0" err="1" smtClean="0"/>
                        <a:t>р</a:t>
                      </a:r>
                      <a:endParaRPr lang="ru-RU" sz="2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38843">
                <a:tc>
                  <a:txBody>
                    <a:bodyPr/>
                    <a:lstStyle/>
                    <a:p>
                      <a:r>
                        <a:rPr lang="ru-RU" sz="2400" i="1" dirty="0" smtClean="0"/>
                        <a:t>Сухие дрожжи</a:t>
                      </a:r>
                      <a:endParaRPr lang="ru-RU" sz="2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i="1" dirty="0" smtClean="0"/>
                        <a:t>30 г</a:t>
                      </a:r>
                      <a:endParaRPr lang="ru-RU" sz="2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i="1" dirty="0" smtClean="0"/>
                        <a:t>11,00 </a:t>
                      </a:r>
                      <a:r>
                        <a:rPr lang="ru-RU" sz="2400" i="1" dirty="0" err="1" smtClean="0"/>
                        <a:t>р</a:t>
                      </a:r>
                      <a:endParaRPr lang="ru-RU" sz="2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38843">
                <a:tc>
                  <a:txBody>
                    <a:bodyPr/>
                    <a:lstStyle/>
                    <a:p>
                      <a:r>
                        <a:rPr lang="ru-RU" sz="2400" i="1" dirty="0" smtClean="0"/>
                        <a:t>Электричество</a:t>
                      </a:r>
                      <a:endParaRPr lang="ru-RU" sz="2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i="1" dirty="0" smtClean="0"/>
                        <a:t>1,95 кВт</a:t>
                      </a:r>
                      <a:endParaRPr lang="ru-RU" sz="2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i="1" dirty="0" smtClean="0"/>
                        <a:t>7,10 </a:t>
                      </a:r>
                      <a:r>
                        <a:rPr lang="ru-RU" sz="2400" i="1" dirty="0" err="1" smtClean="0"/>
                        <a:t>р</a:t>
                      </a:r>
                      <a:endParaRPr lang="ru-RU" sz="24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5000636"/>
            <a:ext cx="9144000" cy="8572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u="sng" dirty="0" smtClean="0">
                <a:solidFill>
                  <a:schemeClr val="tx1"/>
                </a:solidFill>
              </a:rPr>
              <a:t>Себестоимость:68,66Р</a:t>
            </a:r>
            <a:endParaRPr lang="ru-RU" sz="4800" b="1" i="1" u="sng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5929306"/>
            <a:ext cx="9144000" cy="92869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i="1" u="sng" dirty="0" smtClean="0">
                <a:solidFill>
                  <a:schemeClr val="tx1"/>
                </a:solidFill>
              </a:rPr>
              <a:t>Цена за 100г: 11,44Р</a:t>
            </a:r>
            <a:endParaRPr lang="ru-RU" sz="4800" b="1" i="1" u="sng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7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u="sng" dirty="0" smtClean="0">
                <a:solidFill>
                  <a:srgbClr val="C00000"/>
                </a:solidFill>
              </a:rPr>
              <a:t>Стоимость хлеба</a:t>
            </a:r>
            <a:endParaRPr lang="ru-RU" b="1" i="1" u="sng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186602666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Хлеб домашний     Хлеб из магазина</a:t>
            </a:r>
            <a:endParaRPr lang="ru-RU" sz="4000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2285991"/>
            <a:ext cx="4038600" cy="4068933"/>
          </a:xfrm>
        </p:spPr>
        <p:txBody>
          <a:bodyPr>
            <a:normAutofit fontScale="62500" lnSpcReduction="20000"/>
          </a:bodyPr>
          <a:lstStyle/>
          <a:p>
            <a:pPr fontAlgn="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Мука                            500 г           20,00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Молоко                       0,35 л          18,20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t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Соль                             45 г              0,36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t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Сахар                           60 г              3,00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t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Масло сливочное     30 г               9,00р</a:t>
            </a:r>
          </a:p>
          <a:p>
            <a:pPr fontAlgn="t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Сухие дрожжи         30 г                11,00р</a:t>
            </a:r>
          </a:p>
          <a:p>
            <a:pPr fontAlgn="t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Электричество       1,95 кВт        7,10р</a:t>
            </a:r>
          </a:p>
          <a:p>
            <a:pPr fontAlgn="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fontAlgn="t"/>
            <a:endParaRPr lang="ru-RU" i="1" dirty="0" smtClean="0"/>
          </a:p>
          <a:p>
            <a:endParaRPr lang="ru-RU" dirty="0"/>
          </a:p>
        </p:txBody>
      </p:sp>
      <p:pic>
        <p:nvPicPr>
          <p:cNvPr id="7" name="Picture 2" descr="http://www.studfiles.ru/html/2706/288/html_OlhbEtcfCT.Rb92/htmlconvd-Xhu8ea179x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4648200" y="2071678"/>
            <a:ext cx="4495800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Горизонтальный свиток 6"/>
          <p:cNvSpPr/>
          <p:nvPr/>
        </p:nvSpPr>
        <p:spPr>
          <a:xfrm>
            <a:off x="0" y="1484784"/>
            <a:ext cx="9144000" cy="3816424"/>
          </a:xfrm>
          <a:prstGeom prst="horizontalScroll">
            <a:avLst>
              <a:gd name="adj" fmla="val 14377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 smtClean="0">
                <a:solidFill>
                  <a:schemeClr val="tx1"/>
                </a:solidFill>
              </a:rPr>
              <a:t>Хлеб и хлебобулочные изделия относятся к продуктам повседневного спроса. Хлебопечение является социально значимой отраслью экономики. Большинство хлебозаводов, выпускающих основные сорта хлеба, решают важную стратегическую задачу обеспечения дешевым хлебом как можно большего количества человек. 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ic.pics.livejournal.com/and_sokolov/41221404/431629/431629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714752"/>
            <a:ext cx="4500562" cy="3143249"/>
          </a:xfrm>
          <a:prstGeom prst="rect">
            <a:avLst/>
          </a:prstGeom>
          <a:noFill/>
        </p:spPr>
      </p:pic>
      <p:pic>
        <p:nvPicPr>
          <p:cNvPr id="7170" name="Picture 2" descr="http://womanjournal.org/uploads/posts/2015-08/1439290595_hleb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43314"/>
            <a:ext cx="4643438" cy="321468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403648" y="0"/>
            <a:ext cx="6408712" cy="12687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</a:rPr>
              <a:t>Рынок хлеба делится  на две ниши: </a:t>
            </a:r>
            <a:endParaRPr lang="ru-RU" sz="3200" b="1" i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714488"/>
            <a:ext cx="4643438" cy="20025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chemeClr val="tx1"/>
                </a:solidFill>
                <a:sym typeface="Symbol"/>
              </a:rPr>
              <a:t></a:t>
            </a:r>
            <a:r>
              <a:rPr lang="ru-RU" sz="2000" i="1" dirty="0" smtClean="0">
                <a:solidFill>
                  <a:schemeClr val="tx1"/>
                </a:solidFill>
              </a:rPr>
              <a:t> нетрадиционные хлебобулочные изделия - низкокалорийный хлеб, различные виды хлеба с добавками и выпечка из слоеного теста.</a:t>
            </a:r>
            <a:r>
              <a:rPr lang="ru-RU" i="1" dirty="0" smtClean="0"/>
              <a:t> </a:t>
            </a:r>
            <a:br>
              <a:rPr lang="ru-RU" i="1" dirty="0" smtClean="0"/>
            </a:br>
            <a:endParaRPr lang="ru-RU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16016" y="1714488"/>
            <a:ext cx="4427984" cy="200254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tx1"/>
                </a:solidFill>
                <a:sym typeface="Symbol"/>
              </a:rPr>
              <a:t></a:t>
            </a:r>
            <a:r>
              <a:rPr lang="ru-RU" i="1" dirty="0" smtClean="0">
                <a:solidFill>
                  <a:schemeClr val="tx1"/>
                </a:solidFill>
              </a:rPr>
              <a:t> хлебобулочные изделия массового спроса, так называемый «социальный» хлеб, который составляет основную часть ассортимента производителей хлебобулочных изделий, а его цена составляет 10-15 руб. за единицу товара;</a:t>
            </a:r>
            <a:endParaRPr lang="ru-RU" i="1" dirty="0">
              <a:solidFill>
                <a:schemeClr val="tx1"/>
              </a:solidFill>
            </a:endParaRPr>
          </a:p>
        </p:txBody>
      </p:sp>
      <p:sp>
        <p:nvSpPr>
          <p:cNvPr id="12" name="Выгнутая вправо стрелка 11"/>
          <p:cNvSpPr/>
          <p:nvPr/>
        </p:nvSpPr>
        <p:spPr>
          <a:xfrm rot="19963701">
            <a:off x="8145312" y="256237"/>
            <a:ext cx="813214" cy="1368152"/>
          </a:xfrm>
          <a:prstGeom prst="curvedLeftArrow">
            <a:avLst>
              <a:gd name="adj1" fmla="val 23866"/>
              <a:gd name="adj2" fmla="val 39225"/>
              <a:gd name="adj3" fmla="val 25000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лево стрелка 12"/>
          <p:cNvSpPr/>
          <p:nvPr/>
        </p:nvSpPr>
        <p:spPr>
          <a:xfrm rot="1312623">
            <a:off x="239793" y="284356"/>
            <a:ext cx="792088" cy="1440160"/>
          </a:xfrm>
          <a:prstGeom prst="curved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4311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/>
              <a:t> </a:t>
            </a:r>
            <a:r>
              <a:rPr lang="ru-RU" sz="4800" b="1" i="1" dirty="0" smtClean="0"/>
              <a:t>Эластичность спроса по цене</a:t>
            </a:r>
            <a:r>
              <a:rPr lang="ru-RU" sz="3200" b="1" i="1" dirty="0" smtClean="0"/>
              <a:t/>
            </a:r>
            <a:br>
              <a:rPr lang="ru-RU" sz="3200" b="1" i="1" dirty="0" smtClean="0"/>
            </a:br>
            <a:endParaRPr lang="ru-RU" sz="4400" b="1" i="1" dirty="0"/>
          </a:p>
        </p:txBody>
      </p:sp>
      <p:pic>
        <p:nvPicPr>
          <p:cNvPr id="1028" name="Picture 4" descr="http://modern-econ.ru/images/stories/167.jpg"/>
          <p:cNvPicPr>
            <a:picLocks noChangeAspect="1" noChangeArrowheads="1"/>
          </p:cNvPicPr>
          <p:nvPr/>
        </p:nvPicPr>
        <p:blipFill>
          <a:blip r:embed="rId2" cstate="print">
            <a:lum bright="-10000" contrast="40000"/>
          </a:blip>
          <a:srcRect/>
          <a:stretch>
            <a:fillRect/>
          </a:stretch>
        </p:blipFill>
        <p:spPr bwMode="auto">
          <a:xfrm>
            <a:off x="2500298" y="2643182"/>
            <a:ext cx="3532598" cy="2409837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6143636" y="4500570"/>
            <a:ext cx="3000364" cy="12858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Разница между первоначальной и текущей ценой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143636" y="1928802"/>
            <a:ext cx="3000364" cy="13573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Разница между первоначальным и  текущий объемом спроса</a:t>
            </a:r>
            <a:endParaRPr lang="ru-RU" b="1" dirty="0">
              <a:solidFill>
                <a:schemeClr val="tx1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rot="10800000">
            <a:off x="5143504" y="4714884"/>
            <a:ext cx="857256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9" idx="1"/>
          </p:cNvCxnSpPr>
          <p:nvPr/>
        </p:nvCxnSpPr>
        <p:spPr>
          <a:xfrm rot="10800000" flipV="1">
            <a:off x="5214942" y="2607463"/>
            <a:ext cx="928694" cy="5357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0" y="3143248"/>
            <a:ext cx="2357422" cy="15716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Коэффициент ценовой эластичности спроса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23" name="Прямая со стрелкой 22"/>
          <p:cNvCxnSpPr>
            <a:stCxn id="21" idx="3"/>
          </p:cNvCxnSpPr>
          <p:nvPr/>
        </p:nvCxnSpPr>
        <p:spPr>
          <a:xfrm flipV="1">
            <a:off x="2357422" y="3859216"/>
            <a:ext cx="500066" cy="698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0" y="0"/>
          <a:ext cx="4427984" cy="4714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4644008" y="0"/>
          <a:ext cx="4499992" cy="4214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71472" y="4857760"/>
            <a:ext cx="3857652" cy="16430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i="1" dirty="0" smtClean="0">
                <a:solidFill>
                  <a:schemeClr val="tx1"/>
                </a:solidFill>
              </a:rPr>
              <a:t>Количество россиян, покупавших хлебобулочные изделия при посещении магазина </a:t>
            </a:r>
            <a:endParaRPr lang="ru-RU" sz="2400" i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5572140"/>
            <a:ext cx="50003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214942" y="4857760"/>
            <a:ext cx="3929058" cy="16430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i="1" dirty="0" smtClean="0">
                <a:solidFill>
                  <a:schemeClr val="tx1"/>
                </a:solidFill>
              </a:rPr>
              <a:t>Россияне, не покупавшие хлебобулочные изделия </a:t>
            </a:r>
            <a:endParaRPr lang="ru-RU" sz="2400" i="1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43438" y="5572140"/>
            <a:ext cx="500066" cy="42862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www.copypast.ru/foto6/0066/bakery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132856"/>
            <a:ext cx="6300192" cy="4725144"/>
          </a:xfrm>
          <a:prstGeom prst="rect">
            <a:avLst/>
          </a:prstGeom>
          <a:noFill/>
        </p:spPr>
      </p:pic>
      <p:pic>
        <p:nvPicPr>
          <p:cNvPr id="4100" name="Picture 4" descr="http://daypic.ru/wp-content/uploads/2012/08/1588.jpg"/>
          <p:cNvPicPr>
            <a:picLocks noChangeAspect="1" noChangeArrowheads="1"/>
          </p:cNvPicPr>
          <p:nvPr/>
        </p:nvPicPr>
        <p:blipFill>
          <a:blip r:embed="rId3" cstate="print"/>
          <a:srcRect l="11594" r="28940" b="28657"/>
          <a:stretch>
            <a:fillRect/>
          </a:stretch>
        </p:blipFill>
        <p:spPr bwMode="auto">
          <a:xfrm>
            <a:off x="6012160" y="2132856"/>
            <a:ext cx="3131840" cy="2592288"/>
          </a:xfrm>
          <a:prstGeom prst="rect">
            <a:avLst/>
          </a:prstGeom>
          <a:noFill/>
        </p:spPr>
      </p:pic>
      <p:sp>
        <p:nvSpPr>
          <p:cNvPr id="6" name="Блок-схема: процесс 5"/>
          <p:cNvSpPr/>
          <p:nvPr/>
        </p:nvSpPr>
        <p:spPr>
          <a:xfrm>
            <a:off x="0" y="0"/>
            <a:ext cx="9144000" cy="2204864"/>
          </a:xfrm>
          <a:prstGeom prst="flowChart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3600" i="1" dirty="0" smtClean="0">
                <a:solidFill>
                  <a:schemeClr val="tx1"/>
                </a:solidFill>
              </a:rPr>
              <a:t>Одновременно с ростом спроса растут и цены на хлебобулочные изделия.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/>
          </a:p>
        </p:txBody>
      </p:sp>
      <p:pic>
        <p:nvPicPr>
          <p:cNvPr id="13" name="Picture 2" descr="http://ovosh.foodset.ru/data/ovosh/catalog/pic_small_1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07633" y="4430725"/>
            <a:ext cx="3236367" cy="2427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процесс 3"/>
          <p:cNvSpPr/>
          <p:nvPr/>
        </p:nvSpPr>
        <p:spPr>
          <a:xfrm>
            <a:off x="0" y="0"/>
            <a:ext cx="9144000" cy="1412776"/>
          </a:xfrm>
          <a:prstGeom prst="flowChartProcess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i="1" dirty="0" smtClean="0">
                <a:solidFill>
                  <a:schemeClr val="tx1"/>
                </a:solidFill>
              </a:rPr>
              <a:t>Подорожание хлеба россияне переносят наиболее болезненно. </a:t>
            </a:r>
            <a:endParaRPr lang="ru-RU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/>
          <a:lstStyle/>
          <a:p>
            <a:pPr algn="ctr"/>
            <a:r>
              <a:rPr lang="ru-RU" b="1" i="1" u="sng" dirty="0" smtClean="0">
                <a:solidFill>
                  <a:schemeClr val="tx1"/>
                </a:solidFill>
              </a:rPr>
              <a:t>Багет «Столичный» </a:t>
            </a:r>
            <a:endParaRPr lang="ru-RU" b="1" i="1" u="sng" dirty="0">
              <a:solidFill>
                <a:schemeClr val="tx1"/>
              </a:solidFill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0" y="1268761"/>
          <a:ext cx="9144000" cy="5589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ctr"/>
            <a:r>
              <a:rPr lang="ru-RU" b="1" i="1" u="sng" dirty="0" smtClean="0">
                <a:solidFill>
                  <a:schemeClr val="tx1"/>
                </a:solidFill>
              </a:rPr>
              <a:t>Городская булка</a:t>
            </a:r>
            <a:endParaRPr lang="ru-RU" b="1" i="1" u="sng" dirty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268760"/>
          <a:ext cx="9144000" cy="5589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605</TotalTime>
  <Words>324</Words>
  <Application>Microsoft Office PowerPoint</Application>
  <PresentationFormat>Экран (4:3)</PresentationFormat>
  <Paragraphs>79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Цена хлеба</vt:lpstr>
      <vt:lpstr>Слайд 2</vt:lpstr>
      <vt:lpstr>Слайд 3</vt:lpstr>
      <vt:lpstr> Эластичность спроса по цене </vt:lpstr>
      <vt:lpstr>Слайд 5</vt:lpstr>
      <vt:lpstr>Слайд 6</vt:lpstr>
      <vt:lpstr>Слайд 7</vt:lpstr>
      <vt:lpstr>Багет «Столичный» </vt:lpstr>
      <vt:lpstr>Городская булка</vt:lpstr>
      <vt:lpstr>Батон «Нарезной»</vt:lpstr>
      <vt:lpstr>Расчёт себестоимости хлеба</vt:lpstr>
      <vt:lpstr>Багет «Столичный» (250Г)</vt:lpstr>
      <vt:lpstr>Булка городская  (200Г)</vt:lpstr>
      <vt:lpstr>Батон «Нарезной»  (250Г)</vt:lpstr>
      <vt:lpstr>Хлеб домашний(600Г)</vt:lpstr>
      <vt:lpstr>Стоимость хлеба</vt:lpstr>
      <vt:lpstr>Хлеб домашний     Хлеб из магазина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Сергей</dc:creator>
  <cp:lastModifiedBy>Uprava</cp:lastModifiedBy>
  <cp:revision>45</cp:revision>
  <dcterms:created xsi:type="dcterms:W3CDTF">2016-04-21T13:57:04Z</dcterms:created>
  <dcterms:modified xsi:type="dcterms:W3CDTF">2016-04-28T10:21:14Z</dcterms:modified>
</cp:coreProperties>
</file>