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71" r:id="rId14"/>
    <p:sldId id="269" r:id="rId15"/>
    <p:sldId id="268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A22D71-C018-4C81-BF57-1FACDA033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Тема:  </a:t>
            </a:r>
            <a:r>
              <a:rPr lang="ru-RU" dirty="0">
                <a:effectLst/>
              </a:rPr>
              <a:t>Алгоритмы в повседневной жизни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219D01-7750-4CFD-98D9-4DE31D03D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 информатики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классе</a:t>
            </a:r>
            <a:r>
              <a:rPr lang="ru-RU" b="1" dirty="0">
                <a:effectLst/>
              </a:rPr>
              <a:t> </a:t>
            </a:r>
          </a:p>
          <a:p>
            <a:pPr algn="r"/>
            <a:r>
              <a:rPr lang="ru-RU" b="1" dirty="0">
                <a:effectLst/>
              </a:rPr>
              <a:t>                                                                                                 Подготовила</a:t>
            </a:r>
            <a:r>
              <a:rPr lang="ru-RU" b="1" dirty="0" smtClean="0">
                <a:effectLst/>
              </a:rPr>
              <a:t>: Наумова Марина Викторовна</a:t>
            </a:r>
          </a:p>
          <a:p>
            <a:pPr algn="r"/>
            <a:r>
              <a:rPr lang="ru-RU" b="1" dirty="0" smtClean="0">
                <a:effectLst/>
              </a:rPr>
              <a:t>Учитель информатики</a:t>
            </a:r>
            <a:endParaRPr lang="ru-RU" b="1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673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C116F-CE08-4F2A-BD4D-DAC447DF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Словесная Форма алгоритмов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21139D-2979-40BC-8523-474F735D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dirty="0">
                <a:effectLst/>
              </a:rPr>
              <a:t>Пример: Алгоритм «Подготовка к рисованию»</a:t>
            </a:r>
          </a:p>
          <a:p>
            <a:pPr lvl="0"/>
            <a:r>
              <a:rPr lang="ru-RU" dirty="0">
                <a:effectLst/>
              </a:rPr>
              <a:t>Надеть халат </a:t>
            </a:r>
          </a:p>
          <a:p>
            <a:pPr lvl="0"/>
            <a:r>
              <a:rPr lang="ru-RU" dirty="0">
                <a:effectLst/>
              </a:rPr>
              <a:t>Расстелить бумагу на столе</a:t>
            </a:r>
          </a:p>
          <a:p>
            <a:pPr lvl="0"/>
            <a:r>
              <a:rPr lang="ru-RU" dirty="0">
                <a:effectLst/>
              </a:rPr>
              <a:t>Открыть баночку с краской</a:t>
            </a:r>
          </a:p>
          <a:p>
            <a:pPr lvl="0"/>
            <a:r>
              <a:rPr lang="ru-RU" dirty="0">
                <a:effectLst/>
              </a:rPr>
              <a:t>Окунуть в банку кисть</a:t>
            </a:r>
          </a:p>
          <a:p>
            <a:pPr lvl="0"/>
            <a:r>
              <a:rPr lang="ru-RU" dirty="0">
                <a:effectLst/>
              </a:rPr>
              <a:t>Рисовать на бумаге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773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36D67B-4446-40BB-BDD4-B64FF62F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Рисунок ст. 111 учебника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20C864F-F7B1-48C6-A3B1-3A86ED5E7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131" y="2834490"/>
            <a:ext cx="8097992" cy="2532640"/>
          </a:xfrm>
        </p:spPr>
      </p:pic>
    </p:spTree>
    <p:extLst>
      <p:ext uri="{BB962C8B-B14F-4D97-AF65-F5344CB8AC3E}">
        <p14:creationId xmlns:p14="http://schemas.microsoft.com/office/powerpoint/2010/main" xmlns="" val="366812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Графическая форма алгоритма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000108"/>
            <a:ext cx="8686800" cy="46482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ru-RU" dirty="0"/>
              <a:t>  </a:t>
            </a:r>
            <a:r>
              <a:rPr lang="ru-RU" dirty="0">
                <a:latin typeface="Times New Roman" pitchFamily="18" charset="0"/>
              </a:rPr>
              <a:t>1. Выкопать яму                                             2. Опустить в ямку</a:t>
            </a:r>
          </a:p>
          <a:p>
            <a:pPr marL="609600" indent="-609600">
              <a:buNone/>
            </a:pPr>
            <a:r>
              <a:rPr lang="ru-RU" dirty="0">
                <a:latin typeface="Times New Roman" pitchFamily="18" charset="0"/>
              </a:rPr>
              <a:t>                                                                                       саженец</a:t>
            </a:r>
            <a:endParaRPr lang="ru-RU" dirty="0"/>
          </a:p>
        </p:txBody>
      </p:sp>
      <p:sp>
        <p:nvSpPr>
          <p:cNvPr id="8200" name="Text Box 26"/>
          <p:cNvSpPr txBox="1">
            <a:spLocks noChangeArrowheads="1"/>
          </p:cNvSpPr>
          <p:nvPr/>
        </p:nvSpPr>
        <p:spPr bwMode="auto">
          <a:xfrm>
            <a:off x="2209800" y="3886200"/>
            <a:ext cx="2133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/>
          </a:p>
        </p:txBody>
      </p:sp>
      <p:sp>
        <p:nvSpPr>
          <p:cNvPr id="8202" name="Text Box 29"/>
          <p:cNvSpPr txBox="1">
            <a:spLocks noChangeArrowheads="1"/>
          </p:cNvSpPr>
          <p:nvPr/>
        </p:nvSpPr>
        <p:spPr bwMode="auto">
          <a:xfrm>
            <a:off x="1738283" y="3429001"/>
            <a:ext cx="262014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>
                <a:latin typeface="Times New Roman" pitchFamily="18" charset="0"/>
              </a:rPr>
              <a:t>3.Засыпать ямку с </a:t>
            </a:r>
          </a:p>
          <a:p>
            <a:pPr marL="342900" indent="-342900"/>
            <a:r>
              <a:rPr lang="ru-RU" sz="2400" dirty="0">
                <a:latin typeface="Times New Roman" pitchFamily="18" charset="0"/>
              </a:rPr>
              <a:t>саженцем землей</a:t>
            </a:r>
          </a:p>
        </p:txBody>
      </p:sp>
      <p:sp>
        <p:nvSpPr>
          <p:cNvPr id="8203" name="Text Box 30"/>
          <p:cNvSpPr txBox="1">
            <a:spLocks noChangeArrowheads="1"/>
          </p:cNvSpPr>
          <p:nvPr/>
        </p:nvSpPr>
        <p:spPr bwMode="auto">
          <a:xfrm>
            <a:off x="7167571" y="3786191"/>
            <a:ext cx="31353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400" dirty="0">
                <a:latin typeface="Times New Roman" pitchFamily="18" charset="0"/>
              </a:rPr>
              <a:t>4. Полить саженец водой</a:t>
            </a:r>
          </a:p>
        </p:txBody>
      </p:sp>
      <p:pic>
        <p:nvPicPr>
          <p:cNvPr id="7170" name="Picture 2" descr="&amp;Acy;&amp;rcy;&amp;khcy;&amp;icy;&amp;v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360" y="1500173"/>
            <a:ext cx="2571768" cy="1928826"/>
          </a:xfrm>
          <a:prstGeom prst="rect">
            <a:avLst/>
          </a:prstGeom>
          <a:noFill/>
        </p:spPr>
      </p:pic>
      <p:pic>
        <p:nvPicPr>
          <p:cNvPr id="7174" name="Picture 6" descr="&amp;Pcy;&amp;ocy;&amp;scy;&amp;acy;&amp;dcy;&amp;icy;&amp;lcy; &amp;dcy;&amp;iecy;&amp;rcy;&amp;iecy;&amp;vcy;&amp;ocy;- &amp;ncy;&amp;acy;&amp;rcy;&amp;ucy;&amp;shcy;&amp;icy;&amp;lcy; &amp;zcy;&amp;acy;&amp;kcy;&amp;ocy;&amp;ncy; &amp;Mcy;&amp;iecy;&amp;dcy;&amp;icy;&amp;acy;&amp;lcy;&amp;iecy;&amp;ncy;&amp;t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5" y="1928802"/>
            <a:ext cx="2574341" cy="1714512"/>
          </a:xfrm>
          <a:prstGeom prst="rect">
            <a:avLst/>
          </a:prstGeom>
          <a:noFill/>
        </p:spPr>
      </p:pic>
      <p:pic>
        <p:nvPicPr>
          <p:cNvPr id="7180" name="Picture 12" descr="&amp;scy;&amp;icy;&amp;rcy;&amp;icy;&amp;yacy; - &amp;ncy;&amp;ocy;&amp;vcy;&amp;ocy;&amp;scy;&amp;tcy;&amp;icy; &amp;pcy;&amp;ocy; &amp;tcy;&amp;iecy;&amp;mcy;&amp;iecy; &amp;scy;&amp;icy;&amp;rcy;&amp;icy;&amp;yacy;, &amp;acy;&amp;ncy;&amp;acy;&amp;lcy;&amp;icy;&amp;tcy;&amp;icy;&amp;kcy;&amp;acy;, &amp;scy;&amp;ocy;&amp;bcy;&amp;ycy;&amp;tcy;&amp;icy;&amp;yacy; &amp;vcy; &amp;Rcy;&amp;ocy;&amp;scy;&amp;scy;&amp;icy;&amp;icy; &amp;icy; &amp;vcy; &amp;mcy;&amp;icy;&amp;rcy;&amp;iecy;, &amp;dcy;&amp;icy;&amp;scy;&amp;kcy;&amp;ucy;&amp;scy;&amp;scy;&amp;icy;&amp;icy; &amp;ncy;&amp;acy; &amp;tcy;&amp;iecy;&amp;mcy;&amp;ucy; &amp;scy;&amp;icy;&amp;rcy;&amp;icy;&amp;ya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283" y="4357695"/>
            <a:ext cx="2836845" cy="1886613"/>
          </a:xfrm>
          <a:prstGeom prst="rect">
            <a:avLst/>
          </a:prstGeom>
          <a:noFill/>
        </p:spPr>
      </p:pic>
      <p:pic>
        <p:nvPicPr>
          <p:cNvPr id="7184" name="Picture 16" descr="&amp;Pcy;&amp;ocy;&amp;scy;&amp;acy;&amp;dcy;&amp;icy;&amp;tcy;&amp;softcy; &amp;dcy;&amp;iecy;&amp;rcy;&amp;iecy;&amp;vcy;&amp;ocy; (&amp;fcy;&amp;ocy;&amp;tcy;&amp;ocy;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2" y="4572008"/>
            <a:ext cx="299291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FDDCA-E124-4997-AFB6-29367229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Блок-схемы как форма алгоритма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xmlns="" id="{C08D8F5F-3E24-4CC7-A708-58004F42C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154" y="1643269"/>
            <a:ext cx="4900568" cy="4200939"/>
          </a:xfrm>
        </p:spPr>
      </p:pic>
    </p:spTree>
    <p:extLst>
      <p:ext uri="{BB962C8B-B14F-4D97-AF65-F5344CB8AC3E}">
        <p14:creationId xmlns:p14="http://schemas.microsoft.com/office/powerpoint/2010/main" xmlns="" val="172138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8392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>
                <a:latin typeface="Times New Roman" pitchFamily="18" charset="0"/>
              </a:rPr>
              <a:t>С помощью блок-схемы данный алгоритм можно изобразить так:</a:t>
            </a:r>
          </a:p>
        </p:txBody>
      </p:sp>
      <p:sp>
        <p:nvSpPr>
          <p:cNvPr id="9219" name="Oval 11"/>
          <p:cNvSpPr>
            <a:spLocks noChangeArrowheads="1"/>
          </p:cNvSpPr>
          <p:nvPr/>
        </p:nvSpPr>
        <p:spPr bwMode="auto">
          <a:xfrm>
            <a:off x="4419600" y="1371600"/>
            <a:ext cx="2438400" cy="609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Начало</a:t>
            </a: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3581400" y="2286000"/>
            <a:ext cx="42672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Выкопать в земле ямку</a:t>
            </a:r>
          </a:p>
        </p:txBody>
      </p:sp>
      <p:sp>
        <p:nvSpPr>
          <p:cNvPr id="9221" name="Line 13"/>
          <p:cNvSpPr>
            <a:spLocks noChangeShapeType="1"/>
          </p:cNvSpPr>
          <p:nvPr/>
        </p:nvSpPr>
        <p:spPr bwMode="auto">
          <a:xfrm flipV="1">
            <a:off x="5638800" y="2438400"/>
            <a:ext cx="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14"/>
          <p:cNvSpPr>
            <a:spLocks noChangeShapeType="1"/>
          </p:cNvSpPr>
          <p:nvPr/>
        </p:nvSpPr>
        <p:spPr bwMode="auto">
          <a:xfrm>
            <a:off x="5638800" y="1981200"/>
            <a:ext cx="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15"/>
          <p:cNvSpPr>
            <a:spLocks noChangeShapeType="1"/>
          </p:cNvSpPr>
          <p:nvPr/>
        </p:nvSpPr>
        <p:spPr bwMode="auto">
          <a:xfrm>
            <a:off x="5638800" y="1981200"/>
            <a:ext cx="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16"/>
          <p:cNvSpPr>
            <a:spLocks noChangeShapeType="1"/>
          </p:cNvSpPr>
          <p:nvPr/>
        </p:nvSpPr>
        <p:spPr bwMode="auto">
          <a:xfrm>
            <a:off x="56388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3524232" y="2971800"/>
            <a:ext cx="4357718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Опустить в ямку саженец</a:t>
            </a:r>
          </a:p>
        </p:txBody>
      </p:sp>
      <p:sp>
        <p:nvSpPr>
          <p:cNvPr id="9226" name="Line 18"/>
          <p:cNvSpPr>
            <a:spLocks noChangeShapeType="1"/>
          </p:cNvSpPr>
          <p:nvPr/>
        </p:nvSpPr>
        <p:spPr bwMode="auto">
          <a:xfrm>
            <a:off x="56388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Rectangle 19"/>
          <p:cNvSpPr>
            <a:spLocks noChangeArrowheads="1"/>
          </p:cNvSpPr>
          <p:nvPr/>
        </p:nvSpPr>
        <p:spPr bwMode="auto">
          <a:xfrm>
            <a:off x="3024166" y="3786190"/>
            <a:ext cx="5643602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Засыпать ямку с саженцем землей</a:t>
            </a:r>
          </a:p>
        </p:txBody>
      </p:sp>
      <p:sp>
        <p:nvSpPr>
          <p:cNvPr id="9228" name="Line 20"/>
          <p:cNvSpPr>
            <a:spLocks noChangeShapeType="1"/>
          </p:cNvSpPr>
          <p:nvPr/>
        </p:nvSpPr>
        <p:spPr bwMode="auto">
          <a:xfrm>
            <a:off x="56388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Rectangle 21"/>
          <p:cNvSpPr>
            <a:spLocks noChangeArrowheads="1"/>
          </p:cNvSpPr>
          <p:nvPr/>
        </p:nvSpPr>
        <p:spPr bwMode="auto">
          <a:xfrm>
            <a:off x="3581400" y="4572000"/>
            <a:ext cx="40386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Полить саженец водой</a:t>
            </a:r>
          </a:p>
        </p:txBody>
      </p:sp>
      <p:sp>
        <p:nvSpPr>
          <p:cNvPr id="9230" name="Line 22"/>
          <p:cNvSpPr>
            <a:spLocks noChangeShapeType="1"/>
          </p:cNvSpPr>
          <p:nvPr/>
        </p:nvSpPr>
        <p:spPr bwMode="auto">
          <a:xfrm>
            <a:off x="5638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Oval 23"/>
          <p:cNvSpPr>
            <a:spLocks noChangeArrowheads="1"/>
          </p:cNvSpPr>
          <p:nvPr/>
        </p:nvSpPr>
        <p:spPr bwMode="auto">
          <a:xfrm>
            <a:off x="4419600" y="5486400"/>
            <a:ext cx="23622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</a:p>
        </p:txBody>
      </p:sp>
      <p:sp>
        <p:nvSpPr>
          <p:cNvPr id="9232" name="Line 24"/>
          <p:cNvSpPr>
            <a:spLocks noChangeShapeType="1"/>
          </p:cNvSpPr>
          <p:nvPr/>
        </p:nvSpPr>
        <p:spPr bwMode="auto">
          <a:xfrm>
            <a:off x="56388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D4B31-9D1C-4707-AA05-7DEAB92B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FAA55F-908C-424B-84AC-3F95B0BA8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/>
              </a:rPr>
              <a:t>Программа</a:t>
            </a:r>
            <a:r>
              <a:rPr lang="ru-RU" dirty="0">
                <a:effectLst/>
              </a:rPr>
              <a:t>-это  алгоритм,  записанный  на  языке  понятном  компьютеру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323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22A7C0-F538-461E-9ED7-C4A3E678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7602367-DC6A-41AD-B3FA-5B834D1BF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529"/>
            <a:ext cx="12192000" cy="6872529"/>
          </a:xfrm>
        </p:spPr>
      </p:pic>
    </p:spTree>
    <p:extLst>
      <p:ext uri="{BB962C8B-B14F-4D97-AF65-F5344CB8AC3E}">
        <p14:creationId xmlns:p14="http://schemas.microsoft.com/office/powerpoint/2010/main" xmlns="" val="2829992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9D0AAC-D6BD-42BC-AF10-37D44CE6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Запись алгоритма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5BCBE80-C136-4327-8732-A21ED2AAD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498" y="2730456"/>
            <a:ext cx="9354751" cy="2584494"/>
          </a:xfrm>
        </p:spPr>
      </p:pic>
    </p:spTree>
    <p:extLst>
      <p:ext uri="{BB962C8B-B14F-4D97-AF65-F5344CB8AC3E}">
        <p14:creationId xmlns:p14="http://schemas.microsoft.com/office/powerpoint/2010/main" xmlns="" val="369946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5B9E96-DBC9-4519-AD58-40673FDF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Правильное оформление алгоритма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A092E3D-6B83-458B-AAB9-235C17062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950" y="2045981"/>
            <a:ext cx="5332000" cy="4640569"/>
          </a:xfrm>
        </p:spPr>
      </p:pic>
    </p:spTree>
    <p:extLst>
      <p:ext uri="{BB962C8B-B14F-4D97-AF65-F5344CB8AC3E}">
        <p14:creationId xmlns:p14="http://schemas.microsoft.com/office/powerpoint/2010/main" xmlns="" val="186656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39576-2654-4B02-8786-AE708181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89A09-238C-49B9-8D62-708E6B77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Прочитать параграфы 14 - 16</a:t>
            </a:r>
          </a:p>
          <a:p>
            <a:pPr lvl="0"/>
            <a:r>
              <a:rPr lang="ru-RU" dirty="0">
                <a:effectLst/>
              </a:rPr>
              <a:t>Выполнить задания письменно в  тетради  С.65 №2,4 </a:t>
            </a:r>
          </a:p>
          <a:p>
            <a:pPr lvl="0"/>
            <a:r>
              <a:rPr lang="ru-RU" dirty="0">
                <a:effectLst/>
              </a:rPr>
              <a:t>Оформить  мини  книжку,  в  которой  описаны:</a:t>
            </a:r>
          </a:p>
          <a:p>
            <a:pPr lvl="0"/>
            <a:r>
              <a:rPr lang="ru-RU" dirty="0">
                <a:effectLst/>
              </a:rPr>
              <a:t>Определение  алгоритма</a:t>
            </a:r>
          </a:p>
          <a:p>
            <a:pPr lvl="0"/>
            <a:r>
              <a:rPr lang="ru-RU" dirty="0">
                <a:effectLst/>
              </a:rPr>
              <a:t>Формы  представления алгоритма</a:t>
            </a:r>
          </a:p>
          <a:p>
            <a:pPr lvl="0"/>
            <a:r>
              <a:rPr lang="ru-RU" dirty="0">
                <a:effectLst/>
              </a:rPr>
              <a:t>Приведен  пример  собственного алгоритма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430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307B17-C2F7-48F7-9ABD-81622711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986051-B4A2-499B-A824-088CA802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Добрый день дети. </a:t>
            </a:r>
          </a:p>
          <a:p>
            <a:pPr marL="0" indent="0">
              <a:buNone/>
            </a:pPr>
            <a:r>
              <a:rPr lang="ru-RU" dirty="0"/>
              <a:t>Этот значок означает- записать в тетради</a:t>
            </a:r>
          </a:p>
        </p:txBody>
      </p:sp>
      <p:pic>
        <p:nvPicPr>
          <p:cNvPr id="10" name="Рисунок 9" descr="BOOK">
            <a:extLst>
              <a:ext uri="{FF2B5EF4-FFF2-40B4-BE49-F238E27FC236}">
                <a16:creationId xmlns:a16="http://schemas.microsoft.com/office/drawing/2014/main" xmlns="" id="{E5560F17-B57D-4EF2-8B06-DA9EF6D4BB9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660" y="3429000"/>
            <a:ext cx="854697" cy="8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3026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47B2C8-FFF3-4F88-AFCE-82CEE253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Критерии оценки практической 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3FB3DA-E5BB-4A07-9CC9-3EFE0D0FE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5 заданий  - оценка 5     </a:t>
            </a:r>
          </a:p>
          <a:p>
            <a:r>
              <a:rPr lang="ru-RU" dirty="0">
                <a:effectLst/>
              </a:rPr>
              <a:t> 4 задания  - оценка 4        </a:t>
            </a:r>
          </a:p>
          <a:p>
            <a:r>
              <a:rPr lang="ru-RU" dirty="0">
                <a:effectLst/>
              </a:rPr>
              <a:t>3 задания  - оценка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70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B1FFA-EE6E-40C9-95DA-25881029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Алгоритм открывания двери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FD0033-5FC5-4825-9148-0DB502C8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Алгоритм открывания двери.</a:t>
            </a:r>
          </a:p>
          <a:p>
            <a:pPr lvl="0"/>
            <a:r>
              <a:rPr lang="ru-RU" dirty="0">
                <a:effectLst/>
              </a:rPr>
              <a:t>Достать  ключ  из  кармана</a:t>
            </a:r>
          </a:p>
          <a:p>
            <a:pPr lvl="0"/>
            <a:r>
              <a:rPr lang="ru-RU" dirty="0">
                <a:effectLst/>
              </a:rPr>
              <a:t>Вставить ключ  в  замочную  скважину</a:t>
            </a:r>
          </a:p>
          <a:p>
            <a:pPr lvl="0"/>
            <a:r>
              <a:rPr lang="ru-RU" dirty="0">
                <a:effectLst/>
              </a:rPr>
              <a:t>Повернуть ключ  2  раза  против часовой  стрелки</a:t>
            </a:r>
          </a:p>
          <a:p>
            <a:r>
              <a:rPr lang="ru-RU" dirty="0">
                <a:effectLst/>
              </a:rPr>
              <a:t>Вынуть ключ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414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E8B0B-2B3C-4914-B8D7-163E34E2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Алгоритм покупки хлеба: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6B9A47-1AAC-437A-9ECC-5CB319F34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effectLst/>
              </a:rPr>
              <a:t>Взять у мамы деньги</a:t>
            </a:r>
          </a:p>
          <a:p>
            <a:pPr lvl="0"/>
            <a:r>
              <a:rPr lang="ru-RU" dirty="0">
                <a:effectLst/>
              </a:rPr>
              <a:t>Пойти в магазин</a:t>
            </a:r>
          </a:p>
          <a:p>
            <a:pPr lvl="0"/>
            <a:r>
              <a:rPr lang="ru-RU" dirty="0">
                <a:effectLst/>
              </a:rPr>
              <a:t>Выбрать нужный хлеб</a:t>
            </a:r>
          </a:p>
          <a:p>
            <a:pPr lvl="0"/>
            <a:r>
              <a:rPr lang="ru-RU" dirty="0">
                <a:effectLst/>
              </a:rPr>
              <a:t>Оплатить стоимость покупки</a:t>
            </a:r>
          </a:p>
          <a:p>
            <a:r>
              <a:rPr lang="ru-RU" dirty="0">
                <a:effectLst/>
              </a:rPr>
              <a:t>Принести хлеб домой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463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9DCCCF-E947-4195-9635-88886C6F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алгоритма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572755-4BD6-4C68-A1C2-E5EA0D9F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324" y="240206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          Последовательность действий направленная  на  достижение цели  называется  алгоритмом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BOOK">
            <a:extLst>
              <a:ext uri="{FF2B5EF4-FFF2-40B4-BE49-F238E27FC236}">
                <a16:creationId xmlns:a16="http://schemas.microsoft.com/office/drawing/2014/main" xmlns="" id="{6DEB5D74-E271-490F-8F1E-97419F9144E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3" y="2498144"/>
            <a:ext cx="634378" cy="5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980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95A61E-5991-46E8-B969-0B62247E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Определение темы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691E17-5667-4AEC-92AE-48ED58939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 </a:t>
            </a:r>
            <a:r>
              <a:rPr lang="ru-RU" sz="4000" dirty="0">
                <a:solidFill>
                  <a:schemeClr val="bg1"/>
                </a:solidFill>
                <a:effectLst/>
              </a:rPr>
              <a:t>«Алгоритмы в повседневной жизни»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44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A19F91-14DE-4B90-BCD4-656E2C1A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FAE3DE-1918-4D1A-A8A8-443310CA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effectLst/>
              </a:rPr>
              <a:t>Образовательная</a:t>
            </a:r>
            <a:r>
              <a:rPr lang="ru-RU" dirty="0">
                <a:effectLst/>
              </a:rPr>
              <a:t>: познакомимся с основными понятиями темы «Алгоритм в повседневной жизни» с применением технологии личностно-ориентированного обучения и проблемного обучения; выучить способы записи алгоритма, определить виды алгоритма в повседневной жизни; </a:t>
            </a:r>
          </a:p>
          <a:p>
            <a:r>
              <a:rPr lang="ru-RU" b="1" dirty="0">
                <a:effectLst/>
              </a:rPr>
              <a:t>Развивающая</a:t>
            </a:r>
            <a:r>
              <a:rPr lang="ru-RU" dirty="0">
                <a:effectLst/>
              </a:rPr>
              <a:t>: развить умение составлять алгоритмы и записывание их разными способами; развивать алгоритмическое мышление, умение анализировать и делать выводы, </a:t>
            </a:r>
          </a:p>
          <a:p>
            <a:r>
              <a:rPr lang="ru-RU" b="1" dirty="0">
                <a:effectLst/>
              </a:rPr>
              <a:t>Воспитательная</a:t>
            </a:r>
            <a:r>
              <a:rPr lang="ru-RU" dirty="0">
                <a:effectLst/>
              </a:rPr>
              <a:t>: воспитывать стремление к получению новых знаний, культуры межличностных взаимоотношений.</a:t>
            </a:r>
            <a:r>
              <a:rPr lang="ru-RU" i="1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23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1EAD9-B3DA-4DA8-BB84-98623455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нового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B71960-5E3D-4EDB-86E4-C4D5E796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effectLst/>
              </a:rPr>
              <a:t>            Алгоритмизация-</a:t>
            </a:r>
            <a:r>
              <a:rPr lang="ru-RU" dirty="0">
                <a:effectLst/>
              </a:rPr>
              <a:t>процесс разработки алгоритма для  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             решения  задачи.</a:t>
            </a:r>
          </a:p>
          <a:p>
            <a:pPr marL="0" indent="0">
              <a:buNone/>
            </a:pPr>
            <a:r>
              <a:rPr lang="ru-RU" b="1" dirty="0">
                <a:effectLst/>
              </a:rPr>
              <a:t>           Исполнитель </a:t>
            </a:r>
            <a:r>
              <a:rPr lang="ru-RU" dirty="0">
                <a:effectLst/>
              </a:rPr>
              <a:t>-  тот, кто будет  выполнять алгоритм.</a:t>
            </a:r>
            <a:endParaRPr lang="ru-RU" dirty="0"/>
          </a:p>
        </p:txBody>
      </p:sp>
      <p:pic>
        <p:nvPicPr>
          <p:cNvPr id="4" name="Рисунок 3" descr="BOOK">
            <a:extLst>
              <a:ext uri="{FF2B5EF4-FFF2-40B4-BE49-F238E27FC236}">
                <a16:creationId xmlns:a16="http://schemas.microsoft.com/office/drawing/2014/main" xmlns="" id="{13380DB2-223A-4E66-BDB9-A7C41A7D965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700" y="2365622"/>
            <a:ext cx="634378" cy="5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33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FB92A7-FE40-4092-8D12-1622467E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Этапы  разработки алгоритма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1815A2-0D96-4DCD-AA09-61A94FAB9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Алгоритм  должен  быть представлен  в  форме,  понятной  человеку,  который  его  разрабатывает.</a:t>
            </a:r>
          </a:p>
          <a:p>
            <a:r>
              <a:rPr lang="ru-RU" dirty="0">
                <a:effectLst/>
              </a:rPr>
              <a:t>- Алгоритм  должен  быть  представлен  в  форме,  понятной тому  объекту,  который будет  выполнять  алгоритм</a:t>
            </a:r>
          </a:p>
          <a:p>
            <a:r>
              <a:rPr lang="ru-RU" dirty="0">
                <a:effectLst/>
              </a:rPr>
              <a:t>Написать, сказать, нарисовать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44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235</TotalTime>
  <Words>386</Words>
  <Application>Microsoft Office PowerPoint</Application>
  <PresentationFormat>Произвольный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Контур</vt:lpstr>
      <vt:lpstr>Тема:  Алгоритмы в повседневной жизни </vt:lpstr>
      <vt:lpstr>Организация урока</vt:lpstr>
      <vt:lpstr>Алгоритм открывания двери </vt:lpstr>
      <vt:lpstr>Алгоритм покупки хлеба:</vt:lpstr>
      <vt:lpstr>Понятие алгоритма</vt:lpstr>
      <vt:lpstr>Определение темы урока</vt:lpstr>
      <vt:lpstr>Цели урока</vt:lpstr>
      <vt:lpstr>Определение нового понятия</vt:lpstr>
      <vt:lpstr>Этапы  разработки алгоритма</vt:lpstr>
      <vt:lpstr>Словесная Форма алгоритмов</vt:lpstr>
      <vt:lpstr>Рисунок ст. 111 учебника</vt:lpstr>
      <vt:lpstr>Графическая форма алгоритма</vt:lpstr>
      <vt:lpstr>Блок-схемы как форма алгоритма</vt:lpstr>
      <vt:lpstr>С помощью блок-схемы данный алгоритм можно изобразить так:</vt:lpstr>
      <vt:lpstr>Определение программы</vt:lpstr>
      <vt:lpstr>Слайд 16</vt:lpstr>
      <vt:lpstr>Запись алгоритма</vt:lpstr>
      <vt:lpstr>Правильное оформление алгоритма</vt:lpstr>
      <vt:lpstr>Домашнее задание</vt:lpstr>
      <vt:lpstr>Критерии оценки практической 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информатики в 6 классе</dc:title>
  <dc:creator>Марина</dc:creator>
  <cp:lastModifiedBy>Марина</cp:lastModifiedBy>
  <cp:revision>12</cp:revision>
  <dcterms:created xsi:type="dcterms:W3CDTF">2019-02-02T14:10:29Z</dcterms:created>
  <dcterms:modified xsi:type="dcterms:W3CDTF">2019-02-03T07:58:47Z</dcterms:modified>
</cp:coreProperties>
</file>