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8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Жирова Ольга Николаевна</a:t>
            </a:r>
          </a:p>
          <a:p>
            <a:r>
              <a:rPr lang="ru-RU" b="1" dirty="0" smtClean="0"/>
              <a:t>100-735-693</a:t>
            </a:r>
          </a:p>
          <a:p>
            <a:r>
              <a:rPr lang="en-US" b="1" dirty="0" smtClean="0"/>
              <a:t>«Russian national dish»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2232247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</a:rPr>
              <a:t>Russian</a:t>
            </a:r>
            <a:r>
              <a:rPr lang="en-US" sz="6000" dirty="0" smtClean="0">
                <a:latin typeface="Times New Roman" pitchFamily="18" charset="0"/>
              </a:rPr>
              <a:t> </a:t>
            </a:r>
            <a:br>
              <a:rPr lang="en-US" sz="6000" dirty="0" smtClean="0">
                <a:latin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</a:rPr>
              <a:t>              </a:t>
            </a:r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</a:rPr>
              <a:t> National</a:t>
            </a:r>
            <a:r>
              <a:rPr lang="en-US" sz="6000" dirty="0" smtClean="0">
                <a:latin typeface="Times New Roman" pitchFamily="18" charset="0"/>
              </a:rPr>
              <a:t/>
            </a:r>
            <a:br>
              <a:rPr lang="en-US" sz="6000" dirty="0" smtClean="0">
                <a:latin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</a:rPr>
              <a:t>                                </a:t>
            </a:r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</a:rPr>
              <a:t>Dish</a:t>
            </a:r>
            <a:endParaRPr lang="ru-RU" sz="60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7170" name="Picture 2" descr="http://papakarlo68.ru/upload/iblock/d3b/borsh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532" y="404664"/>
            <a:ext cx="3564396" cy="2376265"/>
          </a:xfrm>
          <a:prstGeom prst="rect">
            <a:avLst/>
          </a:prstGeom>
          <a:noFill/>
        </p:spPr>
      </p:pic>
      <p:pic>
        <p:nvPicPr>
          <p:cNvPr id="7172" name="Picture 4" descr="https://www.achernishev.ru/images/Restorany/fud-fotograf/borshh-so-smetano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556792"/>
            <a:ext cx="3988444" cy="26523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       Let's train our tongues: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:] –  meat, beef, beetroot </a:t>
            </a:r>
            <a:endParaRPr lang="ru-RU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ai</a:t>
            </a:r>
            <a:r>
              <a:rPr lang="en-US" dirty="0" smtClean="0"/>
              <a:t>]- kind, type, like</a:t>
            </a:r>
            <a:endParaRPr lang="ru-RU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ei</a:t>
            </a:r>
            <a:r>
              <a:rPr lang="en-US" dirty="0" smtClean="0"/>
              <a:t>] – place, tale</a:t>
            </a:r>
            <a:endParaRPr lang="ru-RU" dirty="0" smtClean="0"/>
          </a:p>
          <a:p>
            <a:r>
              <a:rPr lang="en-US" dirty="0" smtClean="0"/>
              <a:t>[λ] - onion , other</a:t>
            </a:r>
            <a:endParaRPr lang="ru-RU" dirty="0" smtClean="0"/>
          </a:p>
          <a:p>
            <a:r>
              <a:rPr lang="en-US" dirty="0" smtClean="0"/>
              <a:t>[o:] –  tomato, water, more, before</a:t>
            </a:r>
            <a:endParaRPr lang="ru-RU" dirty="0" smtClean="0"/>
          </a:p>
          <a:p>
            <a:r>
              <a:rPr lang="en-US" dirty="0" smtClean="0"/>
              <a:t>[u:] –  juice, food, beetroot , root</a:t>
            </a:r>
          </a:p>
          <a:p>
            <a:r>
              <a:rPr lang="en-US" dirty="0" smtClean="0"/>
              <a:t>[</a:t>
            </a:r>
            <a:r>
              <a:rPr lang="de-DE" dirty="0" smtClean="0"/>
              <a:t>æ</a:t>
            </a:r>
            <a:r>
              <a:rPr lang="en-US" dirty="0" smtClean="0"/>
              <a:t>]</a:t>
            </a:r>
            <a:r>
              <a:rPr lang="ru-RU" dirty="0" smtClean="0"/>
              <a:t> -  </a:t>
            </a:r>
            <a:r>
              <a:rPr lang="en-US" dirty="0" smtClean="0"/>
              <a:t>carrot, cabbage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New words: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borscht </a:t>
            </a:r>
          </a:p>
          <a:p>
            <a:r>
              <a:rPr lang="en-US" dirty="0" smtClean="0"/>
              <a:t>national dish </a:t>
            </a:r>
          </a:p>
          <a:p>
            <a:r>
              <a:rPr lang="en-US" dirty="0" smtClean="0"/>
              <a:t>delicious soup  </a:t>
            </a:r>
          </a:p>
          <a:p>
            <a:r>
              <a:rPr lang="en-US" dirty="0" smtClean="0"/>
              <a:t>cold </a:t>
            </a:r>
          </a:p>
          <a:p>
            <a:r>
              <a:rPr lang="en-US" dirty="0" smtClean="0"/>
              <a:t>season </a:t>
            </a:r>
          </a:p>
          <a:p>
            <a:r>
              <a:rPr lang="en-US" dirty="0" smtClean="0"/>
              <a:t>contains </a:t>
            </a:r>
          </a:p>
          <a:p>
            <a:r>
              <a:rPr lang="en-US" dirty="0" smtClean="0"/>
              <a:t>meat </a:t>
            </a:r>
          </a:p>
          <a:p>
            <a:r>
              <a:rPr lang="en-US" dirty="0" smtClean="0"/>
              <a:t>tomato juice </a:t>
            </a:r>
          </a:p>
          <a:p>
            <a:r>
              <a:rPr lang="en-US" dirty="0" smtClean="0"/>
              <a:t>beetroot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9" name="Содержимое 2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vegetables </a:t>
            </a:r>
          </a:p>
          <a:p>
            <a:r>
              <a:rPr lang="en-US" dirty="0" smtClean="0"/>
              <a:t>carrots </a:t>
            </a:r>
          </a:p>
          <a:p>
            <a:r>
              <a:rPr lang="en-US" dirty="0" smtClean="0"/>
              <a:t>cabbage </a:t>
            </a:r>
          </a:p>
          <a:p>
            <a:r>
              <a:rPr lang="en-US" dirty="0" smtClean="0"/>
              <a:t>potatoes </a:t>
            </a:r>
          </a:p>
          <a:p>
            <a:r>
              <a:rPr lang="en-US" dirty="0" smtClean="0"/>
              <a:t>parnips </a:t>
            </a:r>
          </a:p>
          <a:p>
            <a:r>
              <a:rPr lang="en-US" dirty="0" smtClean="0"/>
              <a:t>celery </a:t>
            </a:r>
          </a:p>
          <a:p>
            <a:r>
              <a:rPr lang="en-US" dirty="0" smtClean="0"/>
              <a:t>onion, garlic</a:t>
            </a:r>
          </a:p>
          <a:p>
            <a:r>
              <a:rPr lang="en-US" dirty="0" smtClean="0"/>
              <a:t>sour cream </a:t>
            </a:r>
          </a:p>
          <a:p>
            <a:r>
              <a:rPr lang="en-US" dirty="0" smtClean="0"/>
              <a:t>cook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Use words to label the picture: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7" name="Picture 1" descr="C:\Users\user\Desktop\грамоты\svekla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63543" y="1560792"/>
            <a:ext cx="1520169" cy="1368152"/>
          </a:xfrm>
          <a:prstGeom prst="rect">
            <a:avLst/>
          </a:prstGeom>
          <a:noFill/>
        </p:spPr>
      </p:pic>
      <p:pic>
        <p:nvPicPr>
          <p:cNvPr id="4099" name="Picture 3" descr="https://im0-tub-ru.yandex.net/i?id=8c7fa6c9b83e7903e3210387389eaad4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56992"/>
            <a:ext cx="1488091" cy="1224136"/>
          </a:xfrm>
          <a:prstGeom prst="rect">
            <a:avLst/>
          </a:prstGeom>
          <a:noFill/>
        </p:spPr>
      </p:pic>
      <p:pic>
        <p:nvPicPr>
          <p:cNvPr id="4101" name="Picture 5" descr="https://png.pngtree.com/element_origin_min_pic/16/11/15/912634da443a98a24dec9251cd404c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284983"/>
            <a:ext cx="1584176" cy="1586614"/>
          </a:xfrm>
          <a:prstGeom prst="rect">
            <a:avLst/>
          </a:prstGeom>
          <a:noFill/>
        </p:spPr>
      </p:pic>
      <p:pic>
        <p:nvPicPr>
          <p:cNvPr id="4103" name="Picture 7" descr="https://i.sunhome.ru/journal/118/lechebnii-chesnok-v2.or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5003740"/>
            <a:ext cx="1740772" cy="1305580"/>
          </a:xfrm>
          <a:prstGeom prst="rect">
            <a:avLst/>
          </a:prstGeom>
          <a:noFill/>
        </p:spPr>
      </p:pic>
      <p:pic>
        <p:nvPicPr>
          <p:cNvPr id="4105" name="Picture 9" descr="https://gardenrus.ru/uploads/blog/148708378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5013176"/>
            <a:ext cx="1632181" cy="1224136"/>
          </a:xfrm>
          <a:prstGeom prst="rect">
            <a:avLst/>
          </a:prstGeom>
          <a:noFill/>
        </p:spPr>
      </p:pic>
      <p:pic>
        <p:nvPicPr>
          <p:cNvPr id="4107" name="Picture 11" descr="https://images.wallpaperscraft.ru/image/myaso_chesnok_pripravy_petrushka_listiki_tarelka_posuda_belyy_fon_78086_1600x12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1412776"/>
            <a:ext cx="1824202" cy="1368152"/>
          </a:xfrm>
          <a:prstGeom prst="rect">
            <a:avLst/>
          </a:prstGeom>
          <a:noFill/>
        </p:spPr>
      </p:pic>
      <p:pic>
        <p:nvPicPr>
          <p:cNvPr id="4109" name="Picture 13" descr="Ð¾Ð¿Ð¸ÑÐ°Ð½Ð¸Ðµ Ð¿ÑÐ¾Ð´ÑÐºÑÐ°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412776"/>
            <a:ext cx="1656184" cy="1656184"/>
          </a:xfrm>
          <a:prstGeom prst="rect">
            <a:avLst/>
          </a:prstGeom>
          <a:noFill/>
        </p:spPr>
      </p:pic>
      <p:pic>
        <p:nvPicPr>
          <p:cNvPr id="4111" name="Picture 15" descr="https://c.pxhere.com/photos/57/74/brown_close_up_food_fresh_healthy_isolated_potato_root-1159010.jpg!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4" y="3212976"/>
            <a:ext cx="1684983" cy="1123322"/>
          </a:xfrm>
          <a:prstGeom prst="rect">
            <a:avLst/>
          </a:prstGeom>
          <a:noFill/>
        </p:spPr>
      </p:pic>
      <p:pic>
        <p:nvPicPr>
          <p:cNvPr id="4113" name="Picture 17" descr="Ð¤Ð¾ÑÐ¾Ð³ÑÐ°ÑÐ¸Ð¸ Ð¡Ð¾Ðº ÐÐ¾Ð¼Ð¸Ð´Ð¾ÑÑ Ð¡Ð¾Ð»Ñ Ð¡ÑÐ°ÐºÐ°Ð½ ÐÐ´Ð° ÐÐ¾ÑÐºÐ¸ Ð¢Ð¾Ð¼Ð°ÑÑ ÐÐ¸ÑÐ° ÐÑÐ¾Ð´ÑÐºÑÑ Ð¿Ð¸ÑÐ°Ð½Ð¸Ñ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0232" y="4941168"/>
            <a:ext cx="1620812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Answer the questions: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– What is borscht?</a:t>
            </a:r>
            <a:endParaRPr lang="ru-RU" dirty="0" smtClean="0"/>
          </a:p>
          <a:p>
            <a:r>
              <a:rPr lang="en-US" dirty="0" smtClean="0"/>
              <a:t> - What does it contain?</a:t>
            </a:r>
            <a:endParaRPr lang="ru-RU" dirty="0" smtClean="0"/>
          </a:p>
          <a:p>
            <a:r>
              <a:rPr lang="en-US" dirty="0" smtClean="0"/>
              <a:t>– What do people eat it with?</a:t>
            </a:r>
          </a:p>
          <a:p>
            <a:r>
              <a:rPr lang="en-US" dirty="0" smtClean="0"/>
              <a:t> - How </a:t>
            </a:r>
            <a:r>
              <a:rPr lang="en-US" dirty="0" smtClean="0"/>
              <a:t>can you make it?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    It’s time to have a rest: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en-US" b="1" dirty="0" smtClean="0">
                <a:latin typeface="Times New Roman" pitchFamily="18" charset="0"/>
              </a:rPr>
              <a:t>Hands up</a:t>
            </a:r>
            <a:r>
              <a:rPr lang="ru-RU" b="1" dirty="0" smtClean="0">
                <a:latin typeface="Times New Roman" pitchFamily="18" charset="0"/>
              </a:rPr>
              <a:t>! </a:t>
            </a:r>
            <a:r>
              <a:rPr lang="en-US" b="1" dirty="0" smtClean="0">
                <a:latin typeface="Times New Roman" pitchFamily="18" charset="0"/>
              </a:rPr>
              <a:t>Clap</a:t>
            </a:r>
            <a:r>
              <a:rPr lang="ru-RU" b="1" dirty="0" smtClean="0">
                <a:latin typeface="Times New Roman" pitchFamily="18" charset="0"/>
              </a:rPr>
              <a:t>! </a:t>
            </a:r>
            <a:r>
              <a:rPr lang="en-US" b="1" dirty="0" smtClean="0">
                <a:latin typeface="Times New Roman" pitchFamily="18" charset="0"/>
              </a:rPr>
              <a:t>Clap</a:t>
            </a:r>
            <a:r>
              <a:rPr lang="ru-RU" b="1" dirty="0" smtClean="0">
                <a:latin typeface="Times New Roman" pitchFamily="18" charset="0"/>
              </a:rPr>
              <a:t>! </a:t>
            </a:r>
            <a:r>
              <a:rPr lang="en-US" b="1" dirty="0" smtClean="0">
                <a:latin typeface="Times New Roman" pitchFamily="18" charset="0"/>
              </a:rPr>
              <a:t>Clap</a:t>
            </a:r>
            <a:r>
              <a:rPr lang="ru-RU" b="1" dirty="0" smtClean="0">
                <a:latin typeface="Times New Roman" pitchFamily="18" charset="0"/>
              </a:rPr>
              <a:t>!</a:t>
            </a:r>
            <a:endParaRPr lang="en-US" b="1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 Hands down! Shake! Shake! Shake!</a:t>
            </a:r>
          </a:p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 Hands on hips</a:t>
            </a:r>
            <a:r>
              <a:rPr lang="ru-RU" b="1" dirty="0" smtClean="0">
                <a:latin typeface="Times New Roman" pitchFamily="18" charset="0"/>
              </a:rPr>
              <a:t>! </a:t>
            </a:r>
            <a:r>
              <a:rPr lang="en-US" b="1" dirty="0" smtClean="0">
                <a:latin typeface="Times New Roman" pitchFamily="18" charset="0"/>
              </a:rPr>
              <a:t>Jump</a:t>
            </a:r>
            <a:r>
              <a:rPr lang="ru-RU" b="1" dirty="0" smtClean="0">
                <a:latin typeface="Times New Roman" pitchFamily="18" charset="0"/>
              </a:rPr>
              <a:t>! </a:t>
            </a:r>
            <a:r>
              <a:rPr lang="en-US" b="1" dirty="0" smtClean="0">
                <a:latin typeface="Times New Roman" pitchFamily="18" charset="0"/>
              </a:rPr>
              <a:t>Jump</a:t>
            </a:r>
            <a:r>
              <a:rPr lang="ru-RU" b="1" dirty="0" smtClean="0">
                <a:latin typeface="Times New Roman" pitchFamily="18" charset="0"/>
              </a:rPr>
              <a:t>!</a:t>
            </a:r>
            <a:r>
              <a:rPr lang="en-US" b="1" dirty="0" smtClean="0">
                <a:latin typeface="Times New Roman" pitchFamily="18" charset="0"/>
              </a:rPr>
              <a:t> Jump</a:t>
            </a:r>
            <a:r>
              <a:rPr lang="ru-RU" b="1" dirty="0" smtClean="0">
                <a:latin typeface="Times New Roman" pitchFamily="18" charset="0"/>
              </a:rPr>
              <a:t>!</a:t>
            </a:r>
            <a:endParaRPr lang="en-US" b="1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b="1" dirty="0" smtClean="0">
                <a:latin typeface="Times New Roman" pitchFamily="18" charset="0"/>
              </a:rPr>
              <a:t> Hop</a:t>
            </a:r>
            <a:r>
              <a:rPr lang="ru-RU" b="1" dirty="0" smtClean="0">
                <a:latin typeface="Times New Roman" pitchFamily="18" charset="0"/>
              </a:rPr>
              <a:t>! </a:t>
            </a:r>
            <a:r>
              <a:rPr lang="en-US" b="1" dirty="0" smtClean="0">
                <a:latin typeface="Times New Roman" pitchFamily="18" charset="0"/>
              </a:rPr>
              <a:t>Hop</a:t>
            </a:r>
            <a:r>
              <a:rPr lang="ru-RU" b="1" dirty="0" smtClean="0">
                <a:latin typeface="Times New Roman" pitchFamily="18" charset="0"/>
              </a:rPr>
              <a:t>! </a:t>
            </a:r>
            <a:r>
              <a:rPr lang="en-US" b="1" dirty="0" smtClean="0">
                <a:latin typeface="Times New Roman" pitchFamily="18" charset="0"/>
              </a:rPr>
              <a:t>Hop! Stand still!</a:t>
            </a:r>
            <a:endParaRPr lang="ru-RU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Complete the table: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2132856"/>
          <a:ext cx="5184576" cy="3445728"/>
        </p:xfrm>
        <a:graphic>
          <a:graphicData uri="http://schemas.openxmlformats.org/drawingml/2006/table">
            <a:tbl>
              <a:tblPr/>
              <a:tblGrid>
                <a:gridCol w="2223016"/>
                <a:gridCol w="296156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Name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Ingredients: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What do people eat it with?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How</a:t>
                      </a:r>
                      <a:r>
                        <a:rPr lang="en-US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to make it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212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      Russian                 National                                 Dish</vt:lpstr>
      <vt:lpstr>        Let's train our tongues:</vt:lpstr>
      <vt:lpstr> New words:</vt:lpstr>
      <vt:lpstr>Use words to label the picture:</vt:lpstr>
      <vt:lpstr> Answer the questions:</vt:lpstr>
      <vt:lpstr>     It’s time to have a rest:</vt:lpstr>
      <vt:lpstr>Complete the table: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Russia’s                 Favourite                                 Animal</dc:title>
  <dc:creator>Жирова Ольга</dc:creator>
  <cp:lastModifiedBy>user</cp:lastModifiedBy>
  <cp:revision>14</cp:revision>
  <dcterms:created xsi:type="dcterms:W3CDTF">2015-05-21T17:51:43Z</dcterms:created>
  <dcterms:modified xsi:type="dcterms:W3CDTF">2019-03-31T09:08:46Z</dcterms:modified>
</cp:coreProperties>
</file>