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1" r:id="rId4"/>
    <p:sldId id="272" r:id="rId5"/>
    <p:sldId id="29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91" r:id="rId20"/>
    <p:sldId id="292" r:id="rId21"/>
    <p:sldId id="274" r:id="rId22"/>
    <p:sldId id="275" r:id="rId23"/>
    <p:sldId id="281" r:id="rId24"/>
    <p:sldId id="283" r:id="rId25"/>
    <p:sldId id="285" r:id="rId26"/>
    <p:sldId id="287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5858E6"/>
    <a:srgbClr val="CC66FF"/>
    <a:srgbClr val="6600FF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89" autoAdjust="0"/>
    <p:restoredTop sz="94660"/>
  </p:normalViewPr>
  <p:slideViewPr>
    <p:cSldViewPr>
      <p:cViewPr varScale="1">
        <p:scale>
          <a:sx n="104" d="100"/>
          <a:sy n="104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30361-24C1-44D7-BBB9-C6A32FBA86B8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4AD35-7559-4081-9C92-BF1FC085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30361-24C1-44D7-BBB9-C6A32FBA86B8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4AD35-7559-4081-9C92-BF1FC085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30361-24C1-44D7-BBB9-C6A32FBA86B8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4AD35-7559-4081-9C92-BF1FC085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30361-24C1-44D7-BBB9-C6A32FBA86B8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4AD35-7559-4081-9C92-BF1FC085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30361-24C1-44D7-BBB9-C6A32FBA86B8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4AD35-7559-4081-9C92-BF1FC085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30361-24C1-44D7-BBB9-C6A32FBA86B8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4AD35-7559-4081-9C92-BF1FC085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30361-24C1-44D7-BBB9-C6A32FBA86B8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4AD35-7559-4081-9C92-BF1FC085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30361-24C1-44D7-BBB9-C6A32FBA86B8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4AD35-7559-4081-9C92-BF1FC085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30361-24C1-44D7-BBB9-C6A32FBA86B8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4AD35-7559-4081-9C92-BF1FC085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30361-24C1-44D7-BBB9-C6A32FBA86B8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4AD35-7559-4081-9C92-BF1FC085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30361-24C1-44D7-BBB9-C6A32FBA86B8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4AD35-7559-4081-9C92-BF1FC0858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130361-24C1-44D7-BBB9-C6A32FBA86B8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54AD35-7559-4081-9C92-BF1FC085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hyperlink" Target="http://images.yandex.ru/search?p=58&amp;ed=1&amp;text=%D0%B1%D0%BE%D0%BB%D0%B4%D0%B8%D0%BD%D0%BE%20%D0%BF%D1%83%D1%88%D0%BA%D0%B8%D0%BD&amp;spsite=www.korol.info&amp;img_url=i001.radikal.ru/0802/db/b7fc29137dcf.jpg&amp;rpt=simag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http://im2-tub.yandex.net/i?id=19430014&amp;tov=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old.moskva.com/data/myupload/10/19/10019591/push10.jpeg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hyperlink" Target="http://www.kznportal.ru/www/imgs/pushjbo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http://www.arinahotel.ru/pics/exc_mih2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hyperlink" Target="http://images.yandex.ru/search?p=114&amp;ed=1&amp;text=%D0%BF%D1%83%D1%88%D0%BA%D0%B8%D0%BD%20%D0%B2%20%D0%BA%D0%B0%D0%B7%D0%B0%D0%BD%D0%B8&amp;spsite=www.magister.msk.ru&amp;img_url=pushkin.niv.ru/images/text/pugachev/pugachev_2.gif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search?p=83&amp;ed=1&amp;text=%D0%BF%D1%83%D1%88%D0%BA%D0%B8%D0%BD%20%D0%B2%20%D0%BA%D0%B0%D0%B7%D0%B0%D0%BD%D0%B8&amp;spsite=fake-021-3259794.ru&amp;img_url=www.art-catalog.ru/data_picture_new/artist_269/picture/big_500/gchernecov_14.jpg&amp;rpt=simage" TargetMode="External"/><Relationship Id="rId5" Type="http://schemas.openxmlformats.org/officeDocument/2006/relationships/image" Target="../media/image64.jpeg"/><Relationship Id="rId4" Type="http://schemas.openxmlformats.org/officeDocument/2006/relationships/hyperlink" Target="http://images.yandex.ru/search?p=169&amp;ed=1&amp;text=%D0%BF%D1%83%D1%88%D0%BA%D0%B8%D0%BD%20%D0%B2%20%D0%BA%D0%B0%D0%B7%D0%B0%D0%BD%D0%B8&amp;spsite=chuchu.nm.ru&amp;img_url=chuchu.nm.ru/foto/kazan/20.jpg&amp;rpt=simag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4%D0%B0%D0%B9%D0%BB:Svyatogorsky_monastyr_(Pushgory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http://upload.wikimedia.org/wikipedia/commons/thumb/e/ef/Svyatogorsky_monastyr_%28Pushgory%29.jpg/250px-Svyatogorsky_monastyr_%28Pushgory%29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images.yandex.ru/search?p=3&amp;ed=1&amp;text=%D0%B0%D1%80%D0%B8%D0%BD%D0%B0%20%D1%80%D0%BE%D0%B4%D0%B8%D0%BE%D0%BD%D0%BE%D0%B2%D0%BD%D0%B0%20%D0%BD%D1%8F%D0%BD%D1%8F%20%D0%BF%D1%83%D1%88%D0%BA%D0%B8%D0%BD%D0%B0&amp;spsite=www.rian.ru&amp;img_url=img.beta.rian.ru/images/10937/32/109373219.jpg&amp;rpt=simage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pushkin.novgorod.ru/trig_pict2.htm" TargetMode="External"/><Relationship Id="rId7" Type="http://schemas.openxmlformats.org/officeDocument/2006/relationships/hyperlink" Target="http://pushkin.novgorod.ru/trig_pict1.ht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pushkin.novgorod.ru/trig_pict4.htm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.novgorod.ru/petr_pict3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pushkin.novgorod.ru/petr_pict5.htm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u.wikipedia.org/wiki/%D0%A4%D0%B0%D0%B9%D0%BB:Mogila_Puschkin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thumb/9/94/Mogila_Puschkina.jpg/180px-Mogila_Puschkina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5"/>
            <a:ext cx="8286808" cy="1785949"/>
          </a:xfrm>
          <a:solidFill>
            <a:srgbClr val="CCCCFF"/>
          </a:solidFill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Путешествие по пушкинским местам</a:t>
            </a:r>
            <a:endParaRPr lang="ru-RU" sz="6600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14554"/>
            <a:ext cx="8286808" cy="4000528"/>
          </a:xfrm>
          <a:solidFill>
            <a:srgbClr val="CCCCFF"/>
          </a:solidFill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643182"/>
            <a:ext cx="4143404" cy="33761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6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FFFFFF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2286016" cy="3048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00042"/>
            <a:ext cx="225029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3" y="500042"/>
            <a:ext cx="2196719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786190"/>
            <a:ext cx="2928958" cy="1952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786190"/>
            <a:ext cx="3071834" cy="2047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42910" y="2857496"/>
            <a:ext cx="2428892" cy="95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6348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Государственный музей-заповедник А.С.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Пушкина "Болдино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3500438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Виды Болдино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5857892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Природа Болдино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3429000"/>
            <a:ext cx="2714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Банька А.С.Пушкина. Болдино.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5857892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Виды Болдино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257176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642918"/>
            <a:ext cx="2678925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643314"/>
            <a:ext cx="2643206" cy="1762138"/>
          </a:xfrm>
          <a:prstGeom prst="roundRect">
            <a:avLst>
              <a:gd name="adj" fmla="val 16667"/>
            </a:avLst>
          </a:prstGeom>
          <a:ln>
            <a:solidFill>
              <a:srgbClr val="CCCC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429000"/>
            <a:ext cx="1714506" cy="2286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357562"/>
            <a:ext cx="171451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214414" y="2357430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Зима в  Болдино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572140"/>
            <a:ext cx="2390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Виды Болдино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929322" y="2571744"/>
            <a:ext cx="250033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Музей-усадьба А.С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. Пушкина 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Большое Болдино. </a:t>
            </a:r>
          </a:p>
        </p:txBody>
      </p:sp>
      <p:pic>
        <p:nvPicPr>
          <p:cNvPr id="24578" name="Picture 2" descr="http://im2-tub.yandex.net/i?id=19430014&amp;tov=2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3357554" y="642918"/>
            <a:ext cx="220491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43240" y="2643182"/>
            <a:ext cx="23574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Церковь в Пушкинских местах. Болдино.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24577" grpId="0" build="p"/>
      <p:bldP spid="2458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2214578" cy="2952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643050"/>
            <a:ext cx="214314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786190"/>
            <a:ext cx="3071834" cy="2047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500042"/>
            <a:ext cx="3000396" cy="2000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14678" y="2857496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Виды Болдино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4572008"/>
            <a:ext cx="2008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Пушкинское Болдино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парк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72494" cy="100013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Пушкинские места в Москве</a:t>
            </a:r>
            <a:endParaRPr lang="ru-RU" sz="5400" dirty="0">
              <a:ln/>
              <a:solidFill>
                <a:schemeClr val="accent3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571768" cy="179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86182" y="142873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Москва: как много в этом звуке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	Для сердца русского слилось,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	Как много в нем отозвалось!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(А.С. Пушкин. "Евгении Онегин")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214686"/>
            <a:ext cx="1785546" cy="2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071802" y="5429264"/>
            <a:ext cx="2428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Monotype Corsiva" pitchFamily="66" charset="0"/>
              </a:rPr>
              <a:t>Елоховский</a:t>
            </a:r>
            <a:r>
              <a:rPr lang="ru-RU" sz="1600" dirty="0" smtClean="0">
                <a:latin typeface="Monotype Corsiva" pitchFamily="66" charset="0"/>
              </a:rPr>
              <a:t> собор, в котором 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крестили Пушкина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143248"/>
            <a:ext cx="280955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929322" y="5286388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Квартира Пушкина на Арбате.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2844" y="3500438"/>
            <a:ext cx="3429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1600" dirty="0" smtClean="0">
                <a:latin typeface="Monotype Corsiva" pitchFamily="66" charset="0"/>
              </a:rPr>
              <a:t>Вид части города с Кремлевской стены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2531" name="Picture 3" descr="http://old.moskva.com/data/myupload/10/19/10019591/push10.jpeg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857224" y="3786190"/>
            <a:ext cx="148871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57158" y="5786454"/>
            <a:ext cx="2857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18 февраля 1831 г. близ начала Тверского бульвара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Никитских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ahoma" pitchFamily="34" charset="0"/>
              </a:rPr>
              <a:t> ворот в церкви Вознесения венчались А.С.Пушкин и Н.Н.Гончарова.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22530" grpId="0"/>
      <p:bldP spid="225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86808" cy="107157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Захарово, Большие </a:t>
            </a:r>
            <a:r>
              <a:rPr lang="ru-RU" dirty="0" err="1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Вяземцы</a:t>
            </a:r>
            <a:r>
              <a:rPr lang="ru-RU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(Московская область)</a:t>
            </a:r>
            <a:endParaRPr lang="ru-RU" dirty="0">
              <a:ln/>
              <a:solidFill>
                <a:schemeClr val="accent3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2126486" cy="2475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00174"/>
            <a:ext cx="233020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500174"/>
            <a:ext cx="290565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643570" y="3714752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Большие Вяземы.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Церковь и звонница.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Построены около 1600 года.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3929066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Захарово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50057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Захарово находится недалеко от Москвы. В 1804 г. это имение купила бабушка поэта - М.А. Ганнибал. Там с 1805 по 1810 г.г. каждое лето проводила вся семья Пушкиных.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572560" cy="92869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Пушкинские места в Петербурге</a:t>
            </a:r>
            <a:endParaRPr lang="ru-RU" sz="4800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736"/>
            <a:ext cx="3108338" cy="190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357562"/>
            <a:ext cx="378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Санкт-Петербург. Памятник Пушкину на площади искусств.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3357586" cy="2212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3438" y="3714752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Царскосельский Лицей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Первое свое дальнее путешествие Пушкин совершил в годовалом возрасте, когда его родители в 1800-1801 г.г. провели в столице несколько месяцев. А настоящее знакомство с городом состоялось в 1811 г.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00438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Пушкин в Петербурге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928670"/>
            <a:ext cx="3768923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335756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Квартира Пушкина на Набережной Мойки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929066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   Весной 1831 г., после женитьбы на Наталье Николаевне Гончаровой, Пушкин приехал в Петербург из Москвы с намерением обосноваться надолго и, действительно, прожил там до дня своей гибели.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9458" name="Picture 2" descr="http://im3-tub.yandex.net/i?id=19179061&amp;tov=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1962350" cy="2610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183880" cy="105156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Нижний Новгород Пушкинских времён</a:t>
            </a:r>
            <a:endParaRPr lang="ru-RU" sz="4400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2385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32385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3786190"/>
            <a:ext cx="4375578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71480"/>
            <a:ext cx="32385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71480"/>
            <a:ext cx="4286280" cy="1664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596" y="2786058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Monotype Corsiva" pitchFamily="66" charset="0"/>
              </a:rPr>
              <a:t>2 сентября Пушкин побывал и на территории знаменитой Нижегородской ярмарки, проделав единственно возможный тогда путь с верхней части города; через кремль по Ивановскому съезду, через всю Рождественскую улицу к плашкоутному мосту через Оку.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10715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ru-RU" sz="7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Пушкин в Казани</a:t>
            </a:r>
            <a:endParaRPr lang="ru-RU" sz="7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571612"/>
            <a:ext cx="5543560" cy="221457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Monotype Corsiva" pitchFamily="66" charset="0"/>
              </a:rPr>
              <a:t>Посещение А.С.Пушкиным Казани в сентябре 1833 года связано с его работой над историческим романом о событиях крестьянской войны 1773-1774 гг. под руководством Емельяна Пугачева "История Пугачева".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Казанская крепость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14488"/>
            <a:ext cx="242889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00034" y="3214686"/>
            <a:ext cx="2286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Э.Турнерелли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Казанская крепость.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9" name="Рисунок 8" descr="Сибирская застав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228601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34" y="5572140"/>
            <a:ext cx="2500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Литография. </a:t>
            </a:r>
            <a:r>
              <a:rPr lang="ru-RU" sz="1600" dirty="0" err="1" smtClean="0">
                <a:latin typeface="Monotype Corsiva" pitchFamily="66" charset="0"/>
              </a:rPr>
              <a:t>Э.Турнерелли</a:t>
            </a:r>
            <a:r>
              <a:rPr lang="ru-RU" sz="1600" dirty="0" smtClean="0">
                <a:latin typeface="Monotype Corsiva" pitchFamily="66" charset="0"/>
              </a:rPr>
              <a:t>. Сибирская застава.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1" name="i-main-pic" descr="Картинка 13 из 907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4000504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428992" y="5715016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Ровно 175- лет назад А.С.Пушкин был в Казани!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Башня Сююмбеки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000504"/>
            <a:ext cx="242889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143636" y="5572140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Monotype Corsiva" pitchFamily="66" charset="0"/>
              </a:rPr>
              <a:t>Э.Турнерелли</a:t>
            </a:r>
            <a:r>
              <a:rPr lang="ru-RU" dirty="0" smtClean="0">
                <a:latin typeface="Monotype Corsiva" pitchFamily="66" charset="0"/>
              </a:rPr>
              <a:t>. Башня </a:t>
            </a:r>
            <a:r>
              <a:rPr lang="ru-RU" dirty="0" err="1" smtClean="0">
                <a:latin typeface="Monotype Corsiva" pitchFamily="66" charset="0"/>
              </a:rPr>
              <a:t>Сююмбеки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0179" grpId="0" build="p"/>
      <p:bldP spid="10" grpId="0" build="p"/>
      <p:bldP spid="50180" grpId="0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85852" y="428604"/>
            <a:ext cx="6429420" cy="64294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МИХАЙЛОВСКОЕ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357554" y="1142984"/>
            <a:ext cx="5357850" cy="518161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Monotype Corsiva" pitchFamily="66" charset="0"/>
              </a:rPr>
              <a:t>Михайловское... С имением своей матери сельцом Михайловским в Псковской губернии Александр Сергеевич Пушкин был связан на протяжении всей своей зрелой жизни - с 1817 по 1836 г.г. 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	Под вашу сень, Михайловские рощи,</a:t>
            </a:r>
          </a:p>
          <a:p>
            <a:r>
              <a:rPr lang="ru-RU" dirty="0" smtClean="0">
                <a:latin typeface="Monotype Corsiva" pitchFamily="66" charset="0"/>
              </a:rPr>
              <a:t>	Являлся я - когда вы в первый раз</a:t>
            </a:r>
          </a:p>
          <a:p>
            <a:r>
              <a:rPr lang="ru-RU" dirty="0" smtClean="0">
                <a:latin typeface="Monotype Corsiva" pitchFamily="66" charset="0"/>
              </a:rPr>
              <a:t>	Увидели меня, тогда я был -</a:t>
            </a:r>
          </a:p>
          <a:p>
            <a:r>
              <a:rPr lang="ru-RU" dirty="0" smtClean="0">
                <a:latin typeface="Monotype Corsiva" pitchFamily="66" charset="0"/>
              </a:rPr>
              <a:t>	Веселым юношей, беспечно, жадно</a:t>
            </a:r>
          </a:p>
          <a:p>
            <a:r>
              <a:rPr lang="ru-RU" dirty="0" smtClean="0">
                <a:latin typeface="Monotype Corsiva" pitchFamily="66" charset="0"/>
              </a:rPr>
              <a:t>	Я приступал лишь только к жизни; -  </a:t>
            </a:r>
          </a:p>
          <a:p>
            <a:r>
              <a:rPr lang="ru-RU" dirty="0" smtClean="0">
                <a:latin typeface="Monotype Corsiva" pitchFamily="66" charset="0"/>
              </a:rPr>
              <a:t>                                                                    годы</a:t>
            </a:r>
          </a:p>
          <a:p>
            <a:r>
              <a:rPr lang="ru-RU" dirty="0" smtClean="0">
                <a:latin typeface="Monotype Corsiva" pitchFamily="66" charset="0"/>
              </a:rPr>
              <a:t>	</a:t>
            </a:r>
            <a:r>
              <a:rPr lang="ru-RU" dirty="0" err="1" smtClean="0">
                <a:latin typeface="Monotype Corsiva" pitchFamily="66" charset="0"/>
              </a:rPr>
              <a:t>Промчалися</a:t>
            </a:r>
            <a:r>
              <a:rPr lang="ru-RU" dirty="0" smtClean="0">
                <a:latin typeface="Monotype Corsiva" pitchFamily="66" charset="0"/>
              </a:rPr>
              <a:t> - и вы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мне прияли</a:t>
            </a:r>
          </a:p>
          <a:p>
            <a:r>
              <a:rPr lang="ru-RU" dirty="0" smtClean="0">
                <a:latin typeface="Monotype Corsiva" pitchFamily="66" charset="0"/>
              </a:rPr>
              <a:t>	Усталого пришельца.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500034" y="1500174"/>
            <a:ext cx="2571768" cy="167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5" name="Picture 3" descr="Родовое имение А.С.Пушкина Михайловское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71472" y="3786190"/>
            <a:ext cx="2428892" cy="164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542926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Родовое имение АС Пушкина Михайловское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214686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Усадьба . Михайловское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530352"/>
            <a:ext cx="4614866" cy="28272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Monotype Corsiva" pitchFamily="66" charset="0"/>
              </a:rPr>
              <a:t>"</a:t>
            </a:r>
            <a:r>
              <a:rPr lang="ru-RU" sz="2400" dirty="0" smtClean="0">
                <a:latin typeface="Monotype Corsiva" pitchFamily="66" charset="0"/>
              </a:rPr>
              <a:t>Мне необходимо месяца два провести в совершенном уединении, дабы отдохнуть от важных занятий и кончить книгу, давно начатую... " – писал А.С.Пушкин графу А.Х.Бен -</a:t>
            </a:r>
            <a:r>
              <a:rPr lang="ru-RU" sz="2400" dirty="0" err="1" smtClean="0">
                <a:latin typeface="Monotype Corsiva" pitchFamily="66" charset="0"/>
              </a:rPr>
              <a:t>кендорфу</a:t>
            </a:r>
            <a:r>
              <a:rPr lang="ru-RU" sz="2400" dirty="0" smtClean="0">
                <a:latin typeface="Monotype Corsiva" pitchFamily="66" charset="0"/>
              </a:rPr>
              <a:t>, конец июля 1833 г.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http://im5-tub.yandex.net/i?id=155013109&amp;tov=5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2143140" cy="18573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8596" y="2500306"/>
            <a:ext cx="2928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Пушкин А.С.: История Пугачева: Иллюстрации, приложенные Пушкиным.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Рисунок 7" descr="http://im7-tub.yandex.net/i?id=6118917&amp;tov=7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286124"/>
            <a:ext cx="1500198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3929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071670" y="5429264"/>
            <a:ext cx="1857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В этом доме по преданию жил Пушкин.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2" name="Рисунок 11" descr="http://im4-tub.yandex.net/i?id=46306688&amp;tov=4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3286124"/>
            <a:ext cx="171451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000628" y="5072074"/>
            <a:ext cx="221457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Чернецов Г.. Крылов, Пушкин, Жуковский и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Гнедич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 Летнем саду.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9155" grpId="0" build="p"/>
      <p:bldP spid="49158" grpId="0" build="p"/>
      <p:bldP spid="491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8572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Пушкин и Ставрополь</a:t>
            </a:r>
            <a:endParaRPr lang="ru-RU" sz="6000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15370" cy="450059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    </a:t>
            </a:r>
            <a:r>
              <a:rPr lang="ru-RU" sz="3200" dirty="0" smtClean="0">
                <a:latin typeface="Monotype Corsiva" pitchFamily="66" charset="0"/>
              </a:rPr>
              <a:t>"Все связанное с Пушкиным необычайно дорого каждому из нас не только как память, а как некий ключ к нашему собственному совершенствованию. И мы ищем в его следах, оставленных на земле, в его прозрениях опору в наших деяниях на дороге к завтрашнему", - писал Михаил Дудинцев. </a:t>
            </a:r>
          </a:p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214578" cy="2546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2928934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400" dirty="0" smtClean="0">
                <a:latin typeface="Monotype Corsiva" pitchFamily="66" charset="0"/>
              </a:rPr>
              <a:t>Ставропольский помещик Сергей Тимофеевич Аксаков, известный русский прозаик, переводчик, мемуарист. </a:t>
            </a:r>
          </a:p>
          <a:p>
            <a:pPr algn="just"/>
            <a:endParaRPr lang="ru-RU" sz="1400" dirty="0" smtClean="0">
              <a:latin typeface="Monotype Corsiva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00042"/>
            <a:ext cx="2143140" cy="2357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357554" y="3071810"/>
            <a:ext cx="2428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Александр Иванович Тургенев, ставропольский дворянин, родной брат декабриста Николая Ивановича Тургенева. </a:t>
            </a:r>
            <a:endParaRPr lang="ru-RU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00043"/>
            <a:ext cx="214314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072198" y="3000372"/>
            <a:ext cx="2643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Знаменитый русский литератор и историк Николай Михайлович Карамзин </a:t>
            </a:r>
            <a:endParaRPr lang="ru-RU" sz="1600" dirty="0"/>
          </a:p>
        </p:txBody>
      </p:sp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500034" y="4000504"/>
            <a:ext cx="1904752" cy="2386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857628"/>
            <a:ext cx="1905000" cy="2286000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2500298" y="4929198"/>
            <a:ext cx="1643074" cy="11430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Гаврила Романович 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Державин, знаменитый русский поэт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072074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Вера Федоровна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Вяземская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10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Пушкин в Крыму</a:t>
            </a:r>
            <a:endParaRPr lang="ru-RU" sz="6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188595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4429132"/>
            <a:ext cx="1635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Дом, где гостил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Пушкин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571612"/>
            <a:ext cx="62151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Вечером 16 августа 1820 года А. Пушкин вместе с семьей генерала Раевского прибыл в Феодосию. В ту пору Феодосия была главным торговым портом в Крыму.  Остановились путешественники у старого знакомого генерала Раевского - бывшего градоначальника Феодосии С. М. </a:t>
            </a:r>
            <a:r>
              <a:rPr lang="ru-RU" sz="2000" dirty="0" err="1" smtClean="0">
                <a:latin typeface="Monotype Corsiva" pitchFamily="66" charset="0"/>
              </a:rPr>
              <a:t>Броневского</a:t>
            </a:r>
            <a:r>
              <a:rPr lang="ru-RU" sz="2000" dirty="0" smtClean="0">
                <a:latin typeface="Monotype Corsiva" pitchFamily="66" charset="0"/>
              </a:rPr>
              <a:t>.  </a:t>
            </a:r>
          </a:p>
          <a:p>
            <a:pPr algn="just"/>
            <a:endParaRPr lang="ru-RU" sz="1600" dirty="0" smtClean="0">
              <a:latin typeface="Monotype Corsiva" pitchFamily="66" charset="0"/>
            </a:endParaRP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286124"/>
            <a:ext cx="23812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71736" y="521495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Дом герцога Ришелье - музей Пушкина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14686"/>
            <a:ext cx="1928826" cy="233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857884" y="5572140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1820г. Пушкин с семейством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Раевских в Гурзуфе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build="p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530352"/>
            <a:ext cx="6115064" cy="20413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Monotype Corsiva" pitchFamily="66" charset="0"/>
              </a:rPr>
              <a:t>              К мысу Суук-Су "Холодная вода", где есть живописные гроты, выдолбленные прибоем в скалах, поэт подплывал на лодке.  С восточной стороны на ней прикреплена мраморная доска, на которой выбиты строки из стихотворения А. С. Пушкина "Прощай, свободная стихия", обращенные к морю. </a:t>
            </a:r>
          </a:p>
          <a:p>
            <a:pPr algn="just">
              <a:buNone/>
            </a:pPr>
            <a:r>
              <a:rPr lang="ru-RU" sz="1800" dirty="0" smtClean="0">
                <a:latin typeface="Monotype Corsiva" pitchFamily="66" charset="0"/>
              </a:rPr>
              <a:t> 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2"/>
            <a:ext cx="1605926" cy="2509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357562"/>
            <a:ext cx="150877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6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5984" y="4572008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Пушкинский грот, снаружи и изнутри.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071810"/>
            <a:ext cx="28575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57818" y="5429264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К.П. Брюллов. Бахчисарайский фонтан. 1838-49г.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Пушкин  в Одессе</a:t>
            </a:r>
            <a:endParaRPr lang="ru-RU" sz="7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1438275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14546" y="1571612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В июле 1823 г. состоялся перевод Пушкина в Одессу, где он перешел в подчинение к новому наместнику Новороссийского края, графу М.С. Воронцову. Пушкин сам желал перевода в Одессу. </a:t>
            </a: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В Одессе поэт провел 13 месяцев - с 3 июля 1823 г. по 31 июля 1824 г. 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876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Квартира-музей Пушкина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2828925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bg1">
                <a:lumMod val="50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5643578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Ришельевский</a:t>
            </a:r>
            <a:r>
              <a:rPr lang="ru-RU" dirty="0" smtClean="0">
                <a:latin typeface="Monotype Corsiva" pitchFamily="66" charset="0"/>
              </a:rPr>
              <a:t> лицей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" name="Picture 2" descr="http://im3-tub.yandex.net/i?id=180075904&amp;tov=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429000"/>
            <a:ext cx="2500330" cy="1790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29058" y="5357826"/>
            <a:ext cx="2786082" cy="52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6348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Пушкин в Одессе.</a:t>
            </a:r>
            <a:r>
              <a:rPr kumimoji="0" lang="ru-RU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Во время ссылки </a:t>
            </a:r>
            <a:r>
              <a:rPr lang="ru-RU" dirty="0" smtClean="0">
                <a:latin typeface="Monotype Corsiva" pitchFamily="66" charset="0"/>
                <a:cs typeface="Arial" pitchFamily="34" charset="0"/>
              </a:rPr>
              <a:t>, А.С. Пушкина 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rPr>
              <a:t>на Юг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6" grpId="0"/>
      <p:bldP spid="8" grpId="0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001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Пушкинские места в Торжке</a:t>
            </a:r>
            <a:endParaRPr lang="ru-RU" sz="5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2143140" cy="1607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3286124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Гостиница Пожарского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2214578" cy="1660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5429264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Музей А.С.Пушкина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357299"/>
            <a:ext cx="32861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Торжок для поэта был и гостеприимным дорожным приютом, и местом встреч с жившими здесь друзьями.  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                 На досуге отобедай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	У Пожарского в Торжке,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	Жареных котлет отведай,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	(именно котлет)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	И отправься налегке...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714752"/>
            <a:ext cx="257176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2928926" y="557214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Площадь Пушкина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500174"/>
            <a:ext cx="247651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11"/>
          <p:cNvSpPr/>
          <p:nvPr/>
        </p:nvSpPr>
        <p:spPr>
          <a:xfrm>
            <a:off x="6143636" y="3429000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Погост Прутня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786190"/>
            <a:ext cx="2476517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Прямоугольник 13"/>
          <p:cNvSpPr/>
          <p:nvPr/>
        </p:nvSpPr>
        <p:spPr>
          <a:xfrm>
            <a:off x="5715008" y="571501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Могила А.П.Керн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7" grpId="0" build="p"/>
      <p:bldP spid="8" grpId="0" uiExpand="1" build="p"/>
      <p:bldP spid="10" grpId="0" build="allAtOnce"/>
      <p:bldP spid="12" grpId="0" build="p"/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Калужская область</a:t>
            </a:r>
            <a:endParaRPr lang="ru-RU" sz="6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876550" cy="147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3143248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Дом Гончаровых в Полотняном Заводе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3071834" cy="1983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5929330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Полотняный Завод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785926"/>
            <a:ext cx="50006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Имение Гончаровых, семьи Натальи Николаевны Пушкиной, расположено в Калужской губернии. Здесь у Гончаровых находилась фабрика бумаги, которая в свое время славилась качеством продукции. Первый раз Полотняный Завод А.С. Пушкин посетил весной 1830 г. для переговоров о приданном Натальи Николаевны с дедом своей невесты А.А. Гончаровым. Второй раз Пушкин бывал здесь уже с семьей, в конце лета 1834 г., и прожил около двух недель. Оба раза поэт много времени проводил в библиотеке Гончаровых.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286116" y="530225"/>
            <a:ext cx="5400684" cy="40417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"Особенно ценно было для Пушкина постоянное соприкосновение с </a:t>
            </a:r>
            <a:r>
              <a:rPr lang="ru-RU" dirty="0" err="1" smtClean="0">
                <a:latin typeface="Monotype Corsiva" pitchFamily="66" charset="0"/>
              </a:rPr>
              <a:t>Святогорским</a:t>
            </a:r>
            <a:r>
              <a:rPr lang="ru-RU" dirty="0" smtClean="0">
                <a:latin typeface="Monotype Corsiva" pitchFamily="66" charset="0"/>
              </a:rPr>
              <a:t> монастырем как хранителем заветов старого русского благочестия, духовно питавшим множество людей, черпавших от него не только живую воду веры, но и духовную культуру вообще. 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0721" name="Picture 1" descr="Svyatogorsky monastyr (Pushgory)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71472" y="642918"/>
            <a:ext cx="293266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2714620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>
                <a:latin typeface="Monotype Corsiva" pitchFamily="66" charset="0"/>
              </a:rPr>
              <a:t>Святогорский</a:t>
            </a:r>
            <a:r>
              <a:rPr lang="ru-RU" dirty="0" smtClean="0">
                <a:latin typeface="Monotype Corsiva" pitchFamily="66" charset="0"/>
              </a:rPr>
              <a:t> монастырь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143248"/>
            <a:ext cx="3002139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643306" y="4714884"/>
            <a:ext cx="2500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Святогорский монастырь и могила Пушкина.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Литография по рис. И.Иванова. 1838 г.</a:t>
            </a:r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1905013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1954039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47654"/>
            <a:ext cx="2000264" cy="2266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00042"/>
            <a:ext cx="2000264" cy="2266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3929066"/>
            <a:ext cx="7929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Краткие встречи с лицейскими друзьями: И.И. </a:t>
            </a:r>
            <a:r>
              <a:rPr lang="ru-RU" sz="2800" dirty="0" err="1" smtClean="0">
                <a:latin typeface="Monotype Corsiva" pitchFamily="66" charset="0"/>
              </a:rPr>
              <a:t>Пущиным</a:t>
            </a:r>
            <a:r>
              <a:rPr lang="ru-RU" sz="2800" dirty="0" smtClean="0">
                <a:latin typeface="Monotype Corsiva" pitchFamily="66" charset="0"/>
              </a:rPr>
              <a:t>, А.П. </a:t>
            </a:r>
            <a:r>
              <a:rPr lang="ru-RU" sz="2800" dirty="0" err="1" smtClean="0">
                <a:latin typeface="Monotype Corsiva" pitchFamily="66" charset="0"/>
              </a:rPr>
              <a:t>Дельвигом,и</a:t>
            </a:r>
            <a:r>
              <a:rPr lang="ru-RU" sz="2800" dirty="0" smtClean="0">
                <a:latin typeface="Monotype Corsiva" pitchFamily="66" charset="0"/>
              </a:rPr>
              <a:t> А.М. Горчаковым, - новое знакомство с Анной Керн, гостившей в соседнем селе </a:t>
            </a:r>
            <a:r>
              <a:rPr lang="ru-RU" sz="2800" dirty="0" err="1" smtClean="0">
                <a:latin typeface="Monotype Corsiva" pitchFamily="66" charset="0"/>
              </a:rPr>
              <a:t>Тригорском</a:t>
            </a:r>
            <a:r>
              <a:rPr lang="ru-RU" sz="2800" dirty="0" smtClean="0">
                <a:latin typeface="Monotype Corsiva" pitchFamily="66" charset="0"/>
              </a:rPr>
              <a:t>, скрасили изгнанничество поэта.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286388"/>
            <a:ext cx="2857520" cy="100013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latin typeface="Monotype Corsiva" pitchFamily="66" charset="0"/>
              </a:rPr>
              <a:t>Пушкин А.С. (читает стихи Пущину) Арина Родионовна (няня А.С. Пушкина...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8130" name="Рисунок 1" descr="http://im5-tub.yandex.net/i?id=31152829&amp;tov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1714512" cy="1968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85720" y="2500307"/>
            <a:ext cx="3143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Monotype Corsiva" pitchFamily="66" charset="0"/>
                <a:ea typeface="Calibri" pitchFamily="34" charset="0"/>
                <a:cs typeface="Arial" pitchFamily="34" charset="0"/>
              </a:rPr>
              <a:t>С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детства Пушкина окружала заботой и лаской Арина Родионовна, его няня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8134" name="Рисунок 13" descr="C:\Documents and Settings\Пользователь\Рабочий стол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2428892" cy="1793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000364" y="571480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 "Он все с ней, коли дома", вспоминали дворовые люди с. Михайловского.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8135" name="Рисунок 10" descr="C:\Documents and Settings\Пользователь\Рабочий стол\iCAI7SOV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429000"/>
            <a:ext cx="1489075" cy="200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6572264" y="5429264"/>
            <a:ext cx="20944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Памятник А.С. Пушкину и его няне Арине Родионовне.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285860"/>
            <a:ext cx="542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В 1824-1826 годах Арина Родионовна вместе с Пушкиным прожила в Михайловском, разделив с поэтом его изгнание. 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2285992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По признанию поэта, Арина Родионовна была "оригиналом няни Татьяны" из "Евгения Онегина", няни Дубровского.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8138" name="Рисунок 7" descr="http://im8-tub.yandex.net/i?id=32177624&amp;tov=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500438"/>
            <a:ext cx="2616690" cy="18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714744" y="5429264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Комната  няни Александра Пушкина Арины Родионовны.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5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8133" grpId="0" build="p"/>
      <p:bldP spid="9" grpId="0" build="p"/>
      <p:bldP spid="48137" grpId="0"/>
      <p:bldP spid="13" grpId="0" build="p"/>
      <p:bldP spid="14" grpId="0" build="p"/>
      <p:bldP spid="481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572428" cy="51722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Тригорское</a:t>
            </a:r>
            <a:endParaRPr lang="ru-RU" sz="4400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1214422"/>
            <a:ext cx="2425473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43240" y="1142984"/>
            <a:ext cx="5357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Общение с </a:t>
            </a:r>
            <a:r>
              <a:rPr lang="ru-RU" sz="2000" dirty="0" err="1" smtClean="0">
                <a:latin typeface="Monotype Corsiva" pitchFamily="66" charset="0"/>
              </a:rPr>
              <a:t>тригорскими</a:t>
            </a:r>
            <a:r>
              <a:rPr lang="ru-RU" sz="2000" dirty="0" smtClean="0">
                <a:latin typeface="Monotype Corsiva" pitchFamily="66" charset="0"/>
              </a:rPr>
              <a:t> друзьями, наблюдения за жизнью других окрестных помещиков давали поэту "краски и материалы для вымыслов, столь натуральных, верных и согласных с прозою и с поэзиею сельской жизни России" (А.И. Тургенев). 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29697" name="Picture 1" descr="trig2sm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86190"/>
            <a:ext cx="2567545" cy="2074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8" name="Picture 2" descr="trig4sm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000372"/>
            <a:ext cx="265759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9" name="Picture 3" descr="trig1sml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3929066"/>
            <a:ext cx="256436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62946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57554" y="1214422"/>
            <a:ext cx="5214974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50" dirty="0" smtClean="0">
                <a:latin typeface="Monotype Corsiva" pitchFamily="66" charset="0"/>
              </a:rPr>
              <a:t> Духовное перерождение, испытанное Пушкиным в Михайловском, обогатившее его как человека и как художника-творца, дало импульс всему творчеству в дальнейшем. Неслучайно Михайловское называли и называют поэтической родиной Пушкина. </a:t>
            </a:r>
          </a:p>
          <a:p>
            <a:pPr algn="just"/>
            <a:endParaRPr lang="ru-RU" sz="2250" dirty="0" smtClean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57166"/>
            <a:ext cx="7358114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Петровское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8673" name="Picture 1" descr="petrovskoe4sm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876"/>
            <a:ext cx="2714644" cy="239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4" name="Picture 2" descr="petrovskoe8sm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643314"/>
            <a:ext cx="3464743" cy="230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530352"/>
            <a:ext cx="5857916" cy="53275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Через несколько месяцев 6 февраля 1837 г. друзья хоронили рядом с матерью тело погибшего на дуэли Пушкина. 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Смерть и похороны Пушкина стали началом величайшей посмертной славы русского гения. </a:t>
            </a:r>
          </a:p>
          <a:p>
            <a:endParaRPr lang="ru-RU" sz="3200" dirty="0" smtClean="0">
              <a:latin typeface="Monotype Corsiva" pitchFamily="66" charset="0"/>
            </a:endParaRPr>
          </a:p>
          <a:p>
            <a:pPr lvl="1" algn="ctr">
              <a:buNone/>
            </a:pPr>
            <a:r>
              <a:rPr lang="ru-RU" sz="3200" dirty="0" smtClean="0">
                <a:latin typeface="Monotype Corsiva" pitchFamily="66" charset="0"/>
              </a:rPr>
              <a:t>	Живу, пишу не для похвал</a:t>
            </a:r>
          </a:p>
          <a:p>
            <a:pPr lvl="1" algn="ctr">
              <a:buNone/>
            </a:pPr>
            <a:r>
              <a:rPr lang="ru-RU" sz="3200" dirty="0" smtClean="0">
                <a:latin typeface="Monotype Corsiva" pitchFamily="66" charset="0"/>
              </a:rPr>
              <a:t>    Но я бы, кажется, желал</a:t>
            </a:r>
          </a:p>
          <a:p>
            <a:pPr lvl="1" algn="ctr">
              <a:buNone/>
            </a:pPr>
            <a:r>
              <a:rPr lang="ru-RU" sz="3200" dirty="0" smtClean="0">
                <a:latin typeface="Monotype Corsiva" pitchFamily="66" charset="0"/>
              </a:rPr>
              <a:t>	Печальный жребий мой прославить,</a:t>
            </a:r>
          </a:p>
          <a:p>
            <a:pPr lvl="1" algn="ctr">
              <a:buNone/>
            </a:pPr>
            <a:r>
              <a:rPr lang="ru-RU" sz="3200" dirty="0" smtClean="0">
                <a:latin typeface="Monotype Corsiva" pitchFamily="66" charset="0"/>
              </a:rPr>
              <a:t>	Чтоб обо мне, как верный друг,</a:t>
            </a:r>
          </a:p>
          <a:p>
            <a:pPr lvl="1" algn="ctr">
              <a:buNone/>
            </a:pPr>
            <a:r>
              <a:rPr lang="ru-RU" sz="3200" dirty="0" smtClean="0">
                <a:latin typeface="Monotype Corsiva" pitchFamily="66" charset="0"/>
              </a:rPr>
              <a:t>	Напомнил хоть единый звук ...</a:t>
            </a:r>
          </a:p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 </a:t>
            </a:r>
            <a:endParaRPr lang="ru-RU" sz="3200" dirty="0"/>
          </a:p>
        </p:txBody>
      </p:sp>
      <p:pic>
        <p:nvPicPr>
          <p:cNvPr id="4" name="Picture 1" descr="http://upload.wikimedia.org/wikipedia/commons/thumb/9/94/Mogila_Puschkina.jpg/180px-Mogila_Puschk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00034" y="1000108"/>
            <a:ext cx="2347249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4071942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Могила  А.С. Пушкина</a:t>
            </a:r>
            <a:endParaRPr lang="ru-RU" dirty="0" smtClean="0"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92869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Болдино</a:t>
            </a:r>
            <a:endParaRPr lang="ru-RU" sz="8000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000240"/>
            <a:ext cx="2376937" cy="1617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2428892" cy="1619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2357450" cy="1571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1472" y="1142984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Пейзаж усадьбы полон особого очарования, здесь все дышит поэзией "дворянских гнезд", образ которых знаком нам по многим произведениям русских писателей прошлого века, по сочинениям самого Пушкина.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214818"/>
            <a:ext cx="2571760" cy="1714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214818"/>
            <a:ext cx="2571768" cy="1714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3786190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Болдино. Озеро в пушкинской усадьбе</a:t>
            </a:r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3786190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Трактир в Болдино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6000768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Виды Болдино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8" y="364331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Пушкин или Корифеи стихи о Пушкине</a:t>
            </a:r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9" grpId="0" build="p"/>
      <p:bldP spid="10" grpId="0" build="p"/>
      <p:bldP spid="14" grpId="0" build="p"/>
      <p:bldP spid="1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955</TotalTime>
  <Words>1233</Words>
  <Application>Microsoft Office PowerPoint</Application>
  <PresentationFormat>Экран (4:3)</PresentationFormat>
  <Paragraphs>145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Путешествие по пушкинским местам</vt:lpstr>
      <vt:lpstr>МИХАЙЛОВСКОЕ</vt:lpstr>
      <vt:lpstr>Слайд 3</vt:lpstr>
      <vt:lpstr>Слайд 4</vt:lpstr>
      <vt:lpstr>Слайд 5</vt:lpstr>
      <vt:lpstr>Тригорское</vt:lpstr>
      <vt:lpstr>Слайд 7</vt:lpstr>
      <vt:lpstr>Слайд 8</vt:lpstr>
      <vt:lpstr>Болдино</vt:lpstr>
      <vt:lpstr>Слайд 10</vt:lpstr>
      <vt:lpstr>Слайд 11</vt:lpstr>
      <vt:lpstr>Слайд 12</vt:lpstr>
      <vt:lpstr>Пушкинские места в Москве</vt:lpstr>
      <vt:lpstr>Захарово, Большие Вяземцы (Московская область)</vt:lpstr>
      <vt:lpstr>Пушкинские места в Петербурге</vt:lpstr>
      <vt:lpstr>Слайд 16</vt:lpstr>
      <vt:lpstr>Нижний Новгород Пушкинских времён</vt:lpstr>
      <vt:lpstr>Слайд 18</vt:lpstr>
      <vt:lpstr>        Пушкин в Казани</vt:lpstr>
      <vt:lpstr>Слайд 20</vt:lpstr>
      <vt:lpstr>Пушкин и Ставрополь</vt:lpstr>
      <vt:lpstr>Слайд 22</vt:lpstr>
      <vt:lpstr>Пушкин в Крыму</vt:lpstr>
      <vt:lpstr>Слайд 24</vt:lpstr>
      <vt:lpstr>Пушкин  в Одессе</vt:lpstr>
      <vt:lpstr>Пушкинские места в Торжке</vt:lpstr>
      <vt:lpstr>Калужская область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пушкинским местам</dc:title>
  <dc:creator>Valued Acer Customer</dc:creator>
  <cp:lastModifiedBy>Tata</cp:lastModifiedBy>
  <cp:revision>248</cp:revision>
  <dcterms:created xsi:type="dcterms:W3CDTF">2009-12-30T17:23:56Z</dcterms:created>
  <dcterms:modified xsi:type="dcterms:W3CDTF">2011-03-02T18:29:32Z</dcterms:modified>
</cp:coreProperties>
</file>