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22.xml" ContentType="application/vnd.openxmlformats-officedocument.presentationml.notesSlide+xml"/>
  <Override PartName="/ppt/commentAuthors.xml" ContentType="application/vnd.openxmlformats-officedocument.presentationml.commentAuthors+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Default Extension="wav" ContentType="audio/wav"/>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84" r:id="rId1"/>
  </p:sldMasterIdLst>
  <p:notesMasterIdLst>
    <p:notesMasterId r:id="rId24"/>
  </p:notesMasterIdLst>
  <p:sldIdLst>
    <p:sldId id="256" r:id="rId2"/>
    <p:sldId id="257" r:id="rId3"/>
    <p:sldId id="268" r:id="rId4"/>
    <p:sldId id="261" r:id="rId5"/>
    <p:sldId id="279" r:id="rId6"/>
    <p:sldId id="269" r:id="rId7"/>
    <p:sldId id="290" r:id="rId8"/>
    <p:sldId id="260" r:id="rId9"/>
    <p:sldId id="285" r:id="rId10"/>
    <p:sldId id="284" r:id="rId11"/>
    <p:sldId id="280" r:id="rId12"/>
    <p:sldId id="281" r:id="rId13"/>
    <p:sldId id="282" r:id="rId14"/>
    <p:sldId id="270" r:id="rId15"/>
    <p:sldId id="291" r:id="rId16"/>
    <p:sldId id="265" r:id="rId17"/>
    <p:sldId id="275" r:id="rId18"/>
    <p:sldId id="271" r:id="rId19"/>
    <p:sldId id="272" r:id="rId20"/>
    <p:sldId id="287" r:id="rId21"/>
    <p:sldId id="266" r:id="rId22"/>
    <p:sldId id="286" r:id="rId23"/>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Пользователь" initials="П" lastIdx="0"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66FFCC"/>
  </p:clrMru>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Средний стиль 2 - акцент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Средний стиль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DF18680-E054-41AD-8BC1-D1AEF772440D}" styleName="Средний стиль 2 - акцент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1E4AEA4-8DFA-4A89-87EB-49C32662AFE0}" styleName="Средний стиль 2 - акцент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1398" autoAdjust="0"/>
  </p:normalViewPr>
  <p:slideViewPr>
    <p:cSldViewPr>
      <p:cViewPr varScale="1">
        <p:scale>
          <a:sx n="100" d="100"/>
          <a:sy n="100" d="100"/>
        </p:scale>
        <p:origin x="-300"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60" d="100"/>
          <a:sy n="60" d="100"/>
        </p:scale>
        <p:origin x="-2490" y="-78"/>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E670011-6E6B-44E6-B15C-164721202A16}" type="datetimeFigureOut">
              <a:rPr lang="ru-RU" smtClean="0"/>
              <a:pPr/>
              <a:t>06.03.2011</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5A86B02-30C1-48F8-AB18-FB2BB70264AE}"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E5A86B02-30C1-48F8-AB18-FB2BB70264AE}" type="slidenum">
              <a:rPr lang="ru-RU" smtClean="0"/>
              <a:pPr/>
              <a:t>1</a:t>
            </a:fld>
            <a:endParaRPr lang="ru-RU"/>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E5A86B02-30C1-48F8-AB18-FB2BB70264AE}" type="slidenum">
              <a:rPr lang="ru-RU" smtClean="0"/>
              <a:pPr/>
              <a:t>10</a:t>
            </a:fld>
            <a:endParaRPr lang="ru-RU"/>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E5A86B02-30C1-48F8-AB18-FB2BB70264AE}" type="slidenum">
              <a:rPr lang="ru-RU" smtClean="0"/>
              <a:pPr/>
              <a:t>11</a:t>
            </a:fld>
            <a:endParaRPr lang="ru-RU"/>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E5A86B02-30C1-48F8-AB18-FB2BB70264AE}" type="slidenum">
              <a:rPr lang="ru-RU" smtClean="0"/>
              <a:pPr/>
              <a:t>12</a:t>
            </a:fld>
            <a:endParaRPr lang="ru-RU"/>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E5A86B02-30C1-48F8-AB18-FB2BB70264AE}" type="slidenum">
              <a:rPr lang="ru-RU" smtClean="0"/>
              <a:pPr/>
              <a:t>13</a:t>
            </a:fld>
            <a:endParaRPr lang="ru-RU"/>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E5A86B02-30C1-48F8-AB18-FB2BB70264AE}" type="slidenum">
              <a:rPr lang="ru-RU" smtClean="0"/>
              <a:pPr/>
              <a:t>14</a:t>
            </a:fld>
            <a:endParaRPr lang="ru-RU"/>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E5A86B02-30C1-48F8-AB18-FB2BB70264AE}" type="slidenum">
              <a:rPr lang="ru-RU" smtClean="0"/>
              <a:pPr/>
              <a:t>15</a:t>
            </a:fld>
            <a:endParaRPr lang="ru-RU"/>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E5A86B02-30C1-48F8-AB18-FB2BB70264AE}" type="slidenum">
              <a:rPr lang="ru-RU" smtClean="0"/>
              <a:pPr/>
              <a:t>16</a:t>
            </a:fld>
            <a:endParaRPr lang="ru-RU"/>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E5A86B02-30C1-48F8-AB18-FB2BB70264AE}" type="slidenum">
              <a:rPr lang="ru-RU" smtClean="0"/>
              <a:pPr/>
              <a:t>17</a:t>
            </a:fld>
            <a:endParaRPr lang="ru-RU"/>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E5A86B02-30C1-48F8-AB18-FB2BB70264AE}" type="slidenum">
              <a:rPr lang="ru-RU" smtClean="0"/>
              <a:pPr/>
              <a:t>18</a:t>
            </a:fld>
            <a:endParaRPr lang="ru-RU"/>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E5A86B02-30C1-48F8-AB18-FB2BB70264AE}" type="slidenum">
              <a:rPr lang="ru-RU" smtClean="0"/>
              <a:pPr/>
              <a:t>19</a:t>
            </a:fld>
            <a:endParaRPr 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E5A86B02-30C1-48F8-AB18-FB2BB70264AE}" type="slidenum">
              <a:rPr lang="ru-RU" smtClean="0"/>
              <a:pPr/>
              <a:t>2</a:t>
            </a:fld>
            <a:endParaRPr lang="ru-RU"/>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E5A86B02-30C1-48F8-AB18-FB2BB70264AE}" type="slidenum">
              <a:rPr lang="ru-RU" smtClean="0"/>
              <a:pPr/>
              <a:t>20</a:t>
            </a:fld>
            <a:endParaRPr lang="ru-RU"/>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E5A86B02-30C1-48F8-AB18-FB2BB70264AE}" type="slidenum">
              <a:rPr lang="ru-RU" smtClean="0"/>
              <a:pPr/>
              <a:t>21</a:t>
            </a:fld>
            <a:endParaRPr lang="ru-RU"/>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E5A86B02-30C1-48F8-AB18-FB2BB70264AE}" type="slidenum">
              <a:rPr lang="ru-RU" smtClean="0"/>
              <a:pPr/>
              <a:t>22</a:t>
            </a:fld>
            <a:endParaRPr lang="ru-R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E5A86B02-30C1-48F8-AB18-FB2BB70264AE}" type="slidenum">
              <a:rPr lang="ru-RU" smtClean="0"/>
              <a:pPr/>
              <a:t>3</a:t>
            </a:fld>
            <a:endParaRPr lang="ru-R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E5A86B02-30C1-48F8-AB18-FB2BB70264AE}" type="slidenum">
              <a:rPr lang="ru-RU" smtClean="0"/>
              <a:pPr/>
              <a:t>4</a:t>
            </a:fld>
            <a:endParaRPr lang="ru-RU"/>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E5A86B02-30C1-48F8-AB18-FB2BB70264AE}" type="slidenum">
              <a:rPr lang="ru-RU" smtClean="0"/>
              <a:pPr/>
              <a:t>5</a:t>
            </a:fld>
            <a:endParaRPr lang="ru-RU"/>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E5A86B02-30C1-48F8-AB18-FB2BB70264AE}" type="slidenum">
              <a:rPr lang="ru-RU" smtClean="0"/>
              <a:pPr/>
              <a:t>6</a:t>
            </a:fld>
            <a:endParaRPr lang="ru-RU"/>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E5A86B02-30C1-48F8-AB18-FB2BB70264AE}" type="slidenum">
              <a:rPr lang="ru-RU" smtClean="0"/>
              <a:pPr/>
              <a:t>7</a:t>
            </a:fld>
            <a:endParaRPr lang="ru-RU"/>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E5A86B02-30C1-48F8-AB18-FB2BB70264AE}" type="slidenum">
              <a:rPr lang="ru-RU" smtClean="0"/>
              <a:pPr/>
              <a:t>8</a:t>
            </a:fld>
            <a:endParaRPr lang="ru-RU"/>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E5A86B02-30C1-48F8-AB18-FB2BB70264AE}" type="slidenum">
              <a:rPr lang="ru-RU" smtClean="0"/>
              <a:pPr/>
              <a:t>9</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2F44111E-6271-4A26-8ED4-F1AE5F838AFF}" type="datetime1">
              <a:rPr lang="ru-RU" smtClean="0"/>
              <a:pPr/>
              <a:t>06.03.2011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005D35F-1ECB-49BE-998B-A9F1D5BD2BD2}"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FB73180C-6924-4F38-A0B3-ECA4D4135F9B}" type="datetime1">
              <a:rPr lang="ru-RU" smtClean="0"/>
              <a:pPr/>
              <a:t>06.03.2011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005D35F-1ECB-49BE-998B-A9F1D5BD2BD2}"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2C6CDBCA-49EB-408F-9BC5-836990012549}" type="datetime1">
              <a:rPr lang="ru-RU" smtClean="0"/>
              <a:pPr/>
              <a:t>06.03.2011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005D35F-1ECB-49BE-998B-A9F1D5BD2BD2}"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FA874D3A-B159-4998-8A85-FE0DA1B742DD}" type="datetime1">
              <a:rPr lang="ru-RU" smtClean="0"/>
              <a:pPr/>
              <a:t>06.03.2011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005D35F-1ECB-49BE-998B-A9F1D5BD2BD2}"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965C1E66-C5F4-47AF-9D3F-E326A0A1558C}" type="datetime1">
              <a:rPr lang="ru-RU" smtClean="0"/>
              <a:pPr/>
              <a:t>06.03.2011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005D35F-1ECB-49BE-998B-A9F1D5BD2BD2}"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9C70664B-27F8-408A-8980-BBD21FA3AB70}" type="datetime1">
              <a:rPr lang="ru-RU" smtClean="0"/>
              <a:pPr/>
              <a:t>06.03.2011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0005D35F-1ECB-49BE-998B-A9F1D5BD2BD2}"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13802677-9EBC-4586-AD9F-992C9CC83A43}" type="datetime1">
              <a:rPr lang="ru-RU" smtClean="0"/>
              <a:pPr/>
              <a:t>06.03.2011</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0005D35F-1ECB-49BE-998B-A9F1D5BD2BD2}"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7FAA2964-07B8-45BC-A3F8-CD18B63D3BC0}" type="datetime1">
              <a:rPr lang="ru-RU" smtClean="0"/>
              <a:pPr/>
              <a:t>06.03.2011</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0005D35F-1ECB-49BE-998B-A9F1D5BD2BD2}"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AB13BFC0-6DA1-4965-ABE2-B79F0899C525}" type="datetime1">
              <a:rPr lang="ru-RU" smtClean="0"/>
              <a:pPr/>
              <a:t>06.03.2011</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0005D35F-1ECB-49BE-998B-A9F1D5BD2BD2}"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2611D747-4BB9-4F23-B70B-B1BE79075192}" type="datetime1">
              <a:rPr lang="ru-RU" smtClean="0"/>
              <a:pPr/>
              <a:t>06.03.2011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0005D35F-1ECB-49BE-998B-A9F1D5BD2BD2}"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F59667A4-65D6-42DB-9D5E-A74CE77C1095}" type="datetime1">
              <a:rPr lang="ru-RU" smtClean="0"/>
              <a:pPr/>
              <a:t>06.03.2011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0005D35F-1ECB-49BE-998B-A9F1D5BD2BD2}"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8A54AE4-0B41-4378-BAC8-F3CE60FE506E}" type="datetime1">
              <a:rPr lang="ru-RU" smtClean="0"/>
              <a:pPr/>
              <a:t>06.03.2011</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005D35F-1ECB-49BE-998B-A9F1D5BD2BD2}"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image" Target="../media/image3.jpeg"/><Relationship Id="rId5" Type="http://schemas.openxmlformats.org/officeDocument/2006/relationships/hyperlink" Target="http://www.zhaba.ru/_pics/4swbzha6v7617ju5.jpg" TargetMode="Externa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7" Type="http://schemas.openxmlformats.org/officeDocument/2006/relationships/image" Target="../media/image21.jpeg"/><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image" Target="../media/image20.jpeg"/><Relationship Id="rId5" Type="http://schemas.openxmlformats.org/officeDocument/2006/relationships/image" Target="../media/image19.png"/><Relationship Id="rId4" Type="http://schemas.openxmlformats.org/officeDocument/2006/relationships/image" Target="../media/image18.jpeg"/></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6.jpeg"/><Relationship Id="rId2" Type="http://schemas.openxmlformats.org/officeDocument/2006/relationships/notesSlide" Target="../notesSlides/notesSlide11.xml"/><Relationship Id="rId1" Type="http://schemas.openxmlformats.org/officeDocument/2006/relationships/slideLayout" Target="../slideLayouts/slideLayout6.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12.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notesSlide" Target="../notesSlides/notesSlide12.xml"/><Relationship Id="rId1" Type="http://schemas.openxmlformats.org/officeDocument/2006/relationships/slideLayout" Target="../slideLayouts/slideLayout6.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jpeg"/></Relationships>
</file>

<file path=ppt/slides/_rels/slide13.xml.rels><?xml version="1.0" encoding="UTF-8" standalone="yes"?>
<Relationships xmlns="http://schemas.openxmlformats.org/package/2006/relationships"><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notesSlide" Target="../notesSlides/notesSlide13.xml"/><Relationship Id="rId1" Type="http://schemas.openxmlformats.org/officeDocument/2006/relationships/slideLayout" Target="../slideLayouts/slideLayout6.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video" Target="file:///C:\Users\&#1055;&#1086;&#1083;&#1100;&#1079;&#1086;&#1074;&#1072;&#1090;&#1077;&#1083;&#1100;\Desktop\9&#1082;&#1083;%20&#1086;&#1090;&#1082;&#1088;%20&#1091;&#1088;\7%20&#1095;&#1091;&#1076;&#1077;&#1089;.wmv" TargetMode="External"/><Relationship Id="rId4" Type="http://schemas.openxmlformats.org/officeDocument/2006/relationships/image" Target="../media/image37.png"/></Relationships>
</file>

<file path=ppt/slides/_rels/slide1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6.xml"/><Relationship Id="rId1" Type="http://schemas.openxmlformats.org/officeDocument/2006/relationships/slideLayout" Target="../slideLayouts/slideLayout6.xml"/><Relationship Id="rId4" Type="http://schemas.openxmlformats.org/officeDocument/2006/relationships/image" Target="../media/image39.jpe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6.xml"/><Relationship Id="rId1" Type="http://schemas.openxmlformats.org/officeDocument/2006/relationships/video" Target="file:///C:\Users\&#1055;&#1086;&#1083;&#1100;&#1079;&#1086;&#1074;&#1072;&#1090;&#1077;&#1083;&#1100;\Desktop\9&#1082;&#1083;%20&#1086;&#1090;&#1082;&#1088;%20&#1091;&#1088;\AOM-Egyptians%20Theme%20song.wmv" TargetMode="External"/><Relationship Id="rId5" Type="http://schemas.openxmlformats.org/officeDocument/2006/relationships/image" Target="../media/image6.jpeg"/><Relationship Id="rId4" Type="http://schemas.openxmlformats.org/officeDocument/2006/relationships/image" Target="../media/image40.jpeg"/></Relationships>
</file>

<file path=ppt/slides/_rels/slide18.xml.rels><?xml version="1.0" encoding="UTF-8" standalone="yes"?>
<Relationships xmlns="http://schemas.openxmlformats.org/package/2006/relationships"><Relationship Id="rId8" Type="http://schemas.openxmlformats.org/officeDocument/2006/relationships/image" Target="../media/image46.jpeg"/><Relationship Id="rId3" Type="http://schemas.openxmlformats.org/officeDocument/2006/relationships/image" Target="../media/image41.png"/><Relationship Id="rId7" Type="http://schemas.openxmlformats.org/officeDocument/2006/relationships/image" Target="../media/image45.jpe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44.jpeg"/><Relationship Id="rId5" Type="http://schemas.openxmlformats.org/officeDocument/2006/relationships/image" Target="../media/image43.jpeg"/><Relationship Id="rId4" Type="http://schemas.openxmlformats.org/officeDocument/2006/relationships/image" Target="../media/image42.jpe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1.xml"/><Relationship Id="rId1" Type="http://schemas.openxmlformats.org/officeDocument/2006/relationships/slideLayout" Target="../slideLayouts/slideLayout6.xml"/><Relationship Id="rId4" Type="http://schemas.openxmlformats.org/officeDocument/2006/relationships/image" Target="../media/image47.jpeg"/></Relationships>
</file>

<file path=ppt/slides/_rels/slide22.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6.xml"/><Relationship Id="rId1" Type="http://schemas.openxmlformats.org/officeDocument/2006/relationships/video" Target="file:///C:\Users\&#1055;&#1086;&#1083;&#1100;&#1079;&#1086;&#1074;&#1072;&#1090;&#1077;&#1083;&#1100;\Desktop\9&#1082;&#1083;%20&#1086;&#1090;&#1082;&#1088;%20&#1091;&#1088;\AOM-Egyptians%20Theme%20song.wmv" TargetMode="Externa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6.xml"/><Relationship Id="rId5" Type="http://schemas.openxmlformats.org/officeDocument/2006/relationships/image" Target="../media/image9.png"/><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file:///C:\Users\&#1055;&#1086;&#1083;&#1100;&#1079;&#1086;&#1074;&#1072;&#1090;&#1077;&#1083;&#1100;\Desktop\9&#1082;&#1083;%20&#1086;&#1090;&#1082;&#1088;%20&#1091;&#1088;\TheFlintstonesBC-52s(Meet)TheFlintstones.mp3" TargetMode="External"/><Relationship Id="rId1" Type="http://schemas.openxmlformats.org/officeDocument/2006/relationships/video" Target="file:///C:\Users\&#1055;&#1086;&#1083;&#1100;&#1079;&#1086;&#1074;&#1072;&#1090;&#1077;&#1083;&#1100;\Desktop\9&#1082;&#1083;%20&#1086;&#1090;&#1082;&#1088;%20&#1091;&#1088;\&#1060;&#1080;&#1083;&#1100;&#1084;.wmv" TargetMode="Externa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slide" Target="slide22.xml"/><Relationship Id="rId7"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 Id="rId9" Type="http://schemas.openxmlformats.org/officeDocument/2006/relationships/hyperlink" Target="&#1055;&#1088;&#1077;&#1079;&#1077;&#1085;&#1090;&#1072;&#1094;&#1080;&#1103;.ppt.pptx"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457200" y="274638"/>
            <a:ext cx="8229600" cy="6083320"/>
          </a:xfrm>
        </p:spPr>
        <p:txBody>
          <a:bodyPr>
            <a:noAutofit/>
          </a:bodyPr>
          <a:lstStyle/>
          <a:p>
            <a:r>
              <a:rPr lang="en-US" sz="4000" b="1" dirty="0" smtClean="0">
                <a:latin typeface="+mn-lt"/>
                <a:cs typeface="Times New Roman" pitchFamily="18" charset="0"/>
              </a:rPr>
              <a:t/>
            </a:r>
            <a:br>
              <a:rPr lang="en-US" sz="4000" b="1" dirty="0" smtClean="0">
                <a:latin typeface="+mn-lt"/>
                <a:cs typeface="Times New Roman" pitchFamily="18" charset="0"/>
              </a:rPr>
            </a:br>
            <a:r>
              <a:rPr lang="en-US" sz="4000" b="1" dirty="0" smtClean="0">
                <a:latin typeface="+mn-lt"/>
                <a:cs typeface="Times New Roman" pitchFamily="18" charset="0"/>
              </a:rPr>
              <a:t>The Presentation for Review Lesson </a:t>
            </a:r>
            <a:r>
              <a:rPr lang="en-US" sz="3600" b="1" dirty="0" smtClean="0">
                <a:latin typeface="+mn-lt"/>
                <a:cs typeface="Times New Roman" pitchFamily="18" charset="0"/>
              </a:rPr>
              <a:t>“HISTORY and CIVILIZATIONS</a:t>
            </a:r>
            <a:r>
              <a:rPr lang="en-US" sz="3600" b="1" dirty="0" smtClean="0">
                <a:latin typeface="+mn-lt"/>
              </a:rPr>
              <a:t>” </a:t>
            </a:r>
            <a:br>
              <a:rPr lang="en-US" sz="3600" b="1" dirty="0" smtClean="0">
                <a:latin typeface="+mn-lt"/>
              </a:rPr>
            </a:br>
            <a:r>
              <a:rPr lang="en-US" sz="3600" b="1" dirty="0" smtClean="0">
                <a:latin typeface="+mn-lt"/>
              </a:rPr>
              <a:t/>
            </a:r>
            <a:br>
              <a:rPr lang="en-US" sz="3600" b="1" dirty="0" smtClean="0">
                <a:latin typeface="+mn-lt"/>
              </a:rPr>
            </a:br>
            <a:r>
              <a:rPr lang="en-US" sz="3600" b="1" dirty="0" smtClean="0">
                <a:latin typeface="+mn-lt"/>
              </a:rPr>
              <a:t/>
            </a:r>
            <a:br>
              <a:rPr lang="en-US" sz="3600" b="1" dirty="0" smtClean="0">
                <a:latin typeface="+mn-lt"/>
              </a:rPr>
            </a:br>
            <a:r>
              <a:rPr lang="en-US" sz="3600" dirty="0" smtClean="0">
                <a:latin typeface="+mn-lt"/>
              </a:rPr>
              <a:t>                                                               </a:t>
            </a:r>
            <a:r>
              <a:rPr lang="en-US" sz="2800" b="1" dirty="0" smtClean="0">
                <a:latin typeface="+mn-lt"/>
              </a:rPr>
              <a:t>level – 9</a:t>
            </a:r>
            <a:r>
              <a:rPr lang="en-US" sz="2800" dirty="0" smtClean="0">
                <a:latin typeface="+mn-lt"/>
              </a:rPr>
              <a:t/>
            </a:r>
            <a:br>
              <a:rPr lang="en-US" sz="2800" dirty="0" smtClean="0">
                <a:latin typeface="+mn-lt"/>
              </a:rPr>
            </a:br>
            <a:r>
              <a:rPr lang="en-US" sz="2800" dirty="0" smtClean="0">
                <a:latin typeface="+mn-lt"/>
              </a:rPr>
              <a:t>                                            </a:t>
            </a:r>
            <a:br>
              <a:rPr lang="en-US" sz="2800" dirty="0" smtClean="0">
                <a:latin typeface="+mn-lt"/>
              </a:rPr>
            </a:br>
            <a:r>
              <a:rPr lang="en-US" sz="2800" dirty="0" smtClean="0">
                <a:latin typeface="+mn-lt"/>
              </a:rPr>
              <a:t>                                           </a:t>
            </a:r>
            <a:br>
              <a:rPr lang="en-US" sz="2800" dirty="0" smtClean="0">
                <a:latin typeface="+mn-lt"/>
              </a:rPr>
            </a:br>
            <a:r>
              <a:rPr lang="en-US" sz="2800" dirty="0" smtClean="0">
                <a:latin typeface="+mn-lt"/>
              </a:rPr>
              <a:t>                                           </a:t>
            </a:r>
            <a:r>
              <a:rPr lang="en-US" sz="2800" b="1" dirty="0" smtClean="0">
                <a:latin typeface="+mn-lt"/>
              </a:rPr>
              <a:t>teachers:           </a:t>
            </a:r>
            <a:r>
              <a:rPr lang="en-US" sz="2800" b="1" dirty="0" err="1" smtClean="0">
                <a:latin typeface="+mn-lt"/>
              </a:rPr>
              <a:t>Polyatykina</a:t>
            </a:r>
            <a:r>
              <a:rPr lang="en-US" sz="2800" b="1" dirty="0" smtClean="0">
                <a:latin typeface="+mn-lt"/>
              </a:rPr>
              <a:t> I. </a:t>
            </a:r>
            <a:br>
              <a:rPr lang="en-US" sz="2800" b="1" dirty="0" smtClean="0">
                <a:latin typeface="+mn-lt"/>
              </a:rPr>
            </a:br>
            <a:r>
              <a:rPr lang="en-US" sz="2800" b="1" dirty="0" smtClean="0">
                <a:latin typeface="+mn-lt"/>
              </a:rPr>
              <a:t>                                                                    </a:t>
            </a:r>
            <a:r>
              <a:rPr lang="en-US" sz="2800" b="1" dirty="0" err="1" smtClean="0">
                <a:latin typeface="+mn-lt"/>
              </a:rPr>
              <a:t>Kershengolts</a:t>
            </a:r>
            <a:r>
              <a:rPr lang="en-US" sz="2800" b="1" dirty="0" smtClean="0">
                <a:latin typeface="+mn-lt"/>
              </a:rPr>
              <a:t> N.</a:t>
            </a:r>
            <a:r>
              <a:rPr lang="en-US" sz="3200" b="1" dirty="0" smtClean="0">
                <a:latin typeface="+mn-lt"/>
              </a:rPr>
              <a:t>                                    </a:t>
            </a:r>
            <a:r>
              <a:rPr lang="en-US" sz="2800" b="1" dirty="0" smtClean="0">
                <a:latin typeface="+mn-lt"/>
              </a:rPr>
              <a:t/>
            </a:r>
            <a:br>
              <a:rPr lang="en-US" sz="2800" b="1" dirty="0" smtClean="0">
                <a:latin typeface="+mn-lt"/>
              </a:rPr>
            </a:br>
            <a:r>
              <a:rPr lang="en-US" sz="2800" b="1" dirty="0" smtClean="0">
                <a:latin typeface="+mn-lt"/>
              </a:rPr>
              <a:t>                                                                  school </a:t>
            </a:r>
            <a:r>
              <a:rPr lang="ru-RU" sz="2800" b="1" dirty="0" smtClean="0">
                <a:latin typeface="+mn-lt"/>
              </a:rPr>
              <a:t>№ </a:t>
            </a:r>
            <a:r>
              <a:rPr lang="en-US" sz="2800" b="1" dirty="0" smtClean="0">
                <a:latin typeface="+mn-lt"/>
              </a:rPr>
              <a:t>1242</a:t>
            </a:r>
            <a:br>
              <a:rPr lang="en-US" sz="2800" b="1" dirty="0" smtClean="0">
                <a:latin typeface="+mn-lt"/>
              </a:rPr>
            </a:br>
            <a:r>
              <a:rPr lang="en-US" sz="2800" b="1" smtClean="0">
                <a:latin typeface="+mn-lt"/>
              </a:rPr>
              <a:t/>
            </a:r>
            <a:br>
              <a:rPr lang="en-US" sz="2800" b="1" smtClean="0">
                <a:latin typeface="+mn-lt"/>
              </a:rPr>
            </a:br>
            <a:r>
              <a:rPr lang="en-US" sz="2800" b="1" smtClean="0">
                <a:latin typeface="+mn-lt"/>
              </a:rPr>
              <a:t>Moscow</a:t>
            </a:r>
            <a:r>
              <a:rPr lang="en-US" sz="2800" b="1" dirty="0" smtClean="0">
                <a:latin typeface="+mn-lt"/>
              </a:rPr>
              <a:t/>
            </a:r>
            <a:br>
              <a:rPr lang="en-US" sz="2800" b="1" dirty="0" smtClean="0">
                <a:latin typeface="+mn-lt"/>
              </a:rPr>
            </a:br>
            <a:r>
              <a:rPr lang="en-US" sz="2800" b="1" dirty="0" smtClean="0">
                <a:latin typeface="+mn-lt"/>
              </a:rPr>
              <a:t>2010 - 2011</a:t>
            </a:r>
            <a:endParaRPr lang="ru-RU" sz="3200" b="1" dirty="0">
              <a:latin typeface="+mn-lt"/>
            </a:endParaRPr>
          </a:p>
        </p:txBody>
      </p:sp>
      <p:pic>
        <p:nvPicPr>
          <p:cNvPr id="17410" name="Picture 2" descr="C:\Users\GB\Downloads\eden.gif"/>
          <p:cNvPicPr>
            <a:picLocks noChangeAspect="1" noChangeArrowheads="1"/>
          </p:cNvPicPr>
          <p:nvPr/>
        </p:nvPicPr>
        <p:blipFill>
          <a:blip r:embed="rId3" cstate="print"/>
          <a:srcRect/>
          <a:stretch>
            <a:fillRect/>
          </a:stretch>
        </p:blipFill>
        <p:spPr bwMode="auto">
          <a:xfrm>
            <a:off x="312117" y="4714884"/>
            <a:ext cx="2630821" cy="2000264"/>
          </a:xfrm>
          <a:prstGeom prst="rect">
            <a:avLst/>
          </a:prstGeom>
          <a:noFill/>
        </p:spPr>
      </p:pic>
      <p:sp>
        <p:nvSpPr>
          <p:cNvPr id="5" name="Номер слайда 4"/>
          <p:cNvSpPr>
            <a:spLocks noGrp="1"/>
          </p:cNvSpPr>
          <p:nvPr>
            <p:ph type="sldNum" sz="quarter" idx="12"/>
          </p:nvPr>
        </p:nvSpPr>
        <p:spPr/>
        <p:txBody>
          <a:bodyPr/>
          <a:lstStyle/>
          <a:p>
            <a:fld id="{0005D35F-1ECB-49BE-998B-A9F1D5BD2BD2}" type="slidenum">
              <a:rPr lang="ru-RU" smtClean="0"/>
              <a:pPr/>
              <a:t>1</a:t>
            </a:fld>
            <a:endParaRPr lang="ru-RU"/>
          </a:p>
        </p:txBody>
      </p:sp>
      <p:sp>
        <p:nvSpPr>
          <p:cNvPr id="6" name="Нижний колонтитул 5"/>
          <p:cNvSpPr>
            <a:spLocks noGrp="1"/>
          </p:cNvSpPr>
          <p:nvPr>
            <p:ph type="ftr" sz="quarter" idx="11"/>
          </p:nvPr>
        </p:nvSpPr>
        <p:spPr/>
        <p:txBody>
          <a:bodyPr/>
          <a:lstStyle/>
          <a:p>
            <a:endParaRPr lang="ru-RU"/>
          </a:p>
        </p:txBody>
      </p:sp>
      <p:pic>
        <p:nvPicPr>
          <p:cNvPr id="7" name="Содержимое 3" descr="afinu_3.jpg"/>
          <p:cNvPicPr>
            <a:picLocks noChangeAspect="1"/>
          </p:cNvPicPr>
          <p:nvPr/>
        </p:nvPicPr>
        <p:blipFill>
          <a:blip r:embed="rId4" cstate="email"/>
          <a:stretch>
            <a:fillRect/>
          </a:stretch>
        </p:blipFill>
        <p:spPr>
          <a:xfrm>
            <a:off x="857225" y="3286124"/>
            <a:ext cx="2571767" cy="2000264"/>
          </a:xfrm>
          <a:prstGeom prst="rect">
            <a:avLst/>
          </a:prstGeom>
        </p:spPr>
      </p:pic>
      <p:pic>
        <p:nvPicPr>
          <p:cNvPr id="8" name="i-main-pic" descr="Картинка 2 из 39121">
            <a:hlinkClick r:id="rId5" tgtFrame="_blank"/>
          </p:cNvPr>
          <p:cNvPicPr/>
          <p:nvPr/>
        </p:nvPicPr>
        <p:blipFill>
          <a:blip r:embed="rId6" cstate="email"/>
          <a:srcRect/>
          <a:stretch>
            <a:fillRect/>
          </a:stretch>
        </p:blipFill>
        <p:spPr bwMode="auto">
          <a:xfrm>
            <a:off x="1571604" y="1928802"/>
            <a:ext cx="2357454" cy="1935792"/>
          </a:xfrm>
          <a:prstGeom prst="rect">
            <a:avLst/>
          </a:prstGeom>
          <a:noFill/>
          <a:ln w="9525">
            <a:noFill/>
            <a:miter lim="800000"/>
            <a:headEnd/>
            <a:tailEnd/>
          </a:ln>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7410"/>
                                        </p:tgtEl>
                                        <p:attrNameLst>
                                          <p:attrName>style.visibility</p:attrName>
                                        </p:attrNameLst>
                                      </p:cBhvr>
                                      <p:to>
                                        <p:strVal val="visible"/>
                                      </p:to>
                                    </p:set>
                                    <p:anim calcmode="lin" valueType="num">
                                      <p:cBhvr additive="base">
                                        <p:cTn id="13" dur="500" fill="hold"/>
                                        <p:tgtEl>
                                          <p:spTgt spid="17410"/>
                                        </p:tgtEl>
                                        <p:attrNameLst>
                                          <p:attrName>ppt_x</p:attrName>
                                        </p:attrNameLst>
                                      </p:cBhvr>
                                      <p:tavLst>
                                        <p:tav tm="0">
                                          <p:val>
                                            <p:strVal val="#ppt_x"/>
                                          </p:val>
                                        </p:tav>
                                        <p:tav tm="100000">
                                          <p:val>
                                            <p:strVal val="#ppt_x"/>
                                          </p:val>
                                        </p:tav>
                                      </p:tavLst>
                                    </p:anim>
                                    <p:anim calcmode="lin" valueType="num">
                                      <p:cBhvr additive="base">
                                        <p:cTn id="14" dur="500" fill="hold"/>
                                        <p:tgtEl>
                                          <p:spTgt spid="1741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42910" y="357166"/>
            <a:ext cx="8043890" cy="5786478"/>
          </a:xfrm>
        </p:spPr>
        <p:txBody>
          <a:bodyPr>
            <a:normAutofit fontScale="90000"/>
          </a:bodyPr>
          <a:lstStyle/>
          <a:p>
            <a:pPr algn="l"/>
            <a:r>
              <a:rPr lang="en-US" sz="2800" b="1" dirty="0" smtClean="0">
                <a:latin typeface="Cataneo BT" pitchFamily="66" charset="0"/>
              </a:rPr>
              <a:t>How well do you know the greatest achievements of ancient civilizations? Describe civilizations without giving their names and let the others guess.</a:t>
            </a:r>
            <a:br>
              <a:rPr lang="en-US" sz="2800" b="1" dirty="0" smtClean="0">
                <a:latin typeface="Cataneo BT" pitchFamily="66" charset="0"/>
              </a:rPr>
            </a:br>
            <a:r>
              <a:rPr lang="en-US" sz="2800" dirty="0" smtClean="0">
                <a:latin typeface="Cataneo BT" pitchFamily="66" charset="0"/>
              </a:rPr>
              <a:t/>
            </a:r>
            <a:br>
              <a:rPr lang="en-US" sz="2800" dirty="0" smtClean="0">
                <a:latin typeface="Cataneo BT" pitchFamily="66" charset="0"/>
              </a:rPr>
            </a:br>
            <a:r>
              <a:rPr lang="en-US" sz="2800" dirty="0" smtClean="0">
                <a:latin typeface="Cataneo BT" pitchFamily="66" charset="0"/>
              </a:rPr>
              <a:t>         </a:t>
            </a:r>
            <a:br>
              <a:rPr lang="en-US" sz="2800" dirty="0" smtClean="0">
                <a:latin typeface="Cataneo BT" pitchFamily="66" charset="0"/>
              </a:rPr>
            </a:br>
            <a:r>
              <a:rPr lang="en-US" sz="2800" dirty="0" smtClean="0">
                <a:latin typeface="Cataneo BT" pitchFamily="66" charset="0"/>
              </a:rPr>
              <a:t>      </a:t>
            </a:r>
            <a:br>
              <a:rPr lang="en-US" sz="2800" dirty="0" smtClean="0">
                <a:latin typeface="Cataneo BT" pitchFamily="66" charset="0"/>
              </a:rPr>
            </a:br>
            <a:r>
              <a:rPr lang="en-US" sz="2800" dirty="0" smtClean="0">
                <a:latin typeface="Cataneo BT" pitchFamily="66" charset="0"/>
              </a:rPr>
              <a:t/>
            </a:r>
            <a:br>
              <a:rPr lang="en-US" sz="2800" dirty="0" smtClean="0">
                <a:latin typeface="Cataneo BT" pitchFamily="66" charset="0"/>
              </a:rPr>
            </a:br>
            <a:r>
              <a:rPr lang="en-US" sz="2800" dirty="0" smtClean="0">
                <a:latin typeface="Cataneo BT" pitchFamily="66" charset="0"/>
              </a:rPr>
              <a:t/>
            </a:r>
            <a:br>
              <a:rPr lang="en-US" sz="2800" dirty="0" smtClean="0">
                <a:latin typeface="Cataneo BT" pitchFamily="66" charset="0"/>
              </a:rPr>
            </a:br>
            <a:r>
              <a:rPr lang="en-US" sz="2800" dirty="0" smtClean="0">
                <a:latin typeface="Cataneo BT" pitchFamily="66" charset="0"/>
              </a:rPr>
              <a:t>                                          </a:t>
            </a:r>
            <a:br>
              <a:rPr lang="en-US" sz="2800" dirty="0" smtClean="0">
                <a:latin typeface="Cataneo BT" pitchFamily="66" charset="0"/>
              </a:rPr>
            </a:br>
            <a:r>
              <a:rPr lang="en-US" sz="2800" dirty="0" smtClean="0">
                <a:latin typeface="Cataneo BT" pitchFamily="66" charset="0"/>
              </a:rPr>
              <a:t>                                       </a:t>
            </a:r>
            <a:br>
              <a:rPr lang="en-US" sz="2800" dirty="0" smtClean="0">
                <a:latin typeface="Cataneo BT" pitchFamily="66" charset="0"/>
              </a:rPr>
            </a:br>
            <a:r>
              <a:rPr lang="en-US" sz="2800" dirty="0" smtClean="0">
                <a:latin typeface="Cataneo BT" pitchFamily="66" charset="0"/>
              </a:rPr>
              <a:t>                                               </a:t>
            </a:r>
            <a:br>
              <a:rPr lang="en-US" sz="2800" dirty="0" smtClean="0">
                <a:latin typeface="Cataneo BT" pitchFamily="66" charset="0"/>
              </a:rPr>
            </a:br>
            <a:r>
              <a:rPr lang="en-US" sz="2800" dirty="0" smtClean="0">
                <a:latin typeface="Cataneo BT" pitchFamily="66" charset="0"/>
              </a:rPr>
              <a:t/>
            </a:r>
            <a:br>
              <a:rPr lang="en-US" sz="2800" dirty="0" smtClean="0">
                <a:latin typeface="Cataneo BT" pitchFamily="66" charset="0"/>
              </a:rPr>
            </a:br>
            <a:r>
              <a:rPr lang="en-US" sz="2800" dirty="0" smtClean="0">
                <a:latin typeface="Cataneo BT" pitchFamily="66" charset="0"/>
              </a:rPr>
              <a:t/>
            </a:r>
            <a:br>
              <a:rPr lang="en-US" sz="2800" dirty="0" smtClean="0">
                <a:latin typeface="Cataneo BT" pitchFamily="66" charset="0"/>
              </a:rPr>
            </a:br>
            <a:r>
              <a:rPr lang="en-US" sz="2800" dirty="0" smtClean="0">
                <a:latin typeface="Cataneo BT" pitchFamily="66" charset="0"/>
              </a:rPr>
              <a:t/>
            </a:r>
            <a:br>
              <a:rPr lang="en-US" sz="2800" dirty="0" smtClean="0">
                <a:latin typeface="Cataneo BT" pitchFamily="66" charset="0"/>
              </a:rPr>
            </a:br>
            <a:r>
              <a:rPr lang="en-US" sz="2800" dirty="0" smtClean="0">
                <a:latin typeface="Cataneo BT" pitchFamily="66" charset="0"/>
              </a:rPr>
              <a:t>                                       </a:t>
            </a:r>
            <a:endParaRPr lang="ru-RU" sz="2800" dirty="0"/>
          </a:p>
        </p:txBody>
      </p:sp>
      <p:sp>
        <p:nvSpPr>
          <p:cNvPr id="3" name="Овал 2"/>
          <p:cNvSpPr/>
          <p:nvPr/>
        </p:nvSpPr>
        <p:spPr>
          <a:xfrm>
            <a:off x="3286116" y="1571612"/>
            <a:ext cx="2428892" cy="141446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t>Artistic  and intellectual</a:t>
            </a:r>
            <a:endParaRPr lang="ru-RU" sz="2400" b="1" dirty="0"/>
          </a:p>
        </p:txBody>
      </p:sp>
      <p:sp>
        <p:nvSpPr>
          <p:cNvPr id="4" name="Овал 3"/>
          <p:cNvSpPr/>
          <p:nvPr/>
        </p:nvSpPr>
        <p:spPr>
          <a:xfrm>
            <a:off x="4071934" y="2714620"/>
            <a:ext cx="3214710" cy="15001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Social and administrative</a:t>
            </a:r>
            <a:endParaRPr lang="ru-RU" sz="2800" dirty="0"/>
          </a:p>
        </p:txBody>
      </p:sp>
      <p:sp>
        <p:nvSpPr>
          <p:cNvPr id="5" name="Овал 4"/>
          <p:cNvSpPr/>
          <p:nvPr/>
        </p:nvSpPr>
        <p:spPr>
          <a:xfrm>
            <a:off x="2071670" y="2643182"/>
            <a:ext cx="2214578" cy="13573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t>material</a:t>
            </a:r>
            <a:endParaRPr lang="ru-RU" sz="3200" dirty="0"/>
          </a:p>
        </p:txBody>
      </p:sp>
      <p:pic>
        <p:nvPicPr>
          <p:cNvPr id="6" name="Picture 3" descr="C:\Documents and Settings\Admin\Мои документы\Мои рисунки\history of civilizations\history of civilizations 002.jpg"/>
          <p:cNvPicPr>
            <a:picLocks noChangeAspect="1" noChangeArrowheads="1"/>
          </p:cNvPicPr>
          <p:nvPr/>
        </p:nvPicPr>
        <p:blipFill>
          <a:blip r:embed="rId3" cstate="email"/>
          <a:srcRect/>
          <a:stretch>
            <a:fillRect/>
          </a:stretch>
        </p:blipFill>
        <p:spPr bwMode="auto">
          <a:xfrm>
            <a:off x="214282" y="1643050"/>
            <a:ext cx="1785950" cy="2214577"/>
          </a:xfrm>
          <a:prstGeom prst="rect">
            <a:avLst/>
          </a:prstGeom>
          <a:noFill/>
        </p:spPr>
      </p:pic>
      <p:pic>
        <p:nvPicPr>
          <p:cNvPr id="7" name="Picture 2" descr="C:\Documents and Settings\Admin\Мои документы\Мои рисунки\history of civilizations\history of civilizations 001.jpg"/>
          <p:cNvPicPr>
            <a:picLocks noChangeAspect="1" noChangeArrowheads="1"/>
          </p:cNvPicPr>
          <p:nvPr/>
        </p:nvPicPr>
        <p:blipFill>
          <a:blip r:embed="rId4" cstate="print"/>
          <a:stretch>
            <a:fillRect/>
          </a:stretch>
        </p:blipFill>
        <p:spPr bwMode="auto">
          <a:xfrm>
            <a:off x="7286644" y="1285860"/>
            <a:ext cx="1475189" cy="2286016"/>
          </a:xfrm>
          <a:prstGeom prst="rect">
            <a:avLst/>
          </a:prstGeom>
          <a:noFill/>
          <a:ln>
            <a:noFill/>
          </a:ln>
        </p:spPr>
      </p:pic>
      <p:pic>
        <p:nvPicPr>
          <p:cNvPr id="1026" name="Picture 2"/>
          <p:cNvPicPr>
            <a:picLocks noChangeAspect="1" noChangeArrowheads="1"/>
          </p:cNvPicPr>
          <p:nvPr/>
        </p:nvPicPr>
        <p:blipFill>
          <a:blip r:embed="rId5" cstate="email"/>
          <a:srcRect/>
          <a:stretch>
            <a:fillRect/>
          </a:stretch>
        </p:blipFill>
        <p:spPr bwMode="auto">
          <a:xfrm>
            <a:off x="555148" y="4572008"/>
            <a:ext cx="2315919" cy="1643074"/>
          </a:xfrm>
          <a:prstGeom prst="rect">
            <a:avLst/>
          </a:prstGeom>
          <a:noFill/>
          <a:ln w="9525">
            <a:noFill/>
            <a:miter lim="800000"/>
            <a:headEnd/>
            <a:tailEnd/>
          </a:ln>
          <a:effectLst/>
        </p:spPr>
      </p:pic>
      <p:sp>
        <p:nvSpPr>
          <p:cNvPr id="10" name="TextBox 9"/>
          <p:cNvSpPr txBox="1"/>
          <p:nvPr/>
        </p:nvSpPr>
        <p:spPr>
          <a:xfrm>
            <a:off x="7358082" y="3571876"/>
            <a:ext cx="1568514" cy="369332"/>
          </a:xfrm>
          <a:prstGeom prst="rect">
            <a:avLst/>
          </a:prstGeom>
          <a:noFill/>
        </p:spPr>
        <p:txBody>
          <a:bodyPr wrap="square" rtlCol="0">
            <a:spAutoFit/>
          </a:bodyPr>
          <a:lstStyle/>
          <a:p>
            <a:r>
              <a:rPr lang="en-US" b="1" dirty="0" smtClean="0"/>
              <a:t>Ancient Rome</a:t>
            </a:r>
            <a:endParaRPr lang="ru-RU" b="1" dirty="0"/>
          </a:p>
        </p:txBody>
      </p:sp>
      <p:sp>
        <p:nvSpPr>
          <p:cNvPr id="11" name="TextBox 10"/>
          <p:cNvSpPr txBox="1"/>
          <p:nvPr/>
        </p:nvSpPr>
        <p:spPr>
          <a:xfrm>
            <a:off x="785786" y="3786190"/>
            <a:ext cx="1549791" cy="369332"/>
          </a:xfrm>
          <a:prstGeom prst="rect">
            <a:avLst/>
          </a:prstGeom>
          <a:noFill/>
        </p:spPr>
        <p:txBody>
          <a:bodyPr wrap="square" rtlCol="0">
            <a:spAutoFit/>
          </a:bodyPr>
          <a:lstStyle/>
          <a:p>
            <a:r>
              <a:rPr lang="en-US" b="1" dirty="0" smtClean="0"/>
              <a:t>Ancient Egypt</a:t>
            </a:r>
            <a:endParaRPr lang="ru-RU" b="1" dirty="0"/>
          </a:p>
        </p:txBody>
      </p:sp>
      <p:sp>
        <p:nvSpPr>
          <p:cNvPr id="12" name="TextBox 11"/>
          <p:cNvSpPr txBox="1"/>
          <p:nvPr/>
        </p:nvSpPr>
        <p:spPr>
          <a:xfrm>
            <a:off x="714348" y="6215082"/>
            <a:ext cx="2288225" cy="369332"/>
          </a:xfrm>
          <a:prstGeom prst="rect">
            <a:avLst/>
          </a:prstGeom>
          <a:noFill/>
        </p:spPr>
        <p:txBody>
          <a:bodyPr wrap="square" rtlCol="0">
            <a:spAutoFit/>
          </a:bodyPr>
          <a:lstStyle/>
          <a:p>
            <a:r>
              <a:rPr lang="en-US" b="1" dirty="0" smtClean="0"/>
              <a:t>Ancient Incas</a:t>
            </a:r>
            <a:endParaRPr lang="ru-RU" b="1" dirty="0"/>
          </a:p>
        </p:txBody>
      </p:sp>
      <p:pic>
        <p:nvPicPr>
          <p:cNvPr id="14" name="Picture 3"/>
          <p:cNvPicPr>
            <a:picLocks noChangeAspect="1" noChangeArrowheads="1"/>
          </p:cNvPicPr>
          <p:nvPr/>
        </p:nvPicPr>
        <p:blipFill>
          <a:blip r:embed="rId6" cstate="email"/>
          <a:srcRect/>
          <a:stretch>
            <a:fillRect/>
          </a:stretch>
        </p:blipFill>
        <p:spPr bwMode="auto">
          <a:xfrm>
            <a:off x="6500826" y="4429132"/>
            <a:ext cx="2235300" cy="1718562"/>
          </a:xfrm>
          <a:prstGeom prst="rect">
            <a:avLst/>
          </a:prstGeom>
          <a:noFill/>
          <a:ln w="9525">
            <a:noFill/>
            <a:miter lim="800000"/>
            <a:headEnd/>
            <a:tailEnd/>
          </a:ln>
          <a:effectLst/>
        </p:spPr>
      </p:pic>
      <p:sp>
        <p:nvSpPr>
          <p:cNvPr id="15" name="TextBox 14"/>
          <p:cNvSpPr txBox="1"/>
          <p:nvPr/>
        </p:nvSpPr>
        <p:spPr>
          <a:xfrm>
            <a:off x="6929454" y="6143644"/>
            <a:ext cx="1643073" cy="369332"/>
          </a:xfrm>
          <a:prstGeom prst="rect">
            <a:avLst/>
          </a:prstGeom>
          <a:noFill/>
        </p:spPr>
        <p:txBody>
          <a:bodyPr wrap="square" rtlCol="0">
            <a:spAutoFit/>
          </a:bodyPr>
          <a:lstStyle/>
          <a:p>
            <a:r>
              <a:rPr lang="en-US" b="1" dirty="0" smtClean="0"/>
              <a:t>Ancient Greece</a:t>
            </a:r>
            <a:endParaRPr lang="ru-RU" b="1" dirty="0"/>
          </a:p>
        </p:txBody>
      </p:sp>
      <p:pic>
        <p:nvPicPr>
          <p:cNvPr id="16" name="Рисунок 15" descr="xbalanque.jpg"/>
          <p:cNvPicPr/>
          <p:nvPr/>
        </p:nvPicPr>
        <p:blipFill>
          <a:blip r:embed="rId7" cstate="email"/>
          <a:stretch>
            <a:fillRect/>
          </a:stretch>
        </p:blipFill>
        <p:spPr>
          <a:xfrm>
            <a:off x="3500430" y="4714884"/>
            <a:ext cx="2133600" cy="1892369"/>
          </a:xfrm>
          <a:prstGeom prst="rect">
            <a:avLst/>
          </a:prstGeom>
        </p:spPr>
      </p:pic>
      <p:sp>
        <p:nvSpPr>
          <p:cNvPr id="17" name="TextBox 16"/>
          <p:cNvSpPr txBox="1"/>
          <p:nvPr/>
        </p:nvSpPr>
        <p:spPr>
          <a:xfrm>
            <a:off x="3929058" y="4286256"/>
            <a:ext cx="1500604" cy="369332"/>
          </a:xfrm>
          <a:prstGeom prst="rect">
            <a:avLst/>
          </a:prstGeom>
          <a:noFill/>
        </p:spPr>
        <p:txBody>
          <a:bodyPr wrap="none" rtlCol="0">
            <a:spAutoFit/>
          </a:bodyPr>
          <a:lstStyle/>
          <a:p>
            <a:r>
              <a:rPr lang="en-US" b="1" dirty="0" smtClean="0"/>
              <a:t>Ancient Maya</a:t>
            </a:r>
            <a:endParaRPr lang="ru-RU" b="1" dirty="0"/>
          </a:p>
        </p:txBody>
      </p:sp>
      <p:sp>
        <p:nvSpPr>
          <p:cNvPr id="18" name="Номер слайда 17"/>
          <p:cNvSpPr>
            <a:spLocks noGrp="1"/>
          </p:cNvSpPr>
          <p:nvPr>
            <p:ph type="sldNum" sz="quarter" idx="12"/>
          </p:nvPr>
        </p:nvSpPr>
        <p:spPr/>
        <p:txBody>
          <a:bodyPr/>
          <a:lstStyle/>
          <a:p>
            <a:fld id="{0005D35F-1ECB-49BE-998B-A9F1D5BD2BD2}" type="slidenum">
              <a:rPr lang="ru-RU" smtClean="0"/>
              <a:pPr/>
              <a:t>10</a:t>
            </a:fld>
            <a:endParaRPr lang="ru-RU"/>
          </a:p>
        </p:txBody>
      </p:sp>
      <p:sp>
        <p:nvSpPr>
          <p:cNvPr id="19" name="Нижний колонтитул 18"/>
          <p:cNvSpPr>
            <a:spLocks noGrp="1"/>
          </p:cNvSpPr>
          <p:nvPr>
            <p:ph type="ftr" sz="quarter" idx="11"/>
          </p:nvPr>
        </p:nvSpPr>
        <p:spPr/>
        <p:txBody>
          <a:bodyPr/>
          <a:lstStyle/>
          <a:p>
            <a:endParaRPr lang="ru-RU"/>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edge">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edge">
                                      <p:cBhvr>
                                        <p:cTn id="12" dur="20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0" presetClass="entr" presetSubtype="0" fill="hold" nodeType="clickEffect">
                                  <p:stCondLst>
                                    <p:cond delay="0"/>
                                  </p:stCondLst>
                                  <p:childTnLst>
                                    <p:set>
                                      <p:cBhvr>
                                        <p:cTn id="16" dur="1" fill="hold">
                                          <p:stCondLst>
                                            <p:cond delay="0"/>
                                          </p:stCondLst>
                                        </p:cTn>
                                        <p:tgtEl>
                                          <p:spTgt spid="1026"/>
                                        </p:tgtEl>
                                        <p:attrNameLst>
                                          <p:attrName>style.visibility</p:attrName>
                                        </p:attrNameLst>
                                      </p:cBhvr>
                                      <p:to>
                                        <p:strVal val="visible"/>
                                      </p:to>
                                    </p:set>
                                    <p:animEffect transition="in" filter="wedge">
                                      <p:cBhvr>
                                        <p:cTn id="17" dur="2000"/>
                                        <p:tgtEl>
                                          <p:spTgt spid="1026"/>
                                        </p:tgtEl>
                                      </p:cBhvr>
                                    </p:animEffect>
                                  </p:childTnLst>
                                </p:cTn>
                              </p:par>
                            </p:childTnLst>
                          </p:cTn>
                        </p:par>
                      </p:childTnLst>
                    </p:cTn>
                  </p:par>
                  <p:par>
                    <p:cTn id="18" fill="hold">
                      <p:stCondLst>
                        <p:cond delay="indefinite"/>
                      </p:stCondLst>
                      <p:childTnLst>
                        <p:par>
                          <p:cTn id="19" fill="hold">
                            <p:stCondLst>
                              <p:cond delay="0"/>
                            </p:stCondLst>
                            <p:childTnLst>
                              <p:par>
                                <p:cTn id="20" presetID="20" presetClass="entr" presetSubtype="0" fill="hold"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edge">
                                      <p:cBhvr>
                                        <p:cTn id="22" dur="20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20" presetClass="entr" presetSubtype="0" fill="hold"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wedge">
                                      <p:cBhvr>
                                        <p:cTn id="27"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8229600" cy="1071546"/>
          </a:xfrm>
        </p:spPr>
        <p:txBody>
          <a:bodyPr>
            <a:normAutofit/>
          </a:bodyPr>
          <a:lstStyle/>
          <a:p>
            <a:r>
              <a:rPr lang="en-US" sz="4000" b="1" dirty="0" smtClean="0">
                <a:latin typeface="Cataneo BT" pitchFamily="66" charset="0"/>
              </a:rPr>
              <a:t>Egyptian? Greek? Roman</a:t>
            </a:r>
            <a:r>
              <a:rPr lang="en-US" sz="4000" b="1" dirty="0" smtClean="0"/>
              <a:t>?</a:t>
            </a:r>
            <a:endParaRPr lang="ru-RU" sz="4000" b="1" dirty="0"/>
          </a:p>
        </p:txBody>
      </p:sp>
      <p:pic>
        <p:nvPicPr>
          <p:cNvPr id="3074" name="Picture 2"/>
          <p:cNvPicPr>
            <a:picLocks noChangeAspect="1" noChangeArrowheads="1"/>
          </p:cNvPicPr>
          <p:nvPr/>
        </p:nvPicPr>
        <p:blipFill>
          <a:blip r:embed="rId3" cstate="email"/>
          <a:srcRect/>
          <a:stretch>
            <a:fillRect/>
          </a:stretch>
        </p:blipFill>
        <p:spPr bwMode="auto">
          <a:xfrm rot="20337176">
            <a:off x="357158" y="1714487"/>
            <a:ext cx="2589303" cy="2286017"/>
          </a:xfrm>
          <a:prstGeom prst="rect">
            <a:avLst/>
          </a:prstGeom>
          <a:noFill/>
          <a:ln w="9525">
            <a:noFill/>
            <a:miter lim="800000"/>
            <a:headEnd/>
            <a:tailEnd/>
          </a:ln>
          <a:effectLst/>
        </p:spPr>
      </p:pic>
      <p:pic>
        <p:nvPicPr>
          <p:cNvPr id="3075" name="Picture 3"/>
          <p:cNvPicPr>
            <a:picLocks noChangeAspect="1" noChangeArrowheads="1"/>
          </p:cNvPicPr>
          <p:nvPr/>
        </p:nvPicPr>
        <p:blipFill>
          <a:blip r:embed="rId4"/>
          <a:srcRect/>
          <a:stretch>
            <a:fillRect/>
          </a:stretch>
        </p:blipFill>
        <p:spPr bwMode="auto">
          <a:xfrm rot="1850217">
            <a:off x="6135134" y="1856429"/>
            <a:ext cx="2315288" cy="2340006"/>
          </a:xfrm>
          <a:prstGeom prst="rect">
            <a:avLst/>
          </a:prstGeom>
          <a:noFill/>
          <a:ln w="9525">
            <a:noFill/>
            <a:miter lim="800000"/>
            <a:headEnd/>
            <a:tailEnd/>
          </a:ln>
          <a:effectLst/>
        </p:spPr>
      </p:pic>
      <p:pic>
        <p:nvPicPr>
          <p:cNvPr id="3076" name="Picture 4"/>
          <p:cNvPicPr>
            <a:picLocks noChangeAspect="1" noChangeArrowheads="1"/>
          </p:cNvPicPr>
          <p:nvPr/>
        </p:nvPicPr>
        <p:blipFill>
          <a:blip r:embed="rId5" cstate="email"/>
          <a:srcRect/>
          <a:stretch>
            <a:fillRect/>
          </a:stretch>
        </p:blipFill>
        <p:spPr bwMode="auto">
          <a:xfrm>
            <a:off x="3428992" y="1857364"/>
            <a:ext cx="2786082" cy="2080274"/>
          </a:xfrm>
          <a:prstGeom prst="rect">
            <a:avLst/>
          </a:prstGeom>
          <a:noFill/>
          <a:ln w="9525">
            <a:noFill/>
            <a:miter lim="800000"/>
            <a:headEnd/>
            <a:tailEnd/>
          </a:ln>
          <a:effectLst/>
        </p:spPr>
      </p:pic>
      <p:pic>
        <p:nvPicPr>
          <p:cNvPr id="3078" name="Picture 6"/>
          <p:cNvPicPr>
            <a:picLocks noChangeAspect="1" noChangeArrowheads="1"/>
          </p:cNvPicPr>
          <p:nvPr/>
        </p:nvPicPr>
        <p:blipFill>
          <a:blip r:embed="rId6" cstate="email"/>
          <a:srcRect/>
          <a:stretch>
            <a:fillRect/>
          </a:stretch>
        </p:blipFill>
        <p:spPr bwMode="auto">
          <a:xfrm rot="1140816">
            <a:off x="5337392" y="4379060"/>
            <a:ext cx="2710743" cy="1944524"/>
          </a:xfrm>
          <a:prstGeom prst="rect">
            <a:avLst/>
          </a:prstGeom>
          <a:noFill/>
          <a:ln w="9525">
            <a:noFill/>
            <a:miter lim="800000"/>
            <a:headEnd/>
            <a:tailEnd/>
          </a:ln>
          <a:effectLst/>
        </p:spPr>
      </p:pic>
      <p:pic>
        <p:nvPicPr>
          <p:cNvPr id="8" name="Picture 2" descr="C:\Users\Пользователь\Desktop\pictures and maps\gladiator.jpg"/>
          <p:cNvPicPr>
            <a:picLocks noChangeAspect="1" noChangeArrowheads="1"/>
          </p:cNvPicPr>
          <p:nvPr/>
        </p:nvPicPr>
        <p:blipFill>
          <a:blip r:embed="rId7" cstate="email"/>
          <a:srcRect/>
          <a:stretch>
            <a:fillRect/>
          </a:stretch>
        </p:blipFill>
        <p:spPr bwMode="auto">
          <a:xfrm>
            <a:off x="1571604" y="4286256"/>
            <a:ext cx="3000396" cy="2242755"/>
          </a:xfrm>
          <a:prstGeom prst="rect">
            <a:avLst/>
          </a:prstGeom>
          <a:noFill/>
        </p:spPr>
      </p:pic>
      <p:sp>
        <p:nvSpPr>
          <p:cNvPr id="9" name="TextBox 8"/>
          <p:cNvSpPr txBox="1"/>
          <p:nvPr/>
        </p:nvSpPr>
        <p:spPr>
          <a:xfrm rot="20304357">
            <a:off x="182959" y="1359089"/>
            <a:ext cx="2220991" cy="369332"/>
          </a:xfrm>
          <a:prstGeom prst="rect">
            <a:avLst/>
          </a:prstGeom>
          <a:noFill/>
        </p:spPr>
        <p:txBody>
          <a:bodyPr wrap="square" rtlCol="0">
            <a:spAutoFit/>
          </a:bodyPr>
          <a:lstStyle/>
          <a:p>
            <a:r>
              <a:rPr lang="en-US" b="1" dirty="0" smtClean="0"/>
              <a:t>1. The Trojan horse</a:t>
            </a:r>
            <a:endParaRPr lang="ru-RU" b="1" dirty="0"/>
          </a:p>
        </p:txBody>
      </p:sp>
      <p:sp>
        <p:nvSpPr>
          <p:cNvPr id="12" name="TextBox 11"/>
          <p:cNvSpPr txBox="1"/>
          <p:nvPr/>
        </p:nvSpPr>
        <p:spPr>
          <a:xfrm>
            <a:off x="214282" y="5286388"/>
            <a:ext cx="1492373" cy="400110"/>
          </a:xfrm>
          <a:prstGeom prst="rect">
            <a:avLst/>
          </a:prstGeom>
          <a:noFill/>
        </p:spPr>
        <p:txBody>
          <a:bodyPr wrap="square" rtlCol="0">
            <a:spAutoFit/>
          </a:bodyPr>
          <a:lstStyle/>
          <a:p>
            <a:r>
              <a:rPr lang="en-US" sz="2000" b="1" dirty="0" smtClean="0"/>
              <a:t>4. gladiator</a:t>
            </a:r>
            <a:endParaRPr lang="ru-RU" sz="2000" b="1" dirty="0"/>
          </a:p>
        </p:txBody>
      </p:sp>
      <p:sp>
        <p:nvSpPr>
          <p:cNvPr id="14" name="Прямоугольник 13"/>
          <p:cNvSpPr/>
          <p:nvPr/>
        </p:nvSpPr>
        <p:spPr>
          <a:xfrm>
            <a:off x="4143373" y="1357298"/>
            <a:ext cx="1714511" cy="369332"/>
          </a:xfrm>
          <a:prstGeom prst="rect">
            <a:avLst/>
          </a:prstGeom>
        </p:spPr>
        <p:txBody>
          <a:bodyPr wrap="square">
            <a:spAutoFit/>
          </a:bodyPr>
          <a:lstStyle/>
          <a:p>
            <a:pPr lvl="0"/>
            <a:r>
              <a:rPr lang="en-US" b="1" dirty="0" smtClean="0">
                <a:solidFill>
                  <a:prstClr val="black"/>
                </a:solidFill>
              </a:rPr>
              <a:t>2. Public baths</a:t>
            </a:r>
            <a:endParaRPr lang="ru-RU" b="1" dirty="0">
              <a:solidFill>
                <a:prstClr val="black"/>
              </a:solidFill>
            </a:endParaRPr>
          </a:p>
        </p:txBody>
      </p:sp>
      <p:sp>
        <p:nvSpPr>
          <p:cNvPr id="15" name="Прямоугольник 14"/>
          <p:cNvSpPr/>
          <p:nvPr/>
        </p:nvSpPr>
        <p:spPr>
          <a:xfrm rot="1946327">
            <a:off x="7124804" y="1798920"/>
            <a:ext cx="1853264" cy="369332"/>
          </a:xfrm>
          <a:prstGeom prst="rect">
            <a:avLst/>
          </a:prstGeom>
        </p:spPr>
        <p:txBody>
          <a:bodyPr wrap="none">
            <a:spAutoFit/>
          </a:bodyPr>
          <a:lstStyle/>
          <a:p>
            <a:pPr lvl="0"/>
            <a:r>
              <a:rPr lang="en-US" b="1" dirty="0" smtClean="0">
                <a:solidFill>
                  <a:prstClr val="black"/>
                </a:solidFill>
              </a:rPr>
              <a:t>3. Excelle</a:t>
            </a:r>
            <a:r>
              <a:rPr lang="en-US" dirty="0" smtClean="0">
                <a:solidFill>
                  <a:prstClr val="black"/>
                </a:solidFill>
              </a:rPr>
              <a:t>n</a:t>
            </a:r>
            <a:r>
              <a:rPr lang="en-US" b="1" dirty="0" smtClean="0">
                <a:solidFill>
                  <a:prstClr val="black"/>
                </a:solidFill>
              </a:rPr>
              <a:t>t roads</a:t>
            </a:r>
            <a:endParaRPr lang="ru-RU" b="1" dirty="0">
              <a:solidFill>
                <a:prstClr val="black"/>
              </a:solidFill>
            </a:endParaRPr>
          </a:p>
        </p:txBody>
      </p:sp>
      <p:sp>
        <p:nvSpPr>
          <p:cNvPr id="17" name="TextBox 16"/>
          <p:cNvSpPr txBox="1"/>
          <p:nvPr/>
        </p:nvSpPr>
        <p:spPr>
          <a:xfrm rot="1168400">
            <a:off x="6902054" y="4691439"/>
            <a:ext cx="1460143" cy="369332"/>
          </a:xfrm>
          <a:prstGeom prst="rect">
            <a:avLst/>
          </a:prstGeom>
          <a:noFill/>
        </p:spPr>
        <p:txBody>
          <a:bodyPr wrap="none" rtlCol="0">
            <a:spAutoFit/>
          </a:bodyPr>
          <a:lstStyle/>
          <a:p>
            <a:r>
              <a:rPr lang="en-US" b="1" dirty="0" smtClean="0"/>
              <a:t>5. The Sphinx</a:t>
            </a:r>
            <a:endParaRPr lang="ru-RU" b="1" dirty="0"/>
          </a:p>
        </p:txBody>
      </p:sp>
      <p:sp>
        <p:nvSpPr>
          <p:cNvPr id="13" name="Номер слайда 12"/>
          <p:cNvSpPr>
            <a:spLocks noGrp="1"/>
          </p:cNvSpPr>
          <p:nvPr>
            <p:ph type="sldNum" sz="quarter" idx="12"/>
          </p:nvPr>
        </p:nvSpPr>
        <p:spPr/>
        <p:txBody>
          <a:bodyPr/>
          <a:lstStyle/>
          <a:p>
            <a:fld id="{0005D35F-1ECB-49BE-998B-A9F1D5BD2BD2}" type="slidenum">
              <a:rPr lang="ru-RU" smtClean="0"/>
              <a:pPr/>
              <a:t>11</a:t>
            </a:fld>
            <a:endParaRPr lang="ru-RU"/>
          </a:p>
        </p:txBody>
      </p:sp>
      <p:sp>
        <p:nvSpPr>
          <p:cNvPr id="16" name="Нижний колонтитул 15"/>
          <p:cNvSpPr>
            <a:spLocks noGrp="1"/>
          </p:cNvSpPr>
          <p:nvPr>
            <p:ph type="ftr" sz="quarter" idx="11"/>
          </p:nvPr>
        </p:nvSpPr>
        <p:spPr/>
        <p:txBody>
          <a:bodyPr/>
          <a:lstStyle/>
          <a:p>
            <a:endParaRPr lang="ru-RU"/>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additive="base">
                                        <p:cTn id="7" dur="500" fill="hold"/>
                                        <p:tgtEl>
                                          <p:spTgt spid="3074"/>
                                        </p:tgtEl>
                                        <p:attrNameLst>
                                          <p:attrName>ppt_x</p:attrName>
                                        </p:attrNameLst>
                                      </p:cBhvr>
                                      <p:tavLst>
                                        <p:tav tm="0">
                                          <p:val>
                                            <p:strVal val="#ppt_x"/>
                                          </p:val>
                                        </p:tav>
                                        <p:tav tm="100000">
                                          <p:val>
                                            <p:strVal val="#ppt_x"/>
                                          </p:val>
                                        </p:tav>
                                      </p:tavLst>
                                    </p:anim>
                                    <p:anim calcmode="lin" valueType="num">
                                      <p:cBhvr additive="base">
                                        <p:cTn id="8" dur="500" fill="hold"/>
                                        <p:tgtEl>
                                          <p:spTgt spid="307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076"/>
                                        </p:tgtEl>
                                        <p:attrNameLst>
                                          <p:attrName>style.visibility</p:attrName>
                                        </p:attrNameLst>
                                      </p:cBhvr>
                                      <p:to>
                                        <p:strVal val="visible"/>
                                      </p:to>
                                    </p:set>
                                    <p:anim calcmode="lin" valueType="num">
                                      <p:cBhvr additive="base">
                                        <p:cTn id="13" dur="500" fill="hold"/>
                                        <p:tgtEl>
                                          <p:spTgt spid="3076"/>
                                        </p:tgtEl>
                                        <p:attrNameLst>
                                          <p:attrName>ppt_x</p:attrName>
                                        </p:attrNameLst>
                                      </p:cBhvr>
                                      <p:tavLst>
                                        <p:tav tm="0">
                                          <p:val>
                                            <p:strVal val="#ppt_x"/>
                                          </p:val>
                                        </p:tav>
                                        <p:tav tm="100000">
                                          <p:val>
                                            <p:strVal val="#ppt_x"/>
                                          </p:val>
                                        </p:tav>
                                      </p:tavLst>
                                    </p:anim>
                                    <p:anim calcmode="lin" valueType="num">
                                      <p:cBhvr additive="base">
                                        <p:cTn id="14" dur="500" fill="hold"/>
                                        <p:tgtEl>
                                          <p:spTgt spid="307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075"/>
                                        </p:tgtEl>
                                        <p:attrNameLst>
                                          <p:attrName>style.visibility</p:attrName>
                                        </p:attrNameLst>
                                      </p:cBhvr>
                                      <p:to>
                                        <p:strVal val="visible"/>
                                      </p:to>
                                    </p:set>
                                    <p:anim calcmode="lin" valueType="num">
                                      <p:cBhvr additive="base">
                                        <p:cTn id="19" dur="500" fill="hold"/>
                                        <p:tgtEl>
                                          <p:spTgt spid="3075"/>
                                        </p:tgtEl>
                                        <p:attrNameLst>
                                          <p:attrName>ppt_x</p:attrName>
                                        </p:attrNameLst>
                                      </p:cBhvr>
                                      <p:tavLst>
                                        <p:tav tm="0">
                                          <p:val>
                                            <p:strVal val="#ppt_x"/>
                                          </p:val>
                                        </p:tav>
                                        <p:tav tm="100000">
                                          <p:val>
                                            <p:strVal val="#ppt_x"/>
                                          </p:val>
                                        </p:tav>
                                      </p:tavLst>
                                    </p:anim>
                                    <p:anim calcmode="lin" valueType="num">
                                      <p:cBhvr additive="base">
                                        <p:cTn id="20" dur="500" fill="hold"/>
                                        <p:tgtEl>
                                          <p:spTgt spid="307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078"/>
                                        </p:tgtEl>
                                        <p:attrNameLst>
                                          <p:attrName>style.visibility</p:attrName>
                                        </p:attrNameLst>
                                      </p:cBhvr>
                                      <p:to>
                                        <p:strVal val="visible"/>
                                      </p:to>
                                    </p:set>
                                    <p:anim calcmode="lin" valueType="num">
                                      <p:cBhvr additive="base">
                                        <p:cTn id="31" dur="500" fill="hold"/>
                                        <p:tgtEl>
                                          <p:spTgt spid="3078"/>
                                        </p:tgtEl>
                                        <p:attrNameLst>
                                          <p:attrName>ppt_x</p:attrName>
                                        </p:attrNameLst>
                                      </p:cBhvr>
                                      <p:tavLst>
                                        <p:tav tm="0">
                                          <p:val>
                                            <p:strVal val="#ppt_x"/>
                                          </p:val>
                                        </p:tav>
                                        <p:tav tm="100000">
                                          <p:val>
                                            <p:strVal val="#ppt_x"/>
                                          </p:val>
                                        </p:tav>
                                      </p:tavLst>
                                    </p:anim>
                                    <p:anim calcmode="lin" valueType="num">
                                      <p:cBhvr additive="base">
                                        <p:cTn id="32" dur="500" fill="hold"/>
                                        <p:tgtEl>
                                          <p:spTgt spid="307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8229600" cy="857232"/>
          </a:xfrm>
        </p:spPr>
        <p:txBody>
          <a:bodyPr/>
          <a:lstStyle/>
          <a:p>
            <a:r>
              <a:rPr lang="en-US" b="1" dirty="0" smtClean="0">
                <a:latin typeface="Cataneo BT" pitchFamily="66" charset="0"/>
              </a:rPr>
              <a:t>Greek? Egyptian? Roman?</a:t>
            </a:r>
            <a:endParaRPr lang="ru-RU" b="1" dirty="0"/>
          </a:p>
        </p:txBody>
      </p:sp>
      <p:pic>
        <p:nvPicPr>
          <p:cNvPr id="4098" name="Picture 2"/>
          <p:cNvPicPr>
            <a:picLocks noChangeAspect="1" noChangeArrowheads="1"/>
          </p:cNvPicPr>
          <p:nvPr/>
        </p:nvPicPr>
        <p:blipFill>
          <a:blip r:embed="rId3" cstate="email"/>
          <a:srcRect/>
          <a:stretch>
            <a:fillRect/>
          </a:stretch>
        </p:blipFill>
        <p:spPr bwMode="auto">
          <a:xfrm rot="20844000">
            <a:off x="457182" y="1909873"/>
            <a:ext cx="1954932" cy="2581888"/>
          </a:xfrm>
          <a:prstGeom prst="rect">
            <a:avLst/>
          </a:prstGeom>
          <a:noFill/>
          <a:ln w="9525">
            <a:noFill/>
            <a:miter lim="800000"/>
            <a:headEnd/>
            <a:tailEnd/>
          </a:ln>
          <a:effectLst/>
        </p:spPr>
      </p:pic>
      <p:pic>
        <p:nvPicPr>
          <p:cNvPr id="4100" name="Picture 4" descr="G:\egyptian pictures\picture mummy.jpg"/>
          <p:cNvPicPr>
            <a:picLocks noChangeAspect="1" noChangeArrowheads="1"/>
          </p:cNvPicPr>
          <p:nvPr/>
        </p:nvPicPr>
        <p:blipFill>
          <a:blip r:embed="rId4" cstate="email"/>
          <a:srcRect/>
          <a:stretch>
            <a:fillRect/>
          </a:stretch>
        </p:blipFill>
        <p:spPr bwMode="auto">
          <a:xfrm>
            <a:off x="3286116" y="1285860"/>
            <a:ext cx="2143140" cy="2500330"/>
          </a:xfrm>
          <a:prstGeom prst="rect">
            <a:avLst/>
          </a:prstGeom>
          <a:noFill/>
        </p:spPr>
      </p:pic>
      <p:pic>
        <p:nvPicPr>
          <p:cNvPr id="4101" name="Picture 5"/>
          <p:cNvPicPr>
            <a:picLocks noChangeAspect="1" noChangeArrowheads="1"/>
          </p:cNvPicPr>
          <p:nvPr/>
        </p:nvPicPr>
        <p:blipFill>
          <a:blip r:embed="rId5" cstate="email"/>
          <a:srcRect/>
          <a:stretch>
            <a:fillRect/>
          </a:stretch>
        </p:blipFill>
        <p:spPr bwMode="auto">
          <a:xfrm rot="794619">
            <a:off x="6255834" y="1927384"/>
            <a:ext cx="2484255" cy="2409318"/>
          </a:xfrm>
          <a:prstGeom prst="rect">
            <a:avLst/>
          </a:prstGeom>
          <a:noFill/>
          <a:ln w="9525">
            <a:noFill/>
            <a:miter lim="800000"/>
            <a:headEnd/>
            <a:tailEnd/>
          </a:ln>
          <a:effectLst/>
        </p:spPr>
      </p:pic>
      <p:pic>
        <p:nvPicPr>
          <p:cNvPr id="4102" name="Picture 6"/>
          <p:cNvPicPr>
            <a:picLocks noChangeAspect="1" noChangeArrowheads="1"/>
          </p:cNvPicPr>
          <p:nvPr/>
        </p:nvPicPr>
        <p:blipFill>
          <a:blip r:embed="rId6" cstate="email"/>
          <a:srcRect/>
          <a:stretch>
            <a:fillRect/>
          </a:stretch>
        </p:blipFill>
        <p:spPr bwMode="auto">
          <a:xfrm rot="21140226">
            <a:off x="873279" y="4268304"/>
            <a:ext cx="2643644" cy="2194327"/>
          </a:xfrm>
          <a:prstGeom prst="rect">
            <a:avLst/>
          </a:prstGeom>
          <a:noFill/>
          <a:ln w="9525">
            <a:noFill/>
            <a:miter lim="800000"/>
            <a:headEnd/>
            <a:tailEnd/>
          </a:ln>
          <a:effectLst/>
        </p:spPr>
      </p:pic>
      <p:pic>
        <p:nvPicPr>
          <p:cNvPr id="4103" name="Picture 7"/>
          <p:cNvPicPr>
            <a:picLocks noChangeAspect="1" noChangeArrowheads="1"/>
          </p:cNvPicPr>
          <p:nvPr/>
        </p:nvPicPr>
        <p:blipFill>
          <a:blip r:embed="rId7" cstate="email"/>
          <a:srcRect/>
          <a:stretch>
            <a:fillRect/>
          </a:stretch>
        </p:blipFill>
        <p:spPr bwMode="auto">
          <a:xfrm rot="572636">
            <a:off x="4500562" y="4357694"/>
            <a:ext cx="3357586" cy="2241697"/>
          </a:xfrm>
          <a:prstGeom prst="rect">
            <a:avLst/>
          </a:prstGeom>
          <a:noFill/>
          <a:ln w="9525">
            <a:noFill/>
            <a:miter lim="800000"/>
            <a:headEnd/>
            <a:tailEnd/>
          </a:ln>
          <a:effectLst/>
        </p:spPr>
      </p:pic>
      <p:sp>
        <p:nvSpPr>
          <p:cNvPr id="8" name="TextBox 7"/>
          <p:cNvSpPr txBox="1"/>
          <p:nvPr/>
        </p:nvSpPr>
        <p:spPr>
          <a:xfrm>
            <a:off x="815371" y="1490984"/>
            <a:ext cx="1304588" cy="369332"/>
          </a:xfrm>
          <a:prstGeom prst="rect">
            <a:avLst/>
          </a:prstGeom>
          <a:noFill/>
        </p:spPr>
        <p:txBody>
          <a:bodyPr wrap="none" rtlCol="0">
            <a:spAutoFit/>
          </a:bodyPr>
          <a:lstStyle/>
          <a:p>
            <a:r>
              <a:rPr lang="en-US" b="1" dirty="0" smtClean="0"/>
              <a:t>6. legionary</a:t>
            </a:r>
            <a:endParaRPr lang="ru-RU" b="1" dirty="0"/>
          </a:p>
        </p:txBody>
      </p:sp>
      <p:sp>
        <p:nvSpPr>
          <p:cNvPr id="9" name="TextBox 8"/>
          <p:cNvSpPr txBox="1"/>
          <p:nvPr/>
        </p:nvSpPr>
        <p:spPr>
          <a:xfrm>
            <a:off x="3643306" y="928670"/>
            <a:ext cx="1689968" cy="369332"/>
          </a:xfrm>
          <a:prstGeom prst="rect">
            <a:avLst/>
          </a:prstGeom>
          <a:noFill/>
        </p:spPr>
        <p:txBody>
          <a:bodyPr wrap="square" rtlCol="0">
            <a:spAutoFit/>
          </a:bodyPr>
          <a:lstStyle/>
          <a:p>
            <a:r>
              <a:rPr lang="en-US" b="1" dirty="0" smtClean="0"/>
              <a:t>7. mummy</a:t>
            </a:r>
            <a:endParaRPr lang="ru-RU" b="1" dirty="0"/>
          </a:p>
        </p:txBody>
      </p:sp>
      <p:sp>
        <p:nvSpPr>
          <p:cNvPr id="12" name="Прямоугольник 11"/>
          <p:cNvSpPr/>
          <p:nvPr/>
        </p:nvSpPr>
        <p:spPr>
          <a:xfrm rot="343494">
            <a:off x="7215897" y="1485419"/>
            <a:ext cx="1357343" cy="369332"/>
          </a:xfrm>
          <a:prstGeom prst="rect">
            <a:avLst/>
          </a:prstGeom>
        </p:spPr>
        <p:txBody>
          <a:bodyPr wrap="square">
            <a:spAutoFit/>
          </a:bodyPr>
          <a:lstStyle/>
          <a:p>
            <a:pPr lvl="0"/>
            <a:r>
              <a:rPr lang="en-US" b="1" dirty="0" smtClean="0">
                <a:solidFill>
                  <a:prstClr val="black"/>
                </a:solidFill>
              </a:rPr>
              <a:t>8. Coliseum</a:t>
            </a:r>
            <a:endParaRPr lang="ru-RU" b="1" dirty="0">
              <a:solidFill>
                <a:prstClr val="black"/>
              </a:solidFill>
            </a:endParaRPr>
          </a:p>
        </p:txBody>
      </p:sp>
      <p:sp>
        <p:nvSpPr>
          <p:cNvPr id="13" name="TextBox 12"/>
          <p:cNvSpPr txBox="1"/>
          <p:nvPr/>
        </p:nvSpPr>
        <p:spPr>
          <a:xfrm rot="21193983">
            <a:off x="917006" y="4373357"/>
            <a:ext cx="1983091" cy="369332"/>
          </a:xfrm>
          <a:prstGeom prst="rect">
            <a:avLst/>
          </a:prstGeom>
          <a:noFill/>
        </p:spPr>
        <p:txBody>
          <a:bodyPr wrap="square" rtlCol="0">
            <a:spAutoFit/>
          </a:bodyPr>
          <a:lstStyle/>
          <a:p>
            <a:r>
              <a:rPr lang="en-US" b="1" dirty="0" smtClean="0"/>
              <a:t>9. the first theatre</a:t>
            </a:r>
            <a:endParaRPr lang="ru-RU" b="1" dirty="0"/>
          </a:p>
        </p:txBody>
      </p:sp>
      <p:sp>
        <p:nvSpPr>
          <p:cNvPr id="14" name="TextBox 13"/>
          <p:cNvSpPr txBox="1"/>
          <p:nvPr/>
        </p:nvSpPr>
        <p:spPr>
          <a:xfrm rot="677895">
            <a:off x="4845664" y="4170986"/>
            <a:ext cx="2124749" cy="369332"/>
          </a:xfrm>
          <a:prstGeom prst="rect">
            <a:avLst/>
          </a:prstGeom>
          <a:noFill/>
        </p:spPr>
        <p:txBody>
          <a:bodyPr wrap="none" rtlCol="0">
            <a:spAutoFit/>
          </a:bodyPr>
          <a:lstStyle/>
          <a:p>
            <a:r>
              <a:rPr lang="en-US" b="1" dirty="0" smtClean="0"/>
              <a:t>10. Spartan warriors</a:t>
            </a:r>
            <a:endParaRPr lang="ru-RU" b="1" dirty="0"/>
          </a:p>
        </p:txBody>
      </p:sp>
      <p:sp>
        <p:nvSpPr>
          <p:cNvPr id="15" name="Номер слайда 14"/>
          <p:cNvSpPr>
            <a:spLocks noGrp="1"/>
          </p:cNvSpPr>
          <p:nvPr>
            <p:ph type="sldNum" sz="quarter" idx="12"/>
          </p:nvPr>
        </p:nvSpPr>
        <p:spPr/>
        <p:txBody>
          <a:bodyPr/>
          <a:lstStyle/>
          <a:p>
            <a:fld id="{0005D35F-1ECB-49BE-998B-A9F1D5BD2BD2}" type="slidenum">
              <a:rPr lang="ru-RU" smtClean="0"/>
              <a:pPr/>
              <a:t>12</a:t>
            </a:fld>
            <a:endParaRPr lang="ru-RU"/>
          </a:p>
        </p:txBody>
      </p:sp>
      <p:sp>
        <p:nvSpPr>
          <p:cNvPr id="16" name="Нижний колонтитул 15"/>
          <p:cNvSpPr>
            <a:spLocks noGrp="1"/>
          </p:cNvSpPr>
          <p:nvPr>
            <p:ph type="ftr" sz="quarter" idx="11"/>
          </p:nvPr>
        </p:nvSpPr>
        <p:spPr/>
        <p:txBody>
          <a:bodyPr/>
          <a:lstStyle/>
          <a:p>
            <a:endParaRPr lang="ru-RU"/>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box(in)">
                                      <p:cBhvr>
                                        <p:cTn id="7" dur="500"/>
                                        <p:tgtEl>
                                          <p:spTgt spid="4098"/>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4100"/>
                                        </p:tgtEl>
                                        <p:attrNameLst>
                                          <p:attrName>style.visibility</p:attrName>
                                        </p:attrNameLst>
                                      </p:cBhvr>
                                      <p:to>
                                        <p:strVal val="visible"/>
                                      </p:to>
                                    </p:set>
                                    <p:animEffect transition="in" filter="box(in)">
                                      <p:cBhvr>
                                        <p:cTn id="12" dur="500"/>
                                        <p:tgtEl>
                                          <p:spTgt spid="4100"/>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box(in)">
                                      <p:cBhvr>
                                        <p:cTn id="17" dur="500"/>
                                        <p:tgtEl>
                                          <p:spTgt spid="4101"/>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4102"/>
                                        </p:tgtEl>
                                        <p:attrNameLst>
                                          <p:attrName>style.visibility</p:attrName>
                                        </p:attrNameLst>
                                      </p:cBhvr>
                                      <p:to>
                                        <p:strVal val="visible"/>
                                      </p:to>
                                    </p:set>
                                    <p:animEffect transition="in" filter="box(in)">
                                      <p:cBhvr>
                                        <p:cTn id="22" dur="500"/>
                                        <p:tgtEl>
                                          <p:spTgt spid="4102"/>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nodeType="clickEffect">
                                  <p:stCondLst>
                                    <p:cond delay="0"/>
                                  </p:stCondLst>
                                  <p:childTnLst>
                                    <p:set>
                                      <p:cBhvr>
                                        <p:cTn id="26" dur="1" fill="hold">
                                          <p:stCondLst>
                                            <p:cond delay="0"/>
                                          </p:stCondLst>
                                        </p:cTn>
                                        <p:tgtEl>
                                          <p:spTgt spid="4103"/>
                                        </p:tgtEl>
                                        <p:attrNameLst>
                                          <p:attrName>style.visibility</p:attrName>
                                        </p:attrNameLst>
                                      </p:cBhvr>
                                      <p:to>
                                        <p:strVal val="visible"/>
                                      </p:to>
                                    </p:set>
                                    <p:animEffect transition="in" filter="box(in)">
                                      <p:cBhvr>
                                        <p:cTn id="27" dur="500"/>
                                        <p:tgtEl>
                                          <p:spTgt spid="41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8229600" cy="928670"/>
          </a:xfrm>
        </p:spPr>
        <p:txBody>
          <a:bodyPr>
            <a:normAutofit/>
          </a:bodyPr>
          <a:lstStyle/>
          <a:p>
            <a:r>
              <a:rPr lang="en-US" sz="4000" b="1" dirty="0" smtClean="0">
                <a:latin typeface="Cataneo BT" pitchFamily="66" charset="0"/>
              </a:rPr>
              <a:t>Egyptian? Greek? Roman?</a:t>
            </a:r>
            <a:endParaRPr lang="ru-RU" sz="4000" b="1" dirty="0"/>
          </a:p>
        </p:txBody>
      </p:sp>
      <p:pic>
        <p:nvPicPr>
          <p:cNvPr id="5122" name="Picture 2"/>
          <p:cNvPicPr>
            <a:picLocks noChangeAspect="1" noChangeArrowheads="1"/>
          </p:cNvPicPr>
          <p:nvPr/>
        </p:nvPicPr>
        <p:blipFill>
          <a:blip r:embed="rId3" cstate="email"/>
          <a:srcRect/>
          <a:stretch>
            <a:fillRect/>
          </a:stretch>
        </p:blipFill>
        <p:spPr bwMode="auto">
          <a:xfrm rot="20293013">
            <a:off x="305642" y="1770012"/>
            <a:ext cx="2638981" cy="2155035"/>
          </a:xfrm>
          <a:prstGeom prst="rect">
            <a:avLst/>
          </a:prstGeom>
          <a:noFill/>
          <a:ln w="9525">
            <a:noFill/>
            <a:miter lim="800000"/>
            <a:headEnd/>
            <a:tailEnd/>
          </a:ln>
          <a:effectLst/>
        </p:spPr>
      </p:pic>
      <p:pic>
        <p:nvPicPr>
          <p:cNvPr id="5123" name="Picture 3"/>
          <p:cNvPicPr>
            <a:picLocks noChangeAspect="1" noChangeArrowheads="1"/>
          </p:cNvPicPr>
          <p:nvPr/>
        </p:nvPicPr>
        <p:blipFill>
          <a:blip r:embed="rId4" cstate="email"/>
          <a:srcRect/>
          <a:stretch>
            <a:fillRect/>
          </a:stretch>
        </p:blipFill>
        <p:spPr bwMode="auto">
          <a:xfrm rot="833050">
            <a:off x="5994114" y="1714765"/>
            <a:ext cx="2633767" cy="2051538"/>
          </a:xfrm>
          <a:prstGeom prst="rect">
            <a:avLst/>
          </a:prstGeom>
          <a:noFill/>
          <a:ln w="9525">
            <a:noFill/>
            <a:miter lim="800000"/>
            <a:headEnd/>
            <a:tailEnd/>
          </a:ln>
          <a:effectLst/>
        </p:spPr>
      </p:pic>
      <p:pic>
        <p:nvPicPr>
          <p:cNvPr id="5124" name="Picture 4"/>
          <p:cNvPicPr>
            <a:picLocks noChangeAspect="1" noChangeArrowheads="1"/>
          </p:cNvPicPr>
          <p:nvPr/>
        </p:nvPicPr>
        <p:blipFill>
          <a:blip r:embed="rId5" cstate="email"/>
          <a:srcRect/>
          <a:stretch>
            <a:fillRect/>
          </a:stretch>
        </p:blipFill>
        <p:spPr bwMode="auto">
          <a:xfrm>
            <a:off x="3214678" y="1714488"/>
            <a:ext cx="2571769" cy="2286016"/>
          </a:xfrm>
          <a:prstGeom prst="rect">
            <a:avLst/>
          </a:prstGeom>
          <a:noFill/>
          <a:ln w="9525">
            <a:noFill/>
            <a:miter lim="800000"/>
            <a:headEnd/>
            <a:tailEnd/>
          </a:ln>
          <a:effectLst/>
        </p:spPr>
      </p:pic>
      <p:pic>
        <p:nvPicPr>
          <p:cNvPr id="6" name="Picture 3"/>
          <p:cNvPicPr>
            <a:picLocks noChangeAspect="1" noChangeArrowheads="1"/>
          </p:cNvPicPr>
          <p:nvPr/>
        </p:nvPicPr>
        <p:blipFill>
          <a:blip r:embed="rId6" cstate="email"/>
          <a:srcRect/>
          <a:stretch>
            <a:fillRect/>
          </a:stretch>
        </p:blipFill>
        <p:spPr bwMode="auto">
          <a:xfrm rot="21043074">
            <a:off x="2045794" y="4211342"/>
            <a:ext cx="2017378" cy="2500330"/>
          </a:xfrm>
          <a:prstGeom prst="rect">
            <a:avLst/>
          </a:prstGeom>
          <a:noFill/>
          <a:ln w="9525">
            <a:noFill/>
            <a:miter lim="800000"/>
            <a:headEnd/>
            <a:tailEnd/>
          </a:ln>
          <a:effectLst/>
        </p:spPr>
      </p:pic>
      <p:pic>
        <p:nvPicPr>
          <p:cNvPr id="1026" name="Picture 2"/>
          <p:cNvPicPr>
            <a:picLocks noChangeAspect="1" noChangeArrowheads="1"/>
          </p:cNvPicPr>
          <p:nvPr/>
        </p:nvPicPr>
        <p:blipFill>
          <a:blip r:embed="rId7" cstate="email"/>
          <a:srcRect/>
          <a:stretch>
            <a:fillRect/>
          </a:stretch>
        </p:blipFill>
        <p:spPr bwMode="auto">
          <a:xfrm>
            <a:off x="5666056" y="4071942"/>
            <a:ext cx="2692157" cy="2590805"/>
          </a:xfrm>
          <a:prstGeom prst="rect">
            <a:avLst/>
          </a:prstGeom>
          <a:noFill/>
          <a:ln w="9525">
            <a:noFill/>
            <a:miter lim="800000"/>
            <a:headEnd/>
            <a:tailEnd/>
          </a:ln>
          <a:effectLst/>
        </p:spPr>
      </p:pic>
      <p:sp>
        <p:nvSpPr>
          <p:cNvPr id="10" name="Прямоугольник 9"/>
          <p:cNvSpPr/>
          <p:nvPr/>
        </p:nvSpPr>
        <p:spPr>
          <a:xfrm rot="20332012">
            <a:off x="785786" y="1459985"/>
            <a:ext cx="1401607" cy="369332"/>
          </a:xfrm>
          <a:prstGeom prst="rect">
            <a:avLst/>
          </a:prstGeom>
        </p:spPr>
        <p:txBody>
          <a:bodyPr wrap="square">
            <a:spAutoFit/>
          </a:bodyPr>
          <a:lstStyle/>
          <a:p>
            <a:r>
              <a:rPr lang="en-US" b="1" dirty="0" smtClean="0">
                <a:solidFill>
                  <a:prstClr val="black"/>
                </a:solidFill>
              </a:rPr>
              <a:t>11. papyrus</a:t>
            </a:r>
            <a:endParaRPr lang="ru-RU" dirty="0"/>
          </a:p>
        </p:txBody>
      </p:sp>
      <p:sp>
        <p:nvSpPr>
          <p:cNvPr id="11" name="TextBox 10"/>
          <p:cNvSpPr txBox="1"/>
          <p:nvPr/>
        </p:nvSpPr>
        <p:spPr>
          <a:xfrm>
            <a:off x="3643306" y="1428737"/>
            <a:ext cx="1714512" cy="369332"/>
          </a:xfrm>
          <a:prstGeom prst="rect">
            <a:avLst/>
          </a:prstGeom>
          <a:noFill/>
        </p:spPr>
        <p:txBody>
          <a:bodyPr wrap="square" rtlCol="0">
            <a:spAutoFit/>
          </a:bodyPr>
          <a:lstStyle/>
          <a:p>
            <a:r>
              <a:rPr lang="en-US" b="1" dirty="0" smtClean="0"/>
              <a:t>12. sport games</a:t>
            </a:r>
            <a:endParaRPr lang="ru-RU" b="1" dirty="0"/>
          </a:p>
        </p:txBody>
      </p:sp>
      <p:sp>
        <p:nvSpPr>
          <p:cNvPr id="12" name="TextBox 11"/>
          <p:cNvSpPr txBox="1"/>
          <p:nvPr/>
        </p:nvSpPr>
        <p:spPr>
          <a:xfrm rot="734702">
            <a:off x="6276969" y="1265315"/>
            <a:ext cx="2240173" cy="369332"/>
          </a:xfrm>
          <a:prstGeom prst="rect">
            <a:avLst/>
          </a:prstGeom>
          <a:noFill/>
        </p:spPr>
        <p:txBody>
          <a:bodyPr wrap="square" rtlCol="0">
            <a:spAutoFit/>
          </a:bodyPr>
          <a:lstStyle/>
          <a:p>
            <a:r>
              <a:rPr lang="en-US" b="1" dirty="0" smtClean="0"/>
              <a:t>13. Mount Olympus</a:t>
            </a:r>
            <a:endParaRPr lang="ru-RU" b="1" dirty="0"/>
          </a:p>
        </p:txBody>
      </p:sp>
      <p:sp>
        <p:nvSpPr>
          <p:cNvPr id="15" name="Прямоугольник 14"/>
          <p:cNvSpPr/>
          <p:nvPr/>
        </p:nvSpPr>
        <p:spPr>
          <a:xfrm>
            <a:off x="714348" y="5766872"/>
            <a:ext cx="1488329" cy="369332"/>
          </a:xfrm>
          <a:prstGeom prst="rect">
            <a:avLst/>
          </a:prstGeom>
        </p:spPr>
        <p:txBody>
          <a:bodyPr wrap="square">
            <a:spAutoFit/>
          </a:bodyPr>
          <a:lstStyle/>
          <a:p>
            <a:pPr lvl="0"/>
            <a:r>
              <a:rPr lang="en-US" b="1" dirty="0" smtClean="0">
                <a:solidFill>
                  <a:prstClr val="black"/>
                </a:solidFill>
              </a:rPr>
              <a:t>14. pharaoh</a:t>
            </a:r>
            <a:endParaRPr lang="ru-RU" b="1" dirty="0">
              <a:solidFill>
                <a:prstClr val="black"/>
              </a:solidFill>
            </a:endParaRPr>
          </a:p>
        </p:txBody>
      </p:sp>
      <p:sp>
        <p:nvSpPr>
          <p:cNvPr id="17" name="TextBox 16"/>
          <p:cNvSpPr txBox="1"/>
          <p:nvPr/>
        </p:nvSpPr>
        <p:spPr>
          <a:xfrm>
            <a:off x="4429124" y="4929198"/>
            <a:ext cx="1643074" cy="369332"/>
          </a:xfrm>
          <a:prstGeom prst="rect">
            <a:avLst/>
          </a:prstGeom>
          <a:noFill/>
        </p:spPr>
        <p:txBody>
          <a:bodyPr wrap="square" rtlCol="0">
            <a:spAutoFit/>
          </a:bodyPr>
          <a:lstStyle/>
          <a:p>
            <a:r>
              <a:rPr lang="en-US" b="1" dirty="0" smtClean="0"/>
              <a:t>15. emperor</a:t>
            </a:r>
            <a:endParaRPr lang="ru-RU" b="1" dirty="0"/>
          </a:p>
        </p:txBody>
      </p:sp>
      <p:sp>
        <p:nvSpPr>
          <p:cNvPr id="13" name="Номер слайда 12"/>
          <p:cNvSpPr>
            <a:spLocks noGrp="1"/>
          </p:cNvSpPr>
          <p:nvPr>
            <p:ph type="sldNum" sz="quarter" idx="12"/>
          </p:nvPr>
        </p:nvSpPr>
        <p:spPr/>
        <p:txBody>
          <a:bodyPr/>
          <a:lstStyle/>
          <a:p>
            <a:fld id="{0005D35F-1ECB-49BE-998B-A9F1D5BD2BD2}" type="slidenum">
              <a:rPr lang="ru-RU" smtClean="0"/>
              <a:pPr/>
              <a:t>13</a:t>
            </a:fld>
            <a:endParaRPr lang="ru-RU"/>
          </a:p>
        </p:txBody>
      </p:sp>
      <p:sp>
        <p:nvSpPr>
          <p:cNvPr id="14" name="Нижний колонтитул 13"/>
          <p:cNvSpPr>
            <a:spLocks noGrp="1"/>
          </p:cNvSpPr>
          <p:nvPr>
            <p:ph type="ftr" sz="quarter" idx="11"/>
          </p:nvPr>
        </p:nvSpPr>
        <p:spPr/>
        <p:txBody>
          <a:bodyPr/>
          <a:lstStyle/>
          <a:p>
            <a:endParaRPr lang="ru-RU"/>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wheel(4)">
                                      <p:cBhvr>
                                        <p:cTn id="7" dur="2000"/>
                                        <p:tgtEl>
                                          <p:spTgt spid="512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4" fill="hold" nodeType="clickEffect">
                                  <p:stCondLst>
                                    <p:cond delay="0"/>
                                  </p:stCondLst>
                                  <p:childTnLst>
                                    <p:set>
                                      <p:cBhvr>
                                        <p:cTn id="11" dur="1" fill="hold">
                                          <p:stCondLst>
                                            <p:cond delay="0"/>
                                          </p:stCondLst>
                                        </p:cTn>
                                        <p:tgtEl>
                                          <p:spTgt spid="5124"/>
                                        </p:tgtEl>
                                        <p:attrNameLst>
                                          <p:attrName>style.visibility</p:attrName>
                                        </p:attrNameLst>
                                      </p:cBhvr>
                                      <p:to>
                                        <p:strVal val="visible"/>
                                      </p:to>
                                    </p:set>
                                    <p:animEffect transition="in" filter="wheel(4)">
                                      <p:cBhvr>
                                        <p:cTn id="12" dur="2000"/>
                                        <p:tgtEl>
                                          <p:spTgt spid="5124"/>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4" fill="hold" nodeType="clickEffect">
                                  <p:stCondLst>
                                    <p:cond delay="0"/>
                                  </p:stCondLst>
                                  <p:childTnLst>
                                    <p:set>
                                      <p:cBhvr>
                                        <p:cTn id="16" dur="1" fill="hold">
                                          <p:stCondLst>
                                            <p:cond delay="0"/>
                                          </p:stCondLst>
                                        </p:cTn>
                                        <p:tgtEl>
                                          <p:spTgt spid="5123"/>
                                        </p:tgtEl>
                                        <p:attrNameLst>
                                          <p:attrName>style.visibility</p:attrName>
                                        </p:attrNameLst>
                                      </p:cBhvr>
                                      <p:to>
                                        <p:strVal val="visible"/>
                                      </p:to>
                                    </p:set>
                                    <p:animEffect transition="in" filter="wheel(4)">
                                      <p:cBhvr>
                                        <p:cTn id="17" dur="2000"/>
                                        <p:tgtEl>
                                          <p:spTgt spid="5123"/>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4"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heel(4)">
                                      <p:cBhvr>
                                        <p:cTn id="22" dur="20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4" fill="hold" nodeType="clickEffect">
                                  <p:stCondLst>
                                    <p:cond delay="0"/>
                                  </p:stCondLst>
                                  <p:childTnLst>
                                    <p:set>
                                      <p:cBhvr>
                                        <p:cTn id="26" dur="1" fill="hold">
                                          <p:stCondLst>
                                            <p:cond delay="0"/>
                                          </p:stCondLst>
                                        </p:cTn>
                                        <p:tgtEl>
                                          <p:spTgt spid="1026"/>
                                        </p:tgtEl>
                                        <p:attrNameLst>
                                          <p:attrName>style.visibility</p:attrName>
                                        </p:attrNameLst>
                                      </p:cBhvr>
                                      <p:to>
                                        <p:strVal val="visible"/>
                                      </p:to>
                                    </p:set>
                                    <p:animEffect transition="in" filter="wheel(4)">
                                      <p:cBhvr>
                                        <p:cTn id="27" dur="2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57166"/>
            <a:ext cx="8229600" cy="1428760"/>
          </a:xfrm>
        </p:spPr>
        <p:txBody>
          <a:bodyPr>
            <a:normAutofit fontScale="90000"/>
          </a:bodyPr>
          <a:lstStyle/>
          <a:p>
            <a:r>
              <a:rPr lang="en-US" sz="3600" dirty="0" smtClean="0"/>
              <a:t/>
            </a:r>
            <a:br>
              <a:rPr lang="en-US" sz="3600" dirty="0" smtClean="0"/>
            </a:br>
            <a:r>
              <a:rPr lang="en-US" sz="3600" dirty="0" smtClean="0"/>
              <a:t/>
            </a:r>
            <a:br>
              <a:rPr lang="en-US" sz="3600" dirty="0" smtClean="0"/>
            </a:br>
            <a:r>
              <a:rPr lang="en-US" sz="3600" dirty="0" smtClean="0"/>
              <a:t/>
            </a:r>
            <a:br>
              <a:rPr lang="en-US" sz="3600" dirty="0" smtClean="0"/>
            </a:br>
            <a:r>
              <a:rPr lang="en-US" sz="3600" dirty="0" smtClean="0"/>
              <a:t/>
            </a:r>
            <a:br>
              <a:rPr lang="en-US" sz="3600" dirty="0" smtClean="0"/>
            </a:br>
            <a:r>
              <a:rPr lang="en-US" sz="4000" b="1" dirty="0" smtClean="0">
                <a:latin typeface="Cataneo BT" pitchFamily="66" charset="0"/>
              </a:rPr>
              <a:t>Watch  the film and tick seven wonders of Ancient Greece:</a:t>
            </a:r>
            <a:r>
              <a:rPr lang="en-US" sz="3600" dirty="0" smtClean="0"/>
              <a:t/>
            </a:r>
            <a:br>
              <a:rPr lang="en-US" sz="3600" dirty="0" smtClean="0"/>
            </a:br>
            <a:r>
              <a:rPr lang="en-US" sz="3600" dirty="0" smtClean="0"/>
              <a:t/>
            </a:r>
            <a:br>
              <a:rPr lang="en-US" sz="3600" dirty="0" smtClean="0"/>
            </a:br>
            <a:r>
              <a:rPr lang="en-US" sz="3600" dirty="0" smtClean="0"/>
              <a:t/>
            </a:r>
            <a:br>
              <a:rPr lang="en-US" sz="3600" dirty="0" smtClean="0"/>
            </a:br>
            <a:r>
              <a:rPr lang="en-US" sz="3600" dirty="0" smtClean="0"/>
              <a:t/>
            </a:r>
            <a:br>
              <a:rPr lang="en-US" sz="3600" dirty="0" smtClean="0"/>
            </a:br>
            <a:endParaRPr lang="ru-RU" sz="3600" dirty="0"/>
          </a:p>
        </p:txBody>
      </p:sp>
      <p:graphicFrame>
        <p:nvGraphicFramePr>
          <p:cNvPr id="3" name="Таблица 2"/>
          <p:cNvGraphicFramePr>
            <a:graphicFrameLocks noGrp="1"/>
          </p:cNvGraphicFramePr>
          <p:nvPr/>
        </p:nvGraphicFramePr>
        <p:xfrm>
          <a:off x="611560" y="2159201"/>
          <a:ext cx="7920880" cy="4157090"/>
        </p:xfrm>
        <a:graphic>
          <a:graphicData uri="http://schemas.openxmlformats.org/drawingml/2006/table">
            <a:tbl>
              <a:tblPr>
                <a:tableStyleId>{F5AB1C69-6EDB-4FF4-983F-18BD219EF322}</a:tableStyleId>
              </a:tblPr>
              <a:tblGrid>
                <a:gridCol w="3960440"/>
                <a:gridCol w="3960440"/>
              </a:tblGrid>
              <a:tr h="69829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dirty="0" smtClean="0"/>
                        <a:t>The first city of Maya</a:t>
                      </a:r>
                      <a:endParaRPr lang="ru-RU" sz="2800" dirty="0" smtClean="0"/>
                    </a:p>
                    <a:p>
                      <a:endParaRPr lang="en-US" sz="2800" dirty="0" smtClean="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2800" dirty="0" smtClean="0"/>
                        <a:t>The lost city of Atlantis</a:t>
                      </a:r>
                      <a:endParaRPr lang="en-US" sz="2800" dirty="0" smtClean="0">
                        <a:solidFill>
                          <a:schemeClr val="tx1">
                            <a:lumMod val="65000"/>
                            <a:lumOff val="35000"/>
                          </a:schemeClr>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r>
              <a:tr h="534450">
                <a:tc>
                  <a:txBody>
                    <a:bodyPr/>
                    <a:lstStyle/>
                    <a:p>
                      <a:r>
                        <a:rPr lang="en-US" sz="2800" dirty="0" smtClean="0"/>
                        <a:t>Minotaur</a:t>
                      </a:r>
                      <a:endParaRPr lang="ru-RU" sz="28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2800" dirty="0" smtClean="0"/>
                        <a:t>Dinosaur</a:t>
                      </a:r>
                      <a:endParaRPr lang="ru-RU" sz="28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r>
              <a:tr h="534450">
                <a:tc>
                  <a:txBody>
                    <a:bodyPr/>
                    <a:lstStyle/>
                    <a:p>
                      <a:r>
                        <a:rPr lang="en-US" sz="2800" dirty="0" smtClean="0"/>
                        <a:t>The</a:t>
                      </a:r>
                      <a:r>
                        <a:rPr lang="en-US" sz="2800" baseline="0" dirty="0" smtClean="0"/>
                        <a:t> Highland</a:t>
                      </a:r>
                      <a:r>
                        <a:rPr lang="en-US" sz="2800" dirty="0" smtClean="0"/>
                        <a:t> Games</a:t>
                      </a:r>
                      <a:endParaRPr lang="ru-RU" sz="28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2800" dirty="0" smtClean="0"/>
                        <a:t>The Olympic Games</a:t>
                      </a:r>
                      <a:endParaRPr lang="ru-RU" sz="28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r>
              <a:tr h="534450">
                <a:tc>
                  <a:txBody>
                    <a:bodyPr/>
                    <a:lstStyle/>
                    <a:p>
                      <a:r>
                        <a:rPr lang="en-US" sz="2800" dirty="0" smtClean="0"/>
                        <a:t>Delphi Oracle</a:t>
                      </a:r>
                      <a:endParaRPr lang="ru-RU" sz="28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2800" dirty="0" smtClean="0"/>
                        <a:t>Speaker</a:t>
                      </a:r>
                      <a:r>
                        <a:rPr lang="en-US" sz="2800" baseline="0" dirty="0" smtClean="0"/>
                        <a:t> in the senate</a:t>
                      </a:r>
                      <a:endParaRPr lang="ru-RU" sz="28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r>
              <a:tr h="534450">
                <a:tc>
                  <a:txBody>
                    <a:bodyPr/>
                    <a:lstStyle/>
                    <a:p>
                      <a:r>
                        <a:rPr lang="en-US" sz="2800" dirty="0" smtClean="0"/>
                        <a:t>The first movies</a:t>
                      </a:r>
                      <a:endParaRPr lang="ru-RU" sz="28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2800" dirty="0" smtClean="0"/>
                        <a:t>The first theatre</a:t>
                      </a:r>
                      <a:endParaRPr lang="ru-RU" sz="28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r>
              <a:tr h="556250">
                <a:tc>
                  <a:txBody>
                    <a:bodyPr/>
                    <a:lstStyle/>
                    <a:p>
                      <a:r>
                        <a:rPr lang="en-US" sz="2800" dirty="0" smtClean="0"/>
                        <a:t>The Nelson’s Column</a:t>
                      </a:r>
                      <a:endParaRPr lang="ru-RU" sz="28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2800" dirty="0" smtClean="0"/>
                        <a:t>The Colossus of Rhodes</a:t>
                      </a:r>
                      <a:endParaRPr lang="ru-RU" sz="28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r>
              <a:tr h="482316">
                <a:tc>
                  <a:txBody>
                    <a:bodyPr/>
                    <a:lstStyle/>
                    <a:p>
                      <a:r>
                        <a:rPr lang="en-US" sz="2800" dirty="0" smtClean="0"/>
                        <a:t>The Parthenon</a:t>
                      </a:r>
                      <a:endParaRPr lang="ru-RU" sz="28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2800" dirty="0" smtClean="0"/>
                        <a:t>The Coliseum</a:t>
                      </a:r>
                      <a:endParaRPr lang="ru-RU" sz="28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r>
            </a:tbl>
          </a:graphicData>
        </a:graphic>
      </p:graphicFrame>
      <p:sp>
        <p:nvSpPr>
          <p:cNvPr id="4" name="Номер слайда 3"/>
          <p:cNvSpPr>
            <a:spLocks noGrp="1"/>
          </p:cNvSpPr>
          <p:nvPr>
            <p:ph type="sldNum" sz="quarter" idx="12"/>
          </p:nvPr>
        </p:nvSpPr>
        <p:spPr/>
        <p:txBody>
          <a:bodyPr/>
          <a:lstStyle/>
          <a:p>
            <a:fld id="{0005D35F-1ECB-49BE-998B-A9F1D5BD2BD2}" type="slidenum">
              <a:rPr lang="ru-RU" smtClean="0"/>
              <a:pPr/>
              <a:t>14</a:t>
            </a:fld>
            <a:endParaRPr lang="ru-RU"/>
          </a:p>
        </p:txBody>
      </p:sp>
      <p:sp>
        <p:nvSpPr>
          <p:cNvPr id="5" name="Нижний колонтитул 4"/>
          <p:cNvSpPr>
            <a:spLocks noGrp="1"/>
          </p:cNvSpPr>
          <p:nvPr>
            <p:ph type="ftr" sz="quarter" idx="11"/>
          </p:nvPr>
        </p:nvSpPr>
        <p:spPr/>
        <p:txBody>
          <a:bodyPr/>
          <a:lstStyle/>
          <a:p>
            <a:endParaRPr lang="ru-RU"/>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7 чудес.wmv">
            <a:hlinkClick r:id="" action="ppaction://media"/>
          </p:cNvPr>
          <p:cNvPicPr>
            <a:picLocks noGrp="1" noRot="1" noChangeAspect="1"/>
          </p:cNvPicPr>
          <p:nvPr>
            <p:ph idx="1"/>
            <a:videoFile r:link="rId1"/>
          </p:nvPr>
        </p:nvPicPr>
        <p:blipFill>
          <a:blip r:embed="rId4"/>
          <a:stretch>
            <a:fillRect/>
          </a:stretch>
        </p:blipFill>
        <p:spPr>
          <a:xfrm>
            <a:off x="0" y="0"/>
            <a:ext cx="9144000" cy="6858000"/>
          </a:xfrm>
          <a:prstGeom prst="rect">
            <a:avLst/>
          </a:prstGeom>
        </p:spPr>
      </p:pic>
      <p:sp>
        <p:nvSpPr>
          <p:cNvPr id="5" name="Номер слайда 4"/>
          <p:cNvSpPr>
            <a:spLocks noGrp="1"/>
          </p:cNvSpPr>
          <p:nvPr>
            <p:ph type="sldNum" sz="quarter" idx="12"/>
          </p:nvPr>
        </p:nvSpPr>
        <p:spPr/>
        <p:txBody>
          <a:bodyPr/>
          <a:lstStyle/>
          <a:p>
            <a:fld id="{0005D35F-1ECB-49BE-998B-A9F1D5BD2BD2}" type="slidenum">
              <a:rPr lang="ru-RU" smtClean="0"/>
              <a:pPr/>
              <a:t>15</a:t>
            </a:fld>
            <a:endParaRPr lang="ru-RU"/>
          </a:p>
        </p:txBody>
      </p:sp>
      <p:sp>
        <p:nvSpPr>
          <p:cNvPr id="6" name="Нижний колонтитул 5"/>
          <p:cNvSpPr>
            <a:spLocks noGrp="1"/>
          </p:cNvSpPr>
          <p:nvPr>
            <p:ph type="ftr" sz="quarter" idx="11"/>
          </p:nvPr>
        </p:nvSpPr>
        <p:spPr/>
        <p:txBody>
          <a:bodyPr/>
          <a:lstStyle/>
          <a:p>
            <a:endParaRPr lang="ru-RU"/>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p:cTn id="7" fill="hold" display="0">
                  <p:stCondLst>
                    <p:cond delay="indefinite"/>
                  </p:stCondLst>
                  <p:endCondLst>
                    <p:cond evt="onNext" delay="0">
                      <p:tgtEl>
                        <p:sldTgt/>
                      </p:tgtEl>
                    </p:cond>
                    <p:cond evt="onPrev" delay="0">
                      <p:tgtEl>
                        <p:sldTgt/>
                      </p:tgtEl>
                    </p:cond>
                  </p:endCondLst>
                </p:cTn>
                <p:tgtEl>
                  <p:spTgt spid="4"/>
                </p:tgtEl>
              </p:cMediaNode>
            </p:vide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2218258"/>
          </a:xfrm>
        </p:spPr>
        <p:txBody>
          <a:bodyPr>
            <a:normAutofit fontScale="90000"/>
          </a:bodyPr>
          <a:lstStyle/>
          <a:p>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sz="2400" dirty="0" smtClean="0"/>
              <a:t/>
            </a:r>
            <a:br>
              <a:rPr lang="en-US" sz="2400" dirty="0" smtClean="0"/>
            </a:br>
            <a:endParaRPr lang="ru-RU" dirty="0"/>
          </a:p>
        </p:txBody>
      </p:sp>
      <p:pic>
        <p:nvPicPr>
          <p:cNvPr id="3" name="Рисунок 2"/>
          <p:cNvPicPr/>
          <p:nvPr/>
        </p:nvPicPr>
        <p:blipFill>
          <a:blip r:embed="rId3" cstate="print"/>
          <a:srcRect/>
          <a:stretch>
            <a:fillRect/>
          </a:stretch>
        </p:blipFill>
        <p:spPr bwMode="auto">
          <a:xfrm>
            <a:off x="285720" y="2357430"/>
            <a:ext cx="4500594" cy="3735867"/>
          </a:xfrm>
          <a:prstGeom prst="rect">
            <a:avLst/>
          </a:prstGeom>
          <a:noFill/>
          <a:ln w="9525">
            <a:noFill/>
            <a:miter lim="800000"/>
            <a:headEnd/>
            <a:tailEnd/>
          </a:ln>
        </p:spPr>
      </p:pic>
      <p:sp>
        <p:nvSpPr>
          <p:cNvPr id="5" name="Прямоугольник 4"/>
          <p:cNvSpPr/>
          <p:nvPr/>
        </p:nvSpPr>
        <p:spPr>
          <a:xfrm>
            <a:off x="285720" y="285728"/>
            <a:ext cx="8429684" cy="1661993"/>
          </a:xfrm>
          <a:prstGeom prst="rect">
            <a:avLst/>
          </a:prstGeom>
        </p:spPr>
        <p:txBody>
          <a:bodyPr wrap="square">
            <a:spAutoFit/>
          </a:bodyPr>
          <a:lstStyle/>
          <a:p>
            <a:pPr algn="ctr"/>
            <a:r>
              <a:rPr lang="en-US" sz="2800" b="1" dirty="0" smtClean="0">
                <a:latin typeface="Cataneo BT" pitchFamily="66" charset="0"/>
              </a:rPr>
              <a:t/>
            </a:r>
            <a:br>
              <a:rPr lang="en-US" sz="2800" b="1" dirty="0" smtClean="0">
                <a:latin typeface="Cataneo BT" pitchFamily="66" charset="0"/>
              </a:rPr>
            </a:br>
            <a:r>
              <a:rPr lang="en-US" sz="2800" b="1" dirty="0" smtClean="0">
                <a:latin typeface="Cataneo BT" pitchFamily="66" charset="0"/>
              </a:rPr>
              <a:t>Compare early civilizations.</a:t>
            </a:r>
            <a:br>
              <a:rPr lang="en-US" sz="2800" b="1" dirty="0" smtClean="0">
                <a:latin typeface="Cataneo BT" pitchFamily="66" charset="0"/>
              </a:rPr>
            </a:br>
            <a:r>
              <a:rPr lang="en-US" sz="2800" b="1" dirty="0" smtClean="0">
                <a:latin typeface="Cataneo BT" pitchFamily="66" charset="0"/>
              </a:rPr>
              <a:t> Which ancient civilizations do you admire</a:t>
            </a:r>
            <a:r>
              <a:rPr lang="ru-RU" sz="2800" b="1" dirty="0" smtClean="0">
                <a:latin typeface="Cataneo BT" pitchFamily="66" charset="0"/>
              </a:rPr>
              <a:t> </a:t>
            </a:r>
            <a:r>
              <a:rPr lang="en-US" sz="2800" b="1" dirty="0" smtClean="0">
                <a:latin typeface="Cataneo BT" pitchFamily="66" charset="0"/>
              </a:rPr>
              <a:t>most of all?</a:t>
            </a:r>
            <a:r>
              <a:rPr lang="en-US" b="1" dirty="0" smtClean="0">
                <a:latin typeface="Cataneo BT" pitchFamily="66" charset="0"/>
              </a:rPr>
              <a:t/>
            </a:r>
            <a:br>
              <a:rPr lang="en-US" b="1" dirty="0" smtClean="0">
                <a:latin typeface="Cataneo BT" pitchFamily="66" charset="0"/>
              </a:rPr>
            </a:br>
            <a:endParaRPr lang="ru-RU" b="1" dirty="0"/>
          </a:p>
        </p:txBody>
      </p:sp>
      <p:sp>
        <p:nvSpPr>
          <p:cNvPr id="6" name="Номер слайда 5"/>
          <p:cNvSpPr>
            <a:spLocks noGrp="1"/>
          </p:cNvSpPr>
          <p:nvPr>
            <p:ph type="sldNum" sz="quarter" idx="12"/>
          </p:nvPr>
        </p:nvSpPr>
        <p:spPr/>
        <p:txBody>
          <a:bodyPr/>
          <a:lstStyle/>
          <a:p>
            <a:fld id="{0005D35F-1ECB-49BE-998B-A9F1D5BD2BD2}" type="slidenum">
              <a:rPr lang="ru-RU" smtClean="0"/>
              <a:pPr/>
              <a:t>16</a:t>
            </a:fld>
            <a:endParaRPr lang="ru-RU" dirty="0"/>
          </a:p>
        </p:txBody>
      </p:sp>
      <p:sp>
        <p:nvSpPr>
          <p:cNvPr id="7" name="Нижний колонтитул 6"/>
          <p:cNvSpPr>
            <a:spLocks noGrp="1"/>
          </p:cNvSpPr>
          <p:nvPr>
            <p:ph type="ftr" sz="quarter" idx="11"/>
          </p:nvPr>
        </p:nvSpPr>
        <p:spPr/>
        <p:txBody>
          <a:bodyPr/>
          <a:lstStyle/>
          <a:p>
            <a:endParaRPr lang="ru-RU"/>
          </a:p>
        </p:txBody>
      </p:sp>
      <p:pic>
        <p:nvPicPr>
          <p:cNvPr id="9" name="Рисунок 8" descr="Mayan%20Calendar.jpg"/>
          <p:cNvPicPr/>
          <p:nvPr/>
        </p:nvPicPr>
        <p:blipFill>
          <a:blip r:embed="rId4" cstate="email"/>
          <a:stretch>
            <a:fillRect/>
          </a:stretch>
        </p:blipFill>
        <p:spPr>
          <a:xfrm>
            <a:off x="4857752" y="2357430"/>
            <a:ext cx="3857625" cy="3714776"/>
          </a:xfrm>
          <a:prstGeom prst="rect">
            <a:avLst/>
          </a:prstGeom>
        </p:spPr>
      </p:pic>
      <p:sp>
        <p:nvSpPr>
          <p:cNvPr id="10" name="TextBox 9"/>
          <p:cNvSpPr txBox="1"/>
          <p:nvPr/>
        </p:nvSpPr>
        <p:spPr>
          <a:xfrm>
            <a:off x="1857356" y="6143644"/>
            <a:ext cx="1485278" cy="369332"/>
          </a:xfrm>
          <a:prstGeom prst="rect">
            <a:avLst/>
          </a:prstGeom>
          <a:noFill/>
        </p:spPr>
        <p:txBody>
          <a:bodyPr wrap="square" rtlCol="0">
            <a:spAutoFit/>
          </a:bodyPr>
          <a:lstStyle/>
          <a:p>
            <a:r>
              <a:rPr lang="en-US" dirty="0" smtClean="0"/>
              <a:t>The Egyptians</a:t>
            </a:r>
            <a:endParaRPr lang="ru-RU" dirty="0"/>
          </a:p>
        </p:txBody>
      </p:sp>
      <p:sp>
        <p:nvSpPr>
          <p:cNvPr id="13" name="TextBox 12"/>
          <p:cNvSpPr txBox="1"/>
          <p:nvPr/>
        </p:nvSpPr>
        <p:spPr>
          <a:xfrm>
            <a:off x="6143636" y="6072206"/>
            <a:ext cx="1887658" cy="369332"/>
          </a:xfrm>
          <a:prstGeom prst="rect">
            <a:avLst/>
          </a:prstGeom>
          <a:noFill/>
        </p:spPr>
        <p:txBody>
          <a:bodyPr wrap="square" rtlCol="0">
            <a:spAutoFit/>
          </a:bodyPr>
          <a:lstStyle/>
          <a:p>
            <a:r>
              <a:rPr lang="en-US" dirty="0" smtClean="0"/>
              <a:t>The Maya</a:t>
            </a:r>
            <a:endParaRPr lang="ru-R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0"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fltVal val="0"/>
                                          </p:val>
                                        </p:tav>
                                        <p:tav tm="100000">
                                          <p:val>
                                            <p:strVal val="#ppt_h"/>
                                          </p:val>
                                        </p:tav>
                                      </p:tavLst>
                                    </p:anim>
                                    <p:animEffect transition="in" filter="fade">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14290"/>
            <a:ext cx="8229600" cy="1000132"/>
          </a:xfrm>
        </p:spPr>
        <p:txBody>
          <a:bodyPr>
            <a:normAutofit/>
          </a:bodyPr>
          <a:lstStyle/>
          <a:p>
            <a:r>
              <a:rPr lang="en-US" sz="3600" b="1" dirty="0" smtClean="0">
                <a:latin typeface="Cataneo BT" pitchFamily="66" charset="0"/>
                <a:cs typeface="Traditional Arabic" pitchFamily="2" charset="-78"/>
              </a:rPr>
              <a:t>Can You Read in Ancient Egyptian?</a:t>
            </a:r>
            <a:endParaRPr lang="ru-RU" sz="3600" b="1" dirty="0">
              <a:cs typeface="Traditional Arabic" pitchFamily="2" charset="-78"/>
            </a:endParaRPr>
          </a:p>
        </p:txBody>
      </p:sp>
      <p:pic>
        <p:nvPicPr>
          <p:cNvPr id="1026" name="Picture 2" descr="G:\9кл откр ур\history of civilizations 004.jpg"/>
          <p:cNvPicPr>
            <a:picLocks noChangeAspect="1" noChangeArrowheads="1"/>
          </p:cNvPicPr>
          <p:nvPr/>
        </p:nvPicPr>
        <p:blipFill>
          <a:blip r:embed="rId4"/>
          <a:srcRect/>
          <a:stretch>
            <a:fillRect/>
          </a:stretch>
        </p:blipFill>
        <p:spPr bwMode="auto">
          <a:xfrm>
            <a:off x="0" y="1121522"/>
            <a:ext cx="9144000" cy="5736478"/>
          </a:xfrm>
          <a:prstGeom prst="rect">
            <a:avLst/>
          </a:prstGeom>
          <a:noFill/>
        </p:spPr>
      </p:pic>
      <p:pic>
        <p:nvPicPr>
          <p:cNvPr id="4" name="AOM-Egyptians Theme song.wmv">
            <a:hlinkClick r:id="" action="ppaction://media"/>
          </p:cNvPr>
          <p:cNvPicPr>
            <a:picLocks noRot="1" noChangeAspect="1"/>
          </p:cNvPicPr>
          <p:nvPr>
            <a:videoFile r:link="rId1"/>
          </p:nvPr>
        </p:nvPicPr>
        <p:blipFill>
          <a:blip r:embed="rId5" cstate="email"/>
          <a:stretch>
            <a:fillRect/>
          </a:stretch>
        </p:blipFill>
        <p:spPr>
          <a:xfrm>
            <a:off x="8358214" y="3929066"/>
            <a:ext cx="357191" cy="133947"/>
          </a:xfrm>
          <a:prstGeom prst="rect">
            <a:avLst/>
          </a:prstGeom>
        </p:spPr>
      </p:pic>
      <p:sp>
        <p:nvSpPr>
          <p:cNvPr id="5" name="Номер слайда 4"/>
          <p:cNvSpPr>
            <a:spLocks noGrp="1"/>
          </p:cNvSpPr>
          <p:nvPr>
            <p:ph type="sldNum" sz="quarter" idx="12"/>
          </p:nvPr>
        </p:nvSpPr>
        <p:spPr/>
        <p:txBody>
          <a:bodyPr/>
          <a:lstStyle/>
          <a:p>
            <a:fld id="{0005D35F-1ECB-49BE-998B-A9F1D5BD2BD2}" type="slidenum">
              <a:rPr lang="ru-RU" smtClean="0"/>
              <a:pPr/>
              <a:t>17</a:t>
            </a:fld>
            <a:endParaRPr lang="ru-RU"/>
          </a:p>
        </p:txBody>
      </p:sp>
      <p:sp>
        <p:nvSpPr>
          <p:cNvPr id="6" name="Нижний колонтитул 5"/>
          <p:cNvSpPr>
            <a:spLocks noGrp="1"/>
          </p:cNvSpPr>
          <p:nvPr>
            <p:ph type="ftr" sz="quarter" idx="11"/>
          </p:nvPr>
        </p:nvSpPr>
        <p:spPr/>
        <p:txBody>
          <a:bodyPr/>
          <a:lstStyle/>
          <a:p>
            <a:endParaRPr lang="ru-RU"/>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nodeType="clickEffect">
                                  <p:stCondLst>
                                    <p:cond delay="0"/>
                                  </p:stCondLst>
                                  <p:childTnLst>
                                    <p:set>
                                      <p:cBhvr>
                                        <p:cTn id="12" dur="1" fill="hold">
                                          <p:stCondLst>
                                            <p:cond delay="0"/>
                                          </p:stCondLst>
                                        </p:cTn>
                                        <p:tgtEl>
                                          <p:spTgt spid="1026"/>
                                        </p:tgtEl>
                                        <p:attrNameLst>
                                          <p:attrName>style.visibility</p:attrName>
                                        </p:attrNameLst>
                                      </p:cBhvr>
                                      <p:to>
                                        <p:strVal val="visible"/>
                                      </p:to>
                                    </p:set>
                                    <p:animEffect transition="in" filter="blinds(horizontal)">
                                      <p:cBhvr>
                                        <p:cTn id="13"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4" restart="whenNotActive" fill="hold" evtFilter="cancelBubble" nodeType="interactiveSeq">
                <p:stCondLst>
                  <p:cond evt="onClick" delay="0">
                    <p:tgtEl>
                      <p:spTgt spid="4"/>
                    </p:tgtEl>
                  </p:cond>
                </p:stCondLst>
                <p:endSync evt="end" delay="0">
                  <p:rtn val="all"/>
                </p:endSync>
                <p:childTnLst>
                  <p:par>
                    <p:cTn id="15" fill="hold">
                      <p:stCondLst>
                        <p:cond delay="0"/>
                      </p:stCondLst>
                      <p:childTnLst>
                        <p:par>
                          <p:cTn id="16" fill="hold">
                            <p:stCondLst>
                              <p:cond delay="0"/>
                            </p:stCondLst>
                            <p:childTnLst>
                              <p:par>
                                <p:cTn id="17" presetID="2" presetClass="mediacall" presetSubtype="0" fill="hold" nodeType="clickEffect">
                                  <p:stCondLst>
                                    <p:cond delay="0"/>
                                  </p:stCondLst>
                                  <p:childTnLst>
                                    <p:cmd type="call" cmd="togglePause">
                                      <p:cBhvr>
                                        <p:cTn id="18" dur="1" fill="hold"/>
                                        <p:tgtEl>
                                          <p:spTgt spid="4"/>
                                        </p:tgtEl>
                                      </p:cBhvr>
                                    </p:cmd>
                                  </p:childTnLst>
                                </p:cTn>
                              </p:par>
                            </p:childTnLst>
                          </p:cTn>
                        </p:par>
                      </p:childTnLst>
                    </p:cTn>
                  </p:par>
                </p:childTnLst>
              </p:cTn>
              <p:nextCondLst>
                <p:cond evt="onClick" delay="0">
                  <p:tgtEl>
                    <p:spTgt spid="4"/>
                  </p:tgtEl>
                </p:cond>
              </p:nextCondLst>
            </p:seq>
            <p:video>
              <p:cMediaNode>
                <p:cTn id="19" fill="hold" display="0">
                  <p:stCondLst>
                    <p:cond delay="indefinite"/>
                  </p:stCondLst>
                  <p:endCondLst>
                    <p:cond evt="onNext" delay="0">
                      <p:tgtEl>
                        <p:sldTgt/>
                      </p:tgtEl>
                    </p:cond>
                    <p:cond evt="onPrev" delay="0">
                      <p:tgtEl>
                        <p:sldTgt/>
                      </p:tgtEl>
                    </p:cond>
                  </p:endCondLst>
                </p:cTn>
                <p:tgtEl>
                  <p:spTgt spid="4"/>
                </p:tgtEl>
              </p:cMediaNode>
            </p:video>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normAutofit fontScale="90000"/>
          </a:bodyPr>
          <a:lstStyle/>
          <a:p>
            <a:pPr algn="l"/>
            <a:r>
              <a:rPr lang="ru-RU" sz="3600" b="1" dirty="0" smtClean="0">
                <a:latin typeface="Cataneo BT" pitchFamily="66" charset="0"/>
                <a:cs typeface="Aharoni" pitchFamily="2" charset="-79"/>
              </a:rPr>
              <a:t/>
            </a:r>
            <a:br>
              <a:rPr lang="ru-RU" sz="3600" b="1" dirty="0" smtClean="0">
                <a:latin typeface="Cataneo BT" pitchFamily="66" charset="0"/>
                <a:cs typeface="Aharoni" pitchFamily="2" charset="-79"/>
              </a:rPr>
            </a:br>
            <a:r>
              <a:rPr lang="en-US" sz="3600" b="1" dirty="0" smtClean="0">
                <a:latin typeface="Cataneo BT" pitchFamily="66" charset="0"/>
                <a:cs typeface="Aharoni" pitchFamily="2" charset="-79"/>
              </a:rPr>
              <a:t>What  is the most important invention of the humankind in your opinion? </a:t>
            </a:r>
            <a:br>
              <a:rPr lang="en-US" sz="3600" b="1" dirty="0" smtClean="0">
                <a:latin typeface="Cataneo BT" pitchFamily="66" charset="0"/>
                <a:cs typeface="Aharoni" pitchFamily="2" charset="-79"/>
              </a:rPr>
            </a:br>
            <a:r>
              <a:rPr lang="ru-RU" sz="2800" b="1" dirty="0" smtClean="0">
                <a:latin typeface="Cataneo BT" pitchFamily="66" charset="0"/>
                <a:cs typeface="Aharoni" pitchFamily="2" charset="-79"/>
              </a:rPr>
              <a:t/>
            </a:r>
            <a:br>
              <a:rPr lang="ru-RU" sz="2800" b="1" dirty="0" smtClean="0">
                <a:latin typeface="Cataneo BT" pitchFamily="66" charset="0"/>
                <a:cs typeface="Aharoni" pitchFamily="2" charset="-79"/>
              </a:rPr>
            </a:br>
            <a:r>
              <a:rPr lang="ru-RU" sz="2800" b="1" dirty="0" smtClean="0">
                <a:latin typeface="Cataneo BT" pitchFamily="66" charset="0"/>
                <a:cs typeface="Aharoni" pitchFamily="2" charset="-79"/>
              </a:rPr>
              <a:t/>
            </a:r>
            <a:br>
              <a:rPr lang="ru-RU" sz="2800" b="1" dirty="0" smtClean="0">
                <a:latin typeface="Cataneo BT" pitchFamily="66" charset="0"/>
                <a:cs typeface="Aharoni" pitchFamily="2" charset="-79"/>
              </a:rPr>
            </a:br>
            <a:r>
              <a:rPr lang="ru-RU" sz="2800" b="1" dirty="0" smtClean="0">
                <a:latin typeface="Cataneo BT" pitchFamily="66" charset="0"/>
                <a:cs typeface="Aharoni" pitchFamily="2" charset="-79"/>
              </a:rPr>
              <a:t/>
            </a:r>
            <a:br>
              <a:rPr lang="ru-RU" sz="2800" b="1" dirty="0" smtClean="0">
                <a:latin typeface="Cataneo BT" pitchFamily="66" charset="0"/>
                <a:cs typeface="Aharoni" pitchFamily="2" charset="-79"/>
              </a:rPr>
            </a:br>
            <a:r>
              <a:rPr lang="ru-RU" sz="2800" b="1" dirty="0" smtClean="0">
                <a:latin typeface="Cataneo BT" pitchFamily="66" charset="0"/>
                <a:cs typeface="Aharoni" pitchFamily="2" charset="-79"/>
              </a:rPr>
              <a:t/>
            </a:r>
            <a:br>
              <a:rPr lang="ru-RU" sz="2800" b="1" dirty="0" smtClean="0">
                <a:latin typeface="Cataneo BT" pitchFamily="66" charset="0"/>
                <a:cs typeface="Aharoni" pitchFamily="2" charset="-79"/>
              </a:rPr>
            </a:br>
            <a:r>
              <a:rPr lang="ru-RU" sz="2800" b="1" dirty="0" smtClean="0">
                <a:latin typeface="Cataneo BT" pitchFamily="66" charset="0"/>
                <a:cs typeface="Aharoni" pitchFamily="2" charset="-79"/>
              </a:rPr>
              <a:t/>
            </a:r>
            <a:br>
              <a:rPr lang="ru-RU" sz="2800" b="1" dirty="0" smtClean="0">
                <a:latin typeface="Cataneo BT" pitchFamily="66" charset="0"/>
                <a:cs typeface="Aharoni" pitchFamily="2" charset="-79"/>
              </a:rPr>
            </a:br>
            <a:r>
              <a:rPr lang="ru-RU" sz="2800" b="1" dirty="0" smtClean="0">
                <a:latin typeface="Cataneo BT" pitchFamily="66" charset="0"/>
                <a:cs typeface="Aharoni" pitchFamily="2" charset="-79"/>
              </a:rPr>
              <a:t/>
            </a:r>
            <a:br>
              <a:rPr lang="ru-RU" sz="2800" b="1" dirty="0" smtClean="0">
                <a:latin typeface="Cataneo BT" pitchFamily="66" charset="0"/>
                <a:cs typeface="Aharoni" pitchFamily="2" charset="-79"/>
              </a:rPr>
            </a:br>
            <a:r>
              <a:rPr lang="ru-RU" sz="2800" b="1" dirty="0" smtClean="0">
                <a:latin typeface="Cataneo BT" pitchFamily="66" charset="0"/>
                <a:cs typeface="Aharoni" pitchFamily="2" charset="-79"/>
              </a:rPr>
              <a:t/>
            </a:r>
            <a:br>
              <a:rPr lang="ru-RU" sz="2800" b="1" dirty="0" smtClean="0">
                <a:latin typeface="Cataneo BT" pitchFamily="66" charset="0"/>
                <a:cs typeface="Aharoni" pitchFamily="2" charset="-79"/>
              </a:rPr>
            </a:br>
            <a:r>
              <a:rPr lang="ru-RU" sz="2800" b="1" dirty="0" smtClean="0">
                <a:latin typeface="Cataneo BT" pitchFamily="66" charset="0"/>
                <a:cs typeface="Aharoni" pitchFamily="2" charset="-79"/>
              </a:rPr>
              <a:t/>
            </a:r>
            <a:br>
              <a:rPr lang="ru-RU" sz="2800" b="1" dirty="0" smtClean="0">
                <a:latin typeface="Cataneo BT" pitchFamily="66" charset="0"/>
                <a:cs typeface="Aharoni" pitchFamily="2" charset="-79"/>
              </a:rPr>
            </a:br>
            <a:r>
              <a:rPr lang="ru-RU" sz="2800" b="1" dirty="0" smtClean="0">
                <a:latin typeface="Cataneo BT" pitchFamily="66" charset="0"/>
                <a:cs typeface="Aharoni" pitchFamily="2" charset="-79"/>
              </a:rPr>
              <a:t/>
            </a:r>
            <a:br>
              <a:rPr lang="ru-RU" sz="2800" b="1" dirty="0" smtClean="0">
                <a:latin typeface="Cataneo BT" pitchFamily="66" charset="0"/>
                <a:cs typeface="Aharoni" pitchFamily="2" charset="-79"/>
              </a:rPr>
            </a:br>
            <a:r>
              <a:rPr lang="en-US" sz="4000" dirty="0" smtClean="0"/>
              <a:t/>
            </a:r>
            <a:br>
              <a:rPr lang="en-US" sz="4000" dirty="0" smtClean="0"/>
            </a:br>
            <a:r>
              <a:rPr lang="en-US" sz="2800" dirty="0" smtClean="0"/>
              <a:t/>
            </a:r>
            <a:br>
              <a:rPr lang="en-US" sz="2800" dirty="0" smtClean="0"/>
            </a:br>
            <a:endParaRPr lang="ru-RU" sz="2800" dirty="0"/>
          </a:p>
        </p:txBody>
      </p:sp>
      <p:sp>
        <p:nvSpPr>
          <p:cNvPr id="13" name="Подзаголовок 12"/>
          <p:cNvSpPr>
            <a:spLocks noGrp="1"/>
          </p:cNvSpPr>
          <p:nvPr>
            <p:ph type="subTitle" idx="1"/>
          </p:nvPr>
        </p:nvSpPr>
        <p:spPr>
          <a:xfrm>
            <a:off x="1371600" y="5429264"/>
            <a:ext cx="6400800" cy="928694"/>
          </a:xfrm>
        </p:spPr>
        <p:txBody>
          <a:bodyPr>
            <a:normAutofit lnSpcReduction="10000"/>
          </a:bodyPr>
          <a:lstStyle/>
          <a:p>
            <a:r>
              <a:rPr lang="en-US" sz="2800" b="1" dirty="0" smtClean="0">
                <a:solidFill>
                  <a:schemeClr val="tx1"/>
                </a:solidFill>
                <a:latin typeface="Cataneo BT" pitchFamily="66" charset="0"/>
              </a:rPr>
              <a:t>Now comment on the statement “Necessity is the Mother of Invention”</a:t>
            </a:r>
            <a:endParaRPr lang="ru-RU" sz="2800" b="1" dirty="0">
              <a:solidFill>
                <a:schemeClr val="tx1"/>
              </a:solidFill>
            </a:endParaRPr>
          </a:p>
        </p:txBody>
      </p:sp>
      <p:pic>
        <p:nvPicPr>
          <p:cNvPr id="1026" name="Picture 2"/>
          <p:cNvPicPr>
            <a:picLocks noChangeAspect="1" noChangeArrowheads="1"/>
          </p:cNvPicPr>
          <p:nvPr/>
        </p:nvPicPr>
        <p:blipFill>
          <a:blip r:embed="rId3" cstate="email"/>
          <a:srcRect/>
          <a:stretch>
            <a:fillRect/>
          </a:stretch>
        </p:blipFill>
        <p:spPr bwMode="auto">
          <a:xfrm rot="20960368">
            <a:off x="1578169" y="1440673"/>
            <a:ext cx="1840510" cy="1787396"/>
          </a:xfrm>
          <a:prstGeom prst="rect">
            <a:avLst/>
          </a:prstGeom>
          <a:noFill/>
          <a:ln w="9525">
            <a:noFill/>
            <a:miter lim="800000"/>
            <a:headEnd/>
            <a:tailEnd/>
          </a:ln>
          <a:effectLst/>
        </p:spPr>
      </p:pic>
      <p:pic>
        <p:nvPicPr>
          <p:cNvPr id="1027" name="Picture 3" descr="C:\Users\Пользователь\Downloads\Компьютер_files\i_007.jpg"/>
          <p:cNvPicPr>
            <a:picLocks noChangeAspect="1" noChangeArrowheads="1"/>
          </p:cNvPicPr>
          <p:nvPr/>
        </p:nvPicPr>
        <p:blipFill>
          <a:blip r:embed="rId4"/>
          <a:srcRect/>
          <a:stretch>
            <a:fillRect/>
          </a:stretch>
        </p:blipFill>
        <p:spPr bwMode="auto">
          <a:xfrm>
            <a:off x="642910" y="3429000"/>
            <a:ext cx="1943854" cy="1643074"/>
          </a:xfrm>
          <a:prstGeom prst="rect">
            <a:avLst/>
          </a:prstGeom>
          <a:noFill/>
        </p:spPr>
      </p:pic>
      <p:pic>
        <p:nvPicPr>
          <p:cNvPr id="1028" name="Picture 4" descr="C:\Users\Пользователь\Downloads\колесо_files\i_003.jpg"/>
          <p:cNvPicPr>
            <a:picLocks noChangeAspect="1" noChangeArrowheads="1"/>
          </p:cNvPicPr>
          <p:nvPr/>
        </p:nvPicPr>
        <p:blipFill>
          <a:blip r:embed="rId5"/>
          <a:srcRect/>
          <a:stretch>
            <a:fillRect/>
          </a:stretch>
        </p:blipFill>
        <p:spPr bwMode="auto">
          <a:xfrm rot="973014">
            <a:off x="4161272" y="1735121"/>
            <a:ext cx="1884856" cy="1419925"/>
          </a:xfrm>
          <a:prstGeom prst="rect">
            <a:avLst/>
          </a:prstGeom>
          <a:noFill/>
        </p:spPr>
      </p:pic>
      <p:pic>
        <p:nvPicPr>
          <p:cNvPr id="1030" name="Picture 6" descr="C:\Users\Пользователь\Downloads\интерн_files\i_009.jpg"/>
          <p:cNvPicPr>
            <a:picLocks noChangeAspect="1" noChangeArrowheads="1"/>
          </p:cNvPicPr>
          <p:nvPr/>
        </p:nvPicPr>
        <p:blipFill>
          <a:blip r:embed="rId6"/>
          <a:srcRect/>
          <a:stretch>
            <a:fillRect/>
          </a:stretch>
        </p:blipFill>
        <p:spPr bwMode="auto">
          <a:xfrm rot="604164">
            <a:off x="6452145" y="1527607"/>
            <a:ext cx="1943647" cy="1531350"/>
          </a:xfrm>
          <a:prstGeom prst="rect">
            <a:avLst/>
          </a:prstGeom>
          <a:noFill/>
        </p:spPr>
      </p:pic>
      <p:pic>
        <p:nvPicPr>
          <p:cNvPr id="1031" name="Picture 7" descr="C:\Users\Пользователь\Downloads\writing_files\a90a6a7fe2d5.jpg"/>
          <p:cNvPicPr>
            <a:picLocks noChangeAspect="1" noChangeArrowheads="1"/>
          </p:cNvPicPr>
          <p:nvPr/>
        </p:nvPicPr>
        <p:blipFill>
          <a:blip r:embed="rId7" cstate="email"/>
          <a:srcRect/>
          <a:stretch>
            <a:fillRect/>
          </a:stretch>
        </p:blipFill>
        <p:spPr bwMode="auto">
          <a:xfrm>
            <a:off x="6572264" y="3571876"/>
            <a:ext cx="1785950" cy="1746263"/>
          </a:xfrm>
          <a:prstGeom prst="rect">
            <a:avLst/>
          </a:prstGeom>
          <a:noFill/>
        </p:spPr>
      </p:pic>
      <p:pic>
        <p:nvPicPr>
          <p:cNvPr id="1032" name="Picture 8" descr="C:\Users\Пользователь\Downloads\олимп огонь_files\i_021.jpg"/>
          <p:cNvPicPr>
            <a:picLocks noChangeAspect="1" noChangeArrowheads="1"/>
          </p:cNvPicPr>
          <p:nvPr/>
        </p:nvPicPr>
        <p:blipFill>
          <a:blip r:embed="rId8"/>
          <a:srcRect/>
          <a:stretch>
            <a:fillRect/>
          </a:stretch>
        </p:blipFill>
        <p:spPr bwMode="auto">
          <a:xfrm rot="20687433">
            <a:off x="3364838" y="3510363"/>
            <a:ext cx="1896112" cy="139789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1" presetClass="entr" presetSubtype="0" fill="hold" nodeType="clickEffect">
                                  <p:stCondLst>
                                    <p:cond delay="0"/>
                                  </p:stCondLst>
                                  <p:iterate type="lt">
                                    <p:tmPct val="5000"/>
                                  </p:iterate>
                                  <p:childTnLst>
                                    <p:set>
                                      <p:cBhvr>
                                        <p:cTn id="12" dur="1" fill="hold">
                                          <p:stCondLst>
                                            <p:cond delay="0"/>
                                          </p:stCondLst>
                                        </p:cTn>
                                        <p:tgtEl>
                                          <p:spTgt spid="1026"/>
                                        </p:tgtEl>
                                        <p:attrNameLst>
                                          <p:attrName>style.visibility</p:attrName>
                                        </p:attrNameLst>
                                      </p:cBhvr>
                                      <p:to>
                                        <p:strVal val="visible"/>
                                      </p:to>
                                    </p:set>
                                    <p:anim calcmode="lin" valueType="num">
                                      <p:cBhvr>
                                        <p:cTn id="13" dur="1000" fill="hold"/>
                                        <p:tgtEl>
                                          <p:spTgt spid="1026"/>
                                        </p:tgtEl>
                                        <p:attrNameLst>
                                          <p:attrName>ppt_w</p:attrName>
                                        </p:attrNameLst>
                                      </p:cBhvr>
                                      <p:tavLst>
                                        <p:tav tm="0">
                                          <p:val>
                                            <p:fltVal val="0"/>
                                          </p:val>
                                        </p:tav>
                                        <p:tav tm="100000">
                                          <p:val>
                                            <p:strVal val="#ppt_w"/>
                                          </p:val>
                                        </p:tav>
                                      </p:tavLst>
                                    </p:anim>
                                    <p:anim calcmode="lin" valueType="num">
                                      <p:cBhvr>
                                        <p:cTn id="14" dur="1000" fill="hold"/>
                                        <p:tgtEl>
                                          <p:spTgt spid="1026"/>
                                        </p:tgtEl>
                                        <p:attrNameLst>
                                          <p:attrName>ppt_h</p:attrName>
                                        </p:attrNameLst>
                                      </p:cBhvr>
                                      <p:tavLst>
                                        <p:tav tm="0">
                                          <p:val>
                                            <p:fltVal val="0"/>
                                          </p:val>
                                        </p:tav>
                                        <p:tav tm="100000">
                                          <p:val>
                                            <p:strVal val="#ppt_h"/>
                                          </p:val>
                                        </p:tav>
                                      </p:tavLst>
                                    </p:anim>
                                    <p:anim calcmode="lin" valueType="num">
                                      <p:cBhvr>
                                        <p:cTn id="15" dur="1000" fill="hold"/>
                                        <p:tgtEl>
                                          <p:spTgt spid="1026"/>
                                        </p:tgtEl>
                                        <p:attrNameLst>
                                          <p:attrName>style.rotation</p:attrName>
                                        </p:attrNameLst>
                                      </p:cBhvr>
                                      <p:tavLst>
                                        <p:tav tm="0">
                                          <p:val>
                                            <p:fltVal val="90"/>
                                          </p:val>
                                        </p:tav>
                                        <p:tav tm="100000">
                                          <p:val>
                                            <p:fltVal val="0"/>
                                          </p:val>
                                        </p:tav>
                                      </p:tavLst>
                                    </p:anim>
                                    <p:animEffect transition="in" filter="fade">
                                      <p:cBhvr>
                                        <p:cTn id="16" dur="1000"/>
                                        <p:tgtEl>
                                          <p:spTgt spid="1026"/>
                                        </p:tgtEl>
                                      </p:cBhvr>
                                    </p:animEffect>
                                  </p:childTnLst>
                                </p:cTn>
                              </p:par>
                            </p:childTnLst>
                          </p:cTn>
                        </p:par>
                      </p:childTnLst>
                    </p:cTn>
                  </p:par>
                  <p:par>
                    <p:cTn id="17" fill="hold">
                      <p:stCondLst>
                        <p:cond delay="indefinite"/>
                      </p:stCondLst>
                      <p:childTnLst>
                        <p:par>
                          <p:cTn id="18" fill="hold">
                            <p:stCondLst>
                              <p:cond delay="0"/>
                            </p:stCondLst>
                            <p:childTnLst>
                              <p:par>
                                <p:cTn id="19" presetID="31" presetClass="entr" presetSubtype="0" fill="hold" nodeType="clickEffect">
                                  <p:stCondLst>
                                    <p:cond delay="0"/>
                                  </p:stCondLst>
                                  <p:iterate type="lt">
                                    <p:tmPct val="5000"/>
                                  </p:iterate>
                                  <p:childTnLst>
                                    <p:set>
                                      <p:cBhvr>
                                        <p:cTn id="20" dur="1" fill="hold">
                                          <p:stCondLst>
                                            <p:cond delay="0"/>
                                          </p:stCondLst>
                                        </p:cTn>
                                        <p:tgtEl>
                                          <p:spTgt spid="1028"/>
                                        </p:tgtEl>
                                        <p:attrNameLst>
                                          <p:attrName>style.visibility</p:attrName>
                                        </p:attrNameLst>
                                      </p:cBhvr>
                                      <p:to>
                                        <p:strVal val="visible"/>
                                      </p:to>
                                    </p:set>
                                    <p:anim calcmode="lin" valueType="num">
                                      <p:cBhvr>
                                        <p:cTn id="21" dur="1000" fill="hold"/>
                                        <p:tgtEl>
                                          <p:spTgt spid="1028"/>
                                        </p:tgtEl>
                                        <p:attrNameLst>
                                          <p:attrName>ppt_w</p:attrName>
                                        </p:attrNameLst>
                                      </p:cBhvr>
                                      <p:tavLst>
                                        <p:tav tm="0">
                                          <p:val>
                                            <p:fltVal val="0"/>
                                          </p:val>
                                        </p:tav>
                                        <p:tav tm="100000">
                                          <p:val>
                                            <p:strVal val="#ppt_w"/>
                                          </p:val>
                                        </p:tav>
                                      </p:tavLst>
                                    </p:anim>
                                    <p:anim calcmode="lin" valueType="num">
                                      <p:cBhvr>
                                        <p:cTn id="22" dur="1000" fill="hold"/>
                                        <p:tgtEl>
                                          <p:spTgt spid="1028"/>
                                        </p:tgtEl>
                                        <p:attrNameLst>
                                          <p:attrName>ppt_h</p:attrName>
                                        </p:attrNameLst>
                                      </p:cBhvr>
                                      <p:tavLst>
                                        <p:tav tm="0">
                                          <p:val>
                                            <p:fltVal val="0"/>
                                          </p:val>
                                        </p:tav>
                                        <p:tav tm="100000">
                                          <p:val>
                                            <p:strVal val="#ppt_h"/>
                                          </p:val>
                                        </p:tav>
                                      </p:tavLst>
                                    </p:anim>
                                    <p:anim calcmode="lin" valueType="num">
                                      <p:cBhvr>
                                        <p:cTn id="23" dur="1000" fill="hold"/>
                                        <p:tgtEl>
                                          <p:spTgt spid="1028"/>
                                        </p:tgtEl>
                                        <p:attrNameLst>
                                          <p:attrName>style.rotation</p:attrName>
                                        </p:attrNameLst>
                                      </p:cBhvr>
                                      <p:tavLst>
                                        <p:tav tm="0">
                                          <p:val>
                                            <p:fltVal val="90"/>
                                          </p:val>
                                        </p:tav>
                                        <p:tav tm="100000">
                                          <p:val>
                                            <p:fltVal val="0"/>
                                          </p:val>
                                        </p:tav>
                                      </p:tavLst>
                                    </p:anim>
                                    <p:animEffect transition="in" filter="fade">
                                      <p:cBhvr>
                                        <p:cTn id="24" dur="1000"/>
                                        <p:tgtEl>
                                          <p:spTgt spid="1028"/>
                                        </p:tgtEl>
                                      </p:cBhvr>
                                    </p:animEffect>
                                  </p:childTnLst>
                                </p:cTn>
                              </p:par>
                            </p:childTnLst>
                          </p:cTn>
                        </p:par>
                      </p:childTnLst>
                    </p:cTn>
                  </p:par>
                  <p:par>
                    <p:cTn id="25" fill="hold">
                      <p:stCondLst>
                        <p:cond delay="indefinite"/>
                      </p:stCondLst>
                      <p:childTnLst>
                        <p:par>
                          <p:cTn id="26" fill="hold">
                            <p:stCondLst>
                              <p:cond delay="0"/>
                            </p:stCondLst>
                            <p:childTnLst>
                              <p:par>
                                <p:cTn id="27" presetID="31" presetClass="entr" presetSubtype="0" fill="hold" nodeType="clickEffect">
                                  <p:stCondLst>
                                    <p:cond delay="0"/>
                                  </p:stCondLst>
                                  <p:iterate type="lt">
                                    <p:tmPct val="5000"/>
                                  </p:iterate>
                                  <p:childTnLst>
                                    <p:set>
                                      <p:cBhvr>
                                        <p:cTn id="28" dur="1" fill="hold">
                                          <p:stCondLst>
                                            <p:cond delay="0"/>
                                          </p:stCondLst>
                                        </p:cTn>
                                        <p:tgtEl>
                                          <p:spTgt spid="1030"/>
                                        </p:tgtEl>
                                        <p:attrNameLst>
                                          <p:attrName>style.visibility</p:attrName>
                                        </p:attrNameLst>
                                      </p:cBhvr>
                                      <p:to>
                                        <p:strVal val="visible"/>
                                      </p:to>
                                    </p:set>
                                    <p:anim calcmode="lin" valueType="num">
                                      <p:cBhvr>
                                        <p:cTn id="29" dur="1000" fill="hold"/>
                                        <p:tgtEl>
                                          <p:spTgt spid="1030"/>
                                        </p:tgtEl>
                                        <p:attrNameLst>
                                          <p:attrName>ppt_w</p:attrName>
                                        </p:attrNameLst>
                                      </p:cBhvr>
                                      <p:tavLst>
                                        <p:tav tm="0">
                                          <p:val>
                                            <p:fltVal val="0"/>
                                          </p:val>
                                        </p:tav>
                                        <p:tav tm="100000">
                                          <p:val>
                                            <p:strVal val="#ppt_w"/>
                                          </p:val>
                                        </p:tav>
                                      </p:tavLst>
                                    </p:anim>
                                    <p:anim calcmode="lin" valueType="num">
                                      <p:cBhvr>
                                        <p:cTn id="30" dur="1000" fill="hold"/>
                                        <p:tgtEl>
                                          <p:spTgt spid="1030"/>
                                        </p:tgtEl>
                                        <p:attrNameLst>
                                          <p:attrName>ppt_h</p:attrName>
                                        </p:attrNameLst>
                                      </p:cBhvr>
                                      <p:tavLst>
                                        <p:tav tm="0">
                                          <p:val>
                                            <p:fltVal val="0"/>
                                          </p:val>
                                        </p:tav>
                                        <p:tav tm="100000">
                                          <p:val>
                                            <p:strVal val="#ppt_h"/>
                                          </p:val>
                                        </p:tav>
                                      </p:tavLst>
                                    </p:anim>
                                    <p:anim calcmode="lin" valueType="num">
                                      <p:cBhvr>
                                        <p:cTn id="31" dur="1000" fill="hold"/>
                                        <p:tgtEl>
                                          <p:spTgt spid="1030"/>
                                        </p:tgtEl>
                                        <p:attrNameLst>
                                          <p:attrName>style.rotation</p:attrName>
                                        </p:attrNameLst>
                                      </p:cBhvr>
                                      <p:tavLst>
                                        <p:tav tm="0">
                                          <p:val>
                                            <p:fltVal val="90"/>
                                          </p:val>
                                        </p:tav>
                                        <p:tav tm="100000">
                                          <p:val>
                                            <p:fltVal val="0"/>
                                          </p:val>
                                        </p:tav>
                                      </p:tavLst>
                                    </p:anim>
                                    <p:animEffect transition="in" filter="fade">
                                      <p:cBhvr>
                                        <p:cTn id="32" dur="1000"/>
                                        <p:tgtEl>
                                          <p:spTgt spid="1030"/>
                                        </p:tgtEl>
                                      </p:cBhvr>
                                    </p:animEffect>
                                  </p:childTnLst>
                                </p:cTn>
                              </p:par>
                            </p:childTnLst>
                          </p:cTn>
                        </p:par>
                      </p:childTnLst>
                    </p:cTn>
                  </p:par>
                  <p:par>
                    <p:cTn id="33" fill="hold">
                      <p:stCondLst>
                        <p:cond delay="indefinite"/>
                      </p:stCondLst>
                      <p:childTnLst>
                        <p:par>
                          <p:cTn id="34" fill="hold">
                            <p:stCondLst>
                              <p:cond delay="0"/>
                            </p:stCondLst>
                            <p:childTnLst>
                              <p:par>
                                <p:cTn id="35" presetID="31" presetClass="entr" presetSubtype="0" fill="hold" nodeType="clickEffect">
                                  <p:stCondLst>
                                    <p:cond delay="0"/>
                                  </p:stCondLst>
                                  <p:iterate type="lt">
                                    <p:tmPct val="5000"/>
                                  </p:iterate>
                                  <p:childTnLst>
                                    <p:set>
                                      <p:cBhvr>
                                        <p:cTn id="36" dur="1" fill="hold">
                                          <p:stCondLst>
                                            <p:cond delay="0"/>
                                          </p:stCondLst>
                                        </p:cTn>
                                        <p:tgtEl>
                                          <p:spTgt spid="1027"/>
                                        </p:tgtEl>
                                        <p:attrNameLst>
                                          <p:attrName>style.visibility</p:attrName>
                                        </p:attrNameLst>
                                      </p:cBhvr>
                                      <p:to>
                                        <p:strVal val="visible"/>
                                      </p:to>
                                    </p:set>
                                    <p:anim calcmode="lin" valueType="num">
                                      <p:cBhvr>
                                        <p:cTn id="37" dur="1000" fill="hold"/>
                                        <p:tgtEl>
                                          <p:spTgt spid="1027"/>
                                        </p:tgtEl>
                                        <p:attrNameLst>
                                          <p:attrName>ppt_w</p:attrName>
                                        </p:attrNameLst>
                                      </p:cBhvr>
                                      <p:tavLst>
                                        <p:tav tm="0">
                                          <p:val>
                                            <p:fltVal val="0"/>
                                          </p:val>
                                        </p:tav>
                                        <p:tav tm="100000">
                                          <p:val>
                                            <p:strVal val="#ppt_w"/>
                                          </p:val>
                                        </p:tav>
                                      </p:tavLst>
                                    </p:anim>
                                    <p:anim calcmode="lin" valueType="num">
                                      <p:cBhvr>
                                        <p:cTn id="38" dur="1000" fill="hold"/>
                                        <p:tgtEl>
                                          <p:spTgt spid="1027"/>
                                        </p:tgtEl>
                                        <p:attrNameLst>
                                          <p:attrName>ppt_h</p:attrName>
                                        </p:attrNameLst>
                                      </p:cBhvr>
                                      <p:tavLst>
                                        <p:tav tm="0">
                                          <p:val>
                                            <p:fltVal val="0"/>
                                          </p:val>
                                        </p:tav>
                                        <p:tav tm="100000">
                                          <p:val>
                                            <p:strVal val="#ppt_h"/>
                                          </p:val>
                                        </p:tav>
                                      </p:tavLst>
                                    </p:anim>
                                    <p:anim calcmode="lin" valueType="num">
                                      <p:cBhvr>
                                        <p:cTn id="39" dur="1000" fill="hold"/>
                                        <p:tgtEl>
                                          <p:spTgt spid="1027"/>
                                        </p:tgtEl>
                                        <p:attrNameLst>
                                          <p:attrName>style.rotation</p:attrName>
                                        </p:attrNameLst>
                                      </p:cBhvr>
                                      <p:tavLst>
                                        <p:tav tm="0">
                                          <p:val>
                                            <p:fltVal val="90"/>
                                          </p:val>
                                        </p:tav>
                                        <p:tav tm="100000">
                                          <p:val>
                                            <p:fltVal val="0"/>
                                          </p:val>
                                        </p:tav>
                                      </p:tavLst>
                                    </p:anim>
                                    <p:animEffect transition="in" filter="fade">
                                      <p:cBhvr>
                                        <p:cTn id="40" dur="1000"/>
                                        <p:tgtEl>
                                          <p:spTgt spid="1027"/>
                                        </p:tgtEl>
                                      </p:cBhvr>
                                    </p:animEffect>
                                  </p:childTnLst>
                                </p:cTn>
                              </p:par>
                            </p:childTnLst>
                          </p:cTn>
                        </p:par>
                      </p:childTnLst>
                    </p:cTn>
                  </p:par>
                  <p:par>
                    <p:cTn id="41" fill="hold">
                      <p:stCondLst>
                        <p:cond delay="indefinite"/>
                      </p:stCondLst>
                      <p:childTnLst>
                        <p:par>
                          <p:cTn id="42" fill="hold">
                            <p:stCondLst>
                              <p:cond delay="0"/>
                            </p:stCondLst>
                            <p:childTnLst>
                              <p:par>
                                <p:cTn id="43" presetID="31" presetClass="entr" presetSubtype="0" fill="hold" nodeType="clickEffect">
                                  <p:stCondLst>
                                    <p:cond delay="0"/>
                                  </p:stCondLst>
                                  <p:iterate type="lt">
                                    <p:tmPct val="5000"/>
                                  </p:iterate>
                                  <p:childTnLst>
                                    <p:set>
                                      <p:cBhvr>
                                        <p:cTn id="44" dur="1" fill="hold">
                                          <p:stCondLst>
                                            <p:cond delay="0"/>
                                          </p:stCondLst>
                                        </p:cTn>
                                        <p:tgtEl>
                                          <p:spTgt spid="1031"/>
                                        </p:tgtEl>
                                        <p:attrNameLst>
                                          <p:attrName>style.visibility</p:attrName>
                                        </p:attrNameLst>
                                      </p:cBhvr>
                                      <p:to>
                                        <p:strVal val="visible"/>
                                      </p:to>
                                    </p:set>
                                    <p:anim calcmode="lin" valueType="num">
                                      <p:cBhvr>
                                        <p:cTn id="45" dur="1000" fill="hold"/>
                                        <p:tgtEl>
                                          <p:spTgt spid="1031"/>
                                        </p:tgtEl>
                                        <p:attrNameLst>
                                          <p:attrName>ppt_w</p:attrName>
                                        </p:attrNameLst>
                                      </p:cBhvr>
                                      <p:tavLst>
                                        <p:tav tm="0">
                                          <p:val>
                                            <p:fltVal val="0"/>
                                          </p:val>
                                        </p:tav>
                                        <p:tav tm="100000">
                                          <p:val>
                                            <p:strVal val="#ppt_w"/>
                                          </p:val>
                                        </p:tav>
                                      </p:tavLst>
                                    </p:anim>
                                    <p:anim calcmode="lin" valueType="num">
                                      <p:cBhvr>
                                        <p:cTn id="46" dur="1000" fill="hold"/>
                                        <p:tgtEl>
                                          <p:spTgt spid="1031"/>
                                        </p:tgtEl>
                                        <p:attrNameLst>
                                          <p:attrName>ppt_h</p:attrName>
                                        </p:attrNameLst>
                                      </p:cBhvr>
                                      <p:tavLst>
                                        <p:tav tm="0">
                                          <p:val>
                                            <p:fltVal val="0"/>
                                          </p:val>
                                        </p:tav>
                                        <p:tav tm="100000">
                                          <p:val>
                                            <p:strVal val="#ppt_h"/>
                                          </p:val>
                                        </p:tav>
                                      </p:tavLst>
                                    </p:anim>
                                    <p:anim calcmode="lin" valueType="num">
                                      <p:cBhvr>
                                        <p:cTn id="47" dur="1000" fill="hold"/>
                                        <p:tgtEl>
                                          <p:spTgt spid="1031"/>
                                        </p:tgtEl>
                                        <p:attrNameLst>
                                          <p:attrName>style.rotation</p:attrName>
                                        </p:attrNameLst>
                                      </p:cBhvr>
                                      <p:tavLst>
                                        <p:tav tm="0">
                                          <p:val>
                                            <p:fltVal val="90"/>
                                          </p:val>
                                        </p:tav>
                                        <p:tav tm="100000">
                                          <p:val>
                                            <p:fltVal val="0"/>
                                          </p:val>
                                        </p:tav>
                                      </p:tavLst>
                                    </p:anim>
                                    <p:animEffect transition="in" filter="fade">
                                      <p:cBhvr>
                                        <p:cTn id="48" dur="1000"/>
                                        <p:tgtEl>
                                          <p:spTgt spid="1031"/>
                                        </p:tgtEl>
                                      </p:cBhvr>
                                    </p:animEffect>
                                  </p:childTnLst>
                                </p:cTn>
                              </p:par>
                            </p:childTnLst>
                          </p:cTn>
                        </p:par>
                      </p:childTnLst>
                    </p:cTn>
                  </p:par>
                  <p:par>
                    <p:cTn id="49" fill="hold">
                      <p:stCondLst>
                        <p:cond delay="indefinite"/>
                      </p:stCondLst>
                      <p:childTnLst>
                        <p:par>
                          <p:cTn id="50" fill="hold">
                            <p:stCondLst>
                              <p:cond delay="0"/>
                            </p:stCondLst>
                            <p:childTnLst>
                              <p:par>
                                <p:cTn id="51" presetID="31" presetClass="entr" presetSubtype="0" fill="hold" nodeType="clickEffect">
                                  <p:stCondLst>
                                    <p:cond delay="0"/>
                                  </p:stCondLst>
                                  <p:iterate type="lt">
                                    <p:tmPct val="5000"/>
                                  </p:iterate>
                                  <p:childTnLst>
                                    <p:set>
                                      <p:cBhvr>
                                        <p:cTn id="52" dur="1" fill="hold">
                                          <p:stCondLst>
                                            <p:cond delay="0"/>
                                          </p:stCondLst>
                                        </p:cTn>
                                        <p:tgtEl>
                                          <p:spTgt spid="1032"/>
                                        </p:tgtEl>
                                        <p:attrNameLst>
                                          <p:attrName>style.visibility</p:attrName>
                                        </p:attrNameLst>
                                      </p:cBhvr>
                                      <p:to>
                                        <p:strVal val="visible"/>
                                      </p:to>
                                    </p:set>
                                    <p:anim calcmode="lin" valueType="num">
                                      <p:cBhvr>
                                        <p:cTn id="53" dur="1000" fill="hold"/>
                                        <p:tgtEl>
                                          <p:spTgt spid="1032"/>
                                        </p:tgtEl>
                                        <p:attrNameLst>
                                          <p:attrName>ppt_w</p:attrName>
                                        </p:attrNameLst>
                                      </p:cBhvr>
                                      <p:tavLst>
                                        <p:tav tm="0">
                                          <p:val>
                                            <p:fltVal val="0"/>
                                          </p:val>
                                        </p:tav>
                                        <p:tav tm="100000">
                                          <p:val>
                                            <p:strVal val="#ppt_w"/>
                                          </p:val>
                                        </p:tav>
                                      </p:tavLst>
                                    </p:anim>
                                    <p:anim calcmode="lin" valueType="num">
                                      <p:cBhvr>
                                        <p:cTn id="54" dur="1000" fill="hold"/>
                                        <p:tgtEl>
                                          <p:spTgt spid="1032"/>
                                        </p:tgtEl>
                                        <p:attrNameLst>
                                          <p:attrName>ppt_h</p:attrName>
                                        </p:attrNameLst>
                                      </p:cBhvr>
                                      <p:tavLst>
                                        <p:tav tm="0">
                                          <p:val>
                                            <p:fltVal val="0"/>
                                          </p:val>
                                        </p:tav>
                                        <p:tav tm="100000">
                                          <p:val>
                                            <p:strVal val="#ppt_h"/>
                                          </p:val>
                                        </p:tav>
                                      </p:tavLst>
                                    </p:anim>
                                    <p:anim calcmode="lin" valueType="num">
                                      <p:cBhvr>
                                        <p:cTn id="55" dur="1000" fill="hold"/>
                                        <p:tgtEl>
                                          <p:spTgt spid="1032"/>
                                        </p:tgtEl>
                                        <p:attrNameLst>
                                          <p:attrName>style.rotation</p:attrName>
                                        </p:attrNameLst>
                                      </p:cBhvr>
                                      <p:tavLst>
                                        <p:tav tm="0">
                                          <p:val>
                                            <p:fltVal val="90"/>
                                          </p:val>
                                        </p:tav>
                                        <p:tav tm="100000">
                                          <p:val>
                                            <p:fltVal val="0"/>
                                          </p:val>
                                        </p:tav>
                                      </p:tavLst>
                                    </p:anim>
                                    <p:animEffect transition="in" filter="fade">
                                      <p:cBhvr>
                                        <p:cTn id="56" dur="1000"/>
                                        <p:tgtEl>
                                          <p:spTgt spid="1032"/>
                                        </p:tgtEl>
                                      </p:cBhvr>
                                    </p:animEffect>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13">
                                            <p:txEl>
                                              <p:pRg st="0" end="0"/>
                                            </p:txEl>
                                          </p:spTgt>
                                        </p:tgtEl>
                                        <p:attrNameLst>
                                          <p:attrName>style.visibility</p:attrName>
                                        </p:attrNameLst>
                                      </p:cBhvr>
                                      <p:to>
                                        <p:strVal val="visible"/>
                                      </p:to>
                                    </p:set>
                                    <p:anim calcmode="lin" valueType="num">
                                      <p:cBhvr additive="base">
                                        <p:cTn id="61" dur="500" fill="hold"/>
                                        <p:tgtEl>
                                          <p:spTgt spid="13">
                                            <p:txEl>
                                              <p:pRg st="0" end="0"/>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1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71480"/>
            <a:ext cx="8229600" cy="846158"/>
          </a:xfrm>
        </p:spPr>
        <p:txBody>
          <a:bodyPr>
            <a:normAutofit fontScale="90000"/>
          </a:bodyPr>
          <a:lstStyle/>
          <a:p>
            <a:r>
              <a:rPr lang="en-US" sz="6600" b="1" dirty="0" smtClean="0"/>
              <a:t/>
            </a:r>
            <a:br>
              <a:rPr lang="en-US" sz="6600" b="1" dirty="0" smtClean="0"/>
            </a:br>
            <a:r>
              <a:rPr lang="en-US" sz="6600" b="1" dirty="0" smtClean="0"/>
              <a:t/>
            </a:r>
            <a:br>
              <a:rPr lang="en-US" sz="6600" b="1" dirty="0" smtClean="0"/>
            </a:br>
            <a:r>
              <a:rPr lang="en-US" sz="6600" b="1" dirty="0" smtClean="0"/>
              <a:t/>
            </a:r>
            <a:br>
              <a:rPr lang="en-US" sz="6600" b="1" dirty="0" smtClean="0"/>
            </a:br>
            <a:r>
              <a:rPr lang="en-US" sz="6600" b="1" dirty="0" smtClean="0"/>
              <a:t/>
            </a:r>
            <a:br>
              <a:rPr lang="en-US" sz="6600" b="1" dirty="0" smtClean="0"/>
            </a:br>
            <a:r>
              <a:rPr lang="en-US" sz="6600" b="1" dirty="0" smtClean="0"/>
              <a:t/>
            </a:r>
            <a:br>
              <a:rPr lang="en-US" sz="6600" b="1" dirty="0" smtClean="0"/>
            </a:br>
            <a:r>
              <a:rPr lang="en-US" sz="6600" b="1" dirty="0" smtClean="0"/>
              <a:t/>
            </a:r>
            <a:br>
              <a:rPr lang="en-US" sz="6600" b="1" dirty="0" smtClean="0"/>
            </a:br>
            <a:r>
              <a:rPr lang="en-US" sz="6600" b="1" dirty="0" smtClean="0"/>
              <a:t>Conclusion:</a:t>
            </a:r>
            <a:br>
              <a:rPr lang="en-US" sz="6600" b="1" dirty="0" smtClean="0"/>
            </a:br>
            <a:r>
              <a:rPr lang="en-US" sz="2400" b="1" dirty="0" smtClean="0"/>
              <a:t/>
            </a:r>
            <a:br>
              <a:rPr lang="en-US" sz="2400" b="1" dirty="0" smtClean="0"/>
            </a:br>
            <a:r>
              <a:rPr lang="en-US" sz="4000" b="1" dirty="0" smtClean="0"/>
              <a:t>* ancient civilizations contributed a lot into the modern society;   </a:t>
            </a:r>
            <a:br>
              <a:rPr lang="en-US" sz="4000" b="1" dirty="0" smtClean="0"/>
            </a:br>
            <a:r>
              <a:rPr lang="en-US" sz="4000" b="1" dirty="0" smtClean="0"/>
              <a:t/>
            </a:r>
            <a:br>
              <a:rPr lang="en-US" sz="4000" b="1" dirty="0" smtClean="0"/>
            </a:br>
            <a:r>
              <a:rPr lang="en-US" sz="4000" b="1" dirty="0" smtClean="0"/>
              <a:t> * knowledge of history gives us cultural identity;  </a:t>
            </a:r>
            <a:br>
              <a:rPr lang="en-US" sz="4000" b="1" dirty="0" smtClean="0"/>
            </a:br>
            <a:r>
              <a:rPr lang="en-US" sz="4000" b="1" dirty="0" smtClean="0"/>
              <a:t/>
            </a:r>
            <a:br>
              <a:rPr lang="en-US" sz="4000" b="1" dirty="0" smtClean="0"/>
            </a:br>
            <a:r>
              <a:rPr lang="en-US" sz="4000" b="1" dirty="0" smtClean="0"/>
              <a:t>* every minute of our life is history in the making.  </a:t>
            </a:r>
            <a:br>
              <a:rPr lang="en-US" sz="4000" b="1" dirty="0" smtClean="0"/>
            </a:br>
            <a:endParaRPr lang="ru-RU" sz="4000" b="1" dirty="0"/>
          </a:p>
        </p:txBody>
      </p:sp>
      <p:sp>
        <p:nvSpPr>
          <p:cNvPr id="3" name="Номер слайда 2"/>
          <p:cNvSpPr>
            <a:spLocks noGrp="1"/>
          </p:cNvSpPr>
          <p:nvPr>
            <p:ph type="sldNum" sz="quarter" idx="12"/>
          </p:nvPr>
        </p:nvSpPr>
        <p:spPr/>
        <p:txBody>
          <a:bodyPr/>
          <a:lstStyle/>
          <a:p>
            <a:fld id="{0005D35F-1ECB-49BE-998B-A9F1D5BD2BD2}" type="slidenum">
              <a:rPr lang="ru-RU" smtClean="0"/>
              <a:pPr/>
              <a:t>19</a:t>
            </a:fld>
            <a:endParaRPr lang="ru-RU"/>
          </a:p>
        </p:txBody>
      </p:sp>
      <p:sp>
        <p:nvSpPr>
          <p:cNvPr id="4" name="Нижний колонтитул 3"/>
          <p:cNvSpPr>
            <a:spLocks noGrp="1"/>
          </p:cNvSpPr>
          <p:nvPr>
            <p:ph type="ftr" sz="quarter" idx="11"/>
          </p:nvPr>
        </p:nvSpPr>
        <p:spPr/>
        <p:txBody>
          <a:bodyPr/>
          <a:lstStyle/>
          <a:p>
            <a:endParaRPr lang="ru-RU"/>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2"/>
                                        </p:tgtEl>
                                        <p:attrNameLst>
                                          <p:attrName>style.visibility</p:attrName>
                                        </p:attrNameLst>
                                      </p:cBhvr>
                                      <p:to>
                                        <p:strVal val="visible"/>
                                      </p:to>
                                    </p:set>
                                    <p:anim calcmode="discrete" valueType="clr">
                                      <p:cBhvr override="childStyle">
                                        <p:cTn id="7" dur="80"/>
                                        <p:tgtEl>
                                          <p:spTgt spid="2"/>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
                                        </p:tgtEl>
                                        <p:attrNameLst>
                                          <p:attrName>fillcolor</p:attrName>
                                        </p:attrNameLst>
                                      </p:cBhvr>
                                      <p:tavLst>
                                        <p:tav tm="0">
                                          <p:val>
                                            <p:clrVal>
                                              <a:schemeClr val="accent2"/>
                                            </p:clrVal>
                                          </p:val>
                                        </p:tav>
                                        <p:tav tm="50000">
                                          <p:val>
                                            <p:clrVal>
                                              <a:schemeClr val="hlink"/>
                                            </p:clrVal>
                                          </p:val>
                                        </p:tav>
                                      </p:tavLst>
                                    </p:anim>
                                    <p:set>
                                      <p:cBhvr>
                                        <p:cTn id="9" dur="80"/>
                                        <p:tgtEl>
                                          <p:spTgt spid="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idx="4294967295"/>
          </p:nvPr>
        </p:nvSpPr>
        <p:spPr>
          <a:xfrm>
            <a:off x="928662" y="428604"/>
            <a:ext cx="7500990" cy="5786438"/>
          </a:xfrm>
        </p:spPr>
        <p:txBody>
          <a:bodyPr>
            <a:normAutofit fontScale="90000"/>
          </a:bodyPr>
          <a:lstStyle/>
          <a:p>
            <a:pPr algn="l"/>
            <a:r>
              <a:rPr lang="ru-RU" sz="4000" b="1" dirty="0" smtClean="0"/>
              <a:t> </a:t>
            </a:r>
            <a:r>
              <a:rPr lang="en-US" sz="4000" b="1" dirty="0" smtClean="0"/>
              <a:t/>
            </a:r>
            <a:br>
              <a:rPr lang="en-US" sz="4000" b="1" dirty="0" smtClean="0"/>
            </a:br>
            <a:r>
              <a:rPr lang="en-US" sz="4000" b="1" dirty="0" smtClean="0"/>
              <a:t/>
            </a:r>
            <a:br>
              <a:rPr lang="en-US" sz="4000" b="1" dirty="0" smtClean="0"/>
            </a:br>
            <a:r>
              <a:rPr lang="en-US" sz="4000" b="1" dirty="0" smtClean="0">
                <a:latin typeface="Cataneo BT" pitchFamily="66" charset="0"/>
              </a:rPr>
              <a:t>Agenda:</a:t>
            </a:r>
            <a:br>
              <a:rPr lang="en-US" sz="4000" b="1" dirty="0" smtClean="0">
                <a:latin typeface="Cataneo BT" pitchFamily="66" charset="0"/>
              </a:rPr>
            </a:br>
            <a:r>
              <a:rPr lang="en-US" sz="3200" b="1" dirty="0" smtClean="0">
                <a:latin typeface="Cataneo BT" pitchFamily="66" charset="0"/>
              </a:rPr>
              <a:t/>
            </a:r>
            <a:br>
              <a:rPr lang="en-US" sz="3200" b="1" dirty="0" smtClean="0">
                <a:latin typeface="Cataneo BT" pitchFamily="66" charset="0"/>
              </a:rPr>
            </a:br>
            <a:r>
              <a:rPr lang="en-US" sz="3200" dirty="0" smtClean="0">
                <a:latin typeface="Cataneo BT" pitchFamily="66" charset="0"/>
              </a:rPr>
              <a:t>1. Why is history taught in schools?</a:t>
            </a:r>
            <a:br>
              <a:rPr lang="en-US" sz="3200" dirty="0" smtClean="0">
                <a:latin typeface="Cataneo BT" pitchFamily="66" charset="0"/>
              </a:rPr>
            </a:br>
            <a:r>
              <a:rPr lang="en-US" sz="3200" dirty="0" smtClean="0">
                <a:latin typeface="Cataneo BT" pitchFamily="66" charset="0"/>
              </a:rPr>
              <a:t>2. How well do you know ancient </a:t>
            </a:r>
            <a:br>
              <a:rPr lang="en-US" sz="3200" dirty="0" smtClean="0">
                <a:latin typeface="Cataneo BT" pitchFamily="66" charset="0"/>
              </a:rPr>
            </a:br>
            <a:r>
              <a:rPr lang="en-US" sz="3200" dirty="0" smtClean="0">
                <a:latin typeface="Cataneo BT" pitchFamily="66" charset="0"/>
              </a:rPr>
              <a:t>     civilizations?</a:t>
            </a:r>
            <a:br>
              <a:rPr lang="en-US" sz="3200" dirty="0" smtClean="0">
                <a:latin typeface="Cataneo BT" pitchFamily="66" charset="0"/>
              </a:rPr>
            </a:br>
            <a:r>
              <a:rPr lang="en-US" sz="3200" dirty="0" smtClean="0">
                <a:latin typeface="Cataneo BT" pitchFamily="66" charset="0"/>
              </a:rPr>
              <a:t>3. The most important inventions.</a:t>
            </a:r>
            <a:r>
              <a:rPr lang="ru-RU" sz="3200" dirty="0" smtClean="0">
                <a:latin typeface="Cataneo BT" pitchFamily="66" charset="0"/>
              </a:rPr>
              <a:t/>
            </a:r>
            <a:br>
              <a:rPr lang="ru-RU" sz="3200" dirty="0" smtClean="0">
                <a:latin typeface="Cataneo BT" pitchFamily="66" charset="0"/>
              </a:rPr>
            </a:br>
            <a:r>
              <a:rPr lang="ru-RU" sz="3200" dirty="0" smtClean="0">
                <a:latin typeface="Cataneo BT" pitchFamily="66" charset="0"/>
              </a:rPr>
              <a:t>4</a:t>
            </a:r>
            <a:r>
              <a:rPr lang="en-US" sz="3200" dirty="0" smtClean="0">
                <a:latin typeface="Cataneo BT" pitchFamily="66" charset="0"/>
              </a:rPr>
              <a:t>. Every minute of our life is history </a:t>
            </a:r>
            <a:br>
              <a:rPr lang="en-US" sz="3200" dirty="0" smtClean="0">
                <a:latin typeface="Cataneo BT" pitchFamily="66" charset="0"/>
              </a:rPr>
            </a:br>
            <a:r>
              <a:rPr lang="en-US" sz="3200" dirty="0" smtClean="0">
                <a:latin typeface="Cataneo BT" pitchFamily="66" charset="0"/>
              </a:rPr>
              <a:t>    in the making.</a:t>
            </a:r>
            <a:br>
              <a:rPr lang="en-US" sz="3200" dirty="0" smtClean="0">
                <a:latin typeface="Cataneo BT" pitchFamily="66" charset="0"/>
              </a:rPr>
            </a:br>
            <a:endParaRPr lang="ru-RU" sz="3200" dirty="0"/>
          </a:p>
        </p:txBody>
      </p:sp>
      <p:pic>
        <p:nvPicPr>
          <p:cNvPr id="14338" name="Picture 2" descr="Julius Caesar"/>
          <p:cNvPicPr>
            <a:picLocks noChangeAspect="1" noChangeArrowheads="1"/>
          </p:cNvPicPr>
          <p:nvPr/>
        </p:nvPicPr>
        <p:blipFill>
          <a:blip r:embed="rId3" cstate="print"/>
          <a:srcRect/>
          <a:stretch>
            <a:fillRect/>
          </a:stretch>
        </p:blipFill>
        <p:spPr bwMode="auto">
          <a:xfrm>
            <a:off x="7215206" y="2285992"/>
            <a:ext cx="1214446" cy="3429001"/>
          </a:xfrm>
          <a:prstGeom prst="rect">
            <a:avLst/>
          </a:prstGeom>
          <a:noFill/>
        </p:spPr>
      </p:pic>
      <p:pic>
        <p:nvPicPr>
          <p:cNvPr id="1026" name="Picture 2" descr="E:\метод раб 2010-2011\9кл откр ур\logo_02.jpg"/>
          <p:cNvPicPr>
            <a:picLocks noChangeAspect="1" noChangeArrowheads="1"/>
          </p:cNvPicPr>
          <p:nvPr/>
        </p:nvPicPr>
        <p:blipFill>
          <a:blip r:embed="rId4" cstate="print"/>
          <a:srcRect/>
          <a:stretch>
            <a:fillRect/>
          </a:stretch>
        </p:blipFill>
        <p:spPr bwMode="auto">
          <a:xfrm>
            <a:off x="928689" y="500043"/>
            <a:ext cx="7146522" cy="1214445"/>
          </a:xfrm>
          <a:prstGeom prst="rect">
            <a:avLst/>
          </a:prstGeom>
          <a:noFill/>
        </p:spPr>
      </p:pic>
      <p:sp>
        <p:nvSpPr>
          <p:cNvPr id="5" name="Номер слайда 4"/>
          <p:cNvSpPr>
            <a:spLocks noGrp="1"/>
          </p:cNvSpPr>
          <p:nvPr>
            <p:ph type="sldNum" sz="quarter" idx="12"/>
          </p:nvPr>
        </p:nvSpPr>
        <p:spPr/>
        <p:txBody>
          <a:bodyPr/>
          <a:lstStyle/>
          <a:p>
            <a:fld id="{0005D35F-1ECB-49BE-998B-A9F1D5BD2BD2}" type="slidenum">
              <a:rPr lang="ru-RU" smtClean="0"/>
              <a:pPr/>
              <a:t>2</a:t>
            </a:fld>
            <a:endParaRPr lang="ru-RU"/>
          </a:p>
        </p:txBody>
      </p:sp>
      <p:sp>
        <p:nvSpPr>
          <p:cNvPr id="6" name="Нижний колонтитул 5"/>
          <p:cNvSpPr>
            <a:spLocks noGrp="1"/>
          </p:cNvSpPr>
          <p:nvPr>
            <p:ph type="ftr" sz="quarter" idx="11"/>
          </p:nvPr>
        </p:nvSpPr>
        <p:spPr/>
        <p:txBody>
          <a:bodyPr/>
          <a:lstStyle/>
          <a:p>
            <a:endParaRPr lang="ru-RU"/>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2"/>
                                        </p:tgtEl>
                                        <p:attrNameLst>
                                          <p:attrName>style.visibility</p:attrName>
                                        </p:attrNameLst>
                                      </p:cBhvr>
                                      <p:to>
                                        <p:strVal val="visible"/>
                                      </p:to>
                                    </p:set>
                                    <p:anim calcmode="discrete" valueType="clr">
                                      <p:cBhvr override="childStyle">
                                        <p:cTn id="7" dur="80"/>
                                        <p:tgtEl>
                                          <p:spTgt spid="2"/>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
                                        </p:tgtEl>
                                        <p:attrNameLst>
                                          <p:attrName>fillcolor</p:attrName>
                                        </p:attrNameLst>
                                      </p:cBhvr>
                                      <p:tavLst>
                                        <p:tav tm="0">
                                          <p:val>
                                            <p:clrVal>
                                              <a:schemeClr val="accent2"/>
                                            </p:clrVal>
                                          </p:val>
                                        </p:tav>
                                        <p:tav tm="50000">
                                          <p:val>
                                            <p:clrVal>
                                              <a:schemeClr val="hlink"/>
                                            </p:clrVal>
                                          </p:val>
                                        </p:tav>
                                      </p:tavLst>
                                    </p:anim>
                                    <p:set>
                                      <p:cBhvr>
                                        <p:cTn id="9" dur="80"/>
                                        <p:tgtEl>
                                          <p:spTgt spid="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8229600" cy="857232"/>
          </a:xfrm>
        </p:spPr>
        <p:txBody>
          <a:bodyPr>
            <a:normAutofit/>
          </a:bodyPr>
          <a:lstStyle/>
          <a:p>
            <a:r>
              <a:rPr lang="en-US" sz="3600" b="1" dirty="0" smtClean="0">
                <a:latin typeface="Cataneo BT" pitchFamily="66" charset="0"/>
              </a:rPr>
              <a:t>Which team is the best?</a:t>
            </a:r>
            <a:endParaRPr lang="ru-RU" sz="3600" b="1" dirty="0"/>
          </a:p>
        </p:txBody>
      </p:sp>
      <p:graphicFrame>
        <p:nvGraphicFramePr>
          <p:cNvPr id="3" name="Таблица 2"/>
          <p:cNvGraphicFramePr>
            <a:graphicFrameLocks noGrp="1"/>
          </p:cNvGraphicFramePr>
          <p:nvPr/>
        </p:nvGraphicFramePr>
        <p:xfrm>
          <a:off x="285722" y="777366"/>
          <a:ext cx="8715435" cy="5677811"/>
        </p:xfrm>
        <a:graphic>
          <a:graphicData uri="http://schemas.openxmlformats.org/drawingml/2006/table">
            <a:tbl>
              <a:tblPr>
                <a:tableStyleId>{5C22544A-7EE6-4342-B048-85BDC9FD1C3A}</a:tableStyleId>
              </a:tblPr>
              <a:tblGrid>
                <a:gridCol w="6143666"/>
                <a:gridCol w="1285884"/>
                <a:gridCol w="1285885"/>
              </a:tblGrid>
              <a:tr h="460139">
                <a:tc>
                  <a:txBody>
                    <a:bodyPr/>
                    <a:lstStyle/>
                    <a:p>
                      <a:endParaRPr lang="ru-RU" dirty="0"/>
                    </a:p>
                  </a:txBody>
                  <a:tcPr/>
                </a:tc>
                <a:tc>
                  <a:txBody>
                    <a:bodyPr/>
                    <a:lstStyle/>
                    <a:p>
                      <a:r>
                        <a:rPr lang="en-US" sz="2400" dirty="0" smtClean="0">
                          <a:solidFill>
                            <a:schemeClr val="accent6">
                              <a:lumMod val="75000"/>
                            </a:schemeClr>
                          </a:solidFill>
                        </a:rPr>
                        <a:t>1 team</a:t>
                      </a:r>
                      <a:endParaRPr lang="ru-RU" sz="2400" dirty="0">
                        <a:solidFill>
                          <a:schemeClr val="accent6">
                            <a:lumMod val="75000"/>
                          </a:schemeClr>
                        </a:solidFill>
                      </a:endParaRPr>
                    </a:p>
                  </a:txBody>
                  <a:tcPr/>
                </a:tc>
                <a:tc>
                  <a:txBody>
                    <a:bodyPr/>
                    <a:lstStyle/>
                    <a:p>
                      <a:r>
                        <a:rPr lang="en-US" sz="2400" dirty="0" smtClean="0">
                          <a:solidFill>
                            <a:srgbClr val="00B050"/>
                          </a:solidFill>
                        </a:rPr>
                        <a:t>2 team</a:t>
                      </a:r>
                      <a:endParaRPr lang="ru-RU" sz="2400" dirty="0">
                        <a:solidFill>
                          <a:srgbClr val="00B050"/>
                        </a:solidFill>
                      </a:endParaRPr>
                    </a:p>
                  </a:txBody>
                  <a:tcPr/>
                </a:tc>
              </a:tr>
              <a:tr h="373224">
                <a:tc>
                  <a:txBody>
                    <a:bodyPr/>
                    <a:lstStyle/>
                    <a:p>
                      <a:r>
                        <a:rPr lang="en-US" dirty="0" smtClean="0"/>
                        <a:t>1. Matching the words and definitions </a:t>
                      </a:r>
                      <a:endParaRPr lang="ru-RU" dirty="0"/>
                    </a:p>
                  </a:txBody>
                  <a:tcPr/>
                </a:tc>
                <a:tc>
                  <a:txBody>
                    <a:bodyPr/>
                    <a:lstStyle/>
                    <a:p>
                      <a:endParaRPr lang="ru-RU" dirty="0">
                        <a:solidFill>
                          <a:schemeClr val="accent6">
                            <a:lumMod val="75000"/>
                          </a:schemeClr>
                        </a:solidFill>
                      </a:endParaRPr>
                    </a:p>
                  </a:txBody>
                  <a:tcPr/>
                </a:tc>
                <a:tc>
                  <a:txBody>
                    <a:bodyPr/>
                    <a:lstStyle/>
                    <a:p>
                      <a:endParaRPr lang="ru-RU" dirty="0">
                        <a:solidFill>
                          <a:srgbClr val="00B050"/>
                        </a:solidFill>
                      </a:endParaRPr>
                    </a:p>
                  </a:txBody>
                  <a:tcPr/>
                </a:tc>
              </a:tr>
              <a:tr h="373224">
                <a:tc>
                  <a:txBody>
                    <a:bodyPr/>
                    <a:lstStyle/>
                    <a:p>
                      <a:r>
                        <a:rPr lang="en-US" dirty="0" smtClean="0"/>
                        <a:t>2. Mini-talk “Why is history taught in schools?”</a:t>
                      </a:r>
                      <a:endParaRPr lang="ru-RU" dirty="0"/>
                    </a:p>
                  </a:txBody>
                  <a:tcPr/>
                </a:tc>
                <a:tc>
                  <a:txBody>
                    <a:bodyPr/>
                    <a:lstStyle/>
                    <a:p>
                      <a:endParaRPr lang="ru-RU" dirty="0">
                        <a:solidFill>
                          <a:schemeClr val="accent6">
                            <a:lumMod val="75000"/>
                          </a:schemeClr>
                        </a:solidFill>
                      </a:endParaRPr>
                    </a:p>
                  </a:txBody>
                  <a:tcPr/>
                </a:tc>
                <a:tc>
                  <a:txBody>
                    <a:bodyPr/>
                    <a:lstStyle/>
                    <a:p>
                      <a:endParaRPr lang="ru-RU" dirty="0">
                        <a:solidFill>
                          <a:srgbClr val="00B050"/>
                        </a:solidFill>
                      </a:endParaRPr>
                    </a:p>
                  </a:txBody>
                  <a:tcPr/>
                </a:tc>
              </a:tr>
              <a:tr h="373224">
                <a:tc>
                  <a:txBody>
                    <a:bodyPr/>
                    <a:lstStyle/>
                    <a:p>
                      <a:r>
                        <a:rPr lang="en-US" dirty="0" smtClean="0"/>
                        <a:t>3. Dialogue “Visiting Museums”</a:t>
                      </a:r>
                      <a:endParaRPr lang="ru-RU" dirty="0"/>
                    </a:p>
                  </a:txBody>
                  <a:tcPr/>
                </a:tc>
                <a:tc>
                  <a:txBody>
                    <a:bodyPr/>
                    <a:lstStyle/>
                    <a:p>
                      <a:endParaRPr lang="ru-RU" dirty="0">
                        <a:solidFill>
                          <a:schemeClr val="accent6">
                            <a:lumMod val="75000"/>
                          </a:schemeClr>
                        </a:solidFill>
                      </a:endParaRPr>
                    </a:p>
                  </a:txBody>
                  <a:tcPr/>
                </a:tc>
                <a:tc>
                  <a:txBody>
                    <a:bodyPr/>
                    <a:lstStyle/>
                    <a:p>
                      <a:endParaRPr lang="ru-RU" dirty="0">
                        <a:solidFill>
                          <a:srgbClr val="00B050"/>
                        </a:solidFill>
                      </a:endParaRPr>
                    </a:p>
                  </a:txBody>
                  <a:tcPr/>
                </a:tc>
              </a:tr>
              <a:tr h="373224">
                <a:tc>
                  <a:txBody>
                    <a:bodyPr/>
                    <a:lstStyle/>
                    <a:p>
                      <a:r>
                        <a:rPr lang="en-US" dirty="0" smtClean="0"/>
                        <a:t>4.  Listening 1 (Video  “The Flintstones”)</a:t>
                      </a:r>
                      <a:endParaRPr lang="ru-RU" dirty="0"/>
                    </a:p>
                  </a:txBody>
                  <a:tcPr/>
                </a:tc>
                <a:tc>
                  <a:txBody>
                    <a:bodyPr/>
                    <a:lstStyle/>
                    <a:p>
                      <a:endParaRPr lang="ru-RU" dirty="0">
                        <a:solidFill>
                          <a:schemeClr val="accent6">
                            <a:lumMod val="75000"/>
                          </a:schemeClr>
                        </a:solidFill>
                      </a:endParaRPr>
                    </a:p>
                  </a:txBody>
                  <a:tcPr/>
                </a:tc>
                <a:tc>
                  <a:txBody>
                    <a:bodyPr/>
                    <a:lstStyle/>
                    <a:p>
                      <a:endParaRPr lang="ru-RU" dirty="0">
                        <a:solidFill>
                          <a:srgbClr val="00B050"/>
                        </a:solidFill>
                      </a:endParaRPr>
                    </a:p>
                  </a:txBody>
                  <a:tcPr/>
                </a:tc>
              </a:tr>
              <a:tr h="373224">
                <a:tc>
                  <a:txBody>
                    <a:bodyPr/>
                    <a:lstStyle/>
                    <a:p>
                      <a:r>
                        <a:rPr lang="en-US" dirty="0" smtClean="0"/>
                        <a:t>5. Filling the gaps in the definition of a civilization</a:t>
                      </a:r>
                      <a:endParaRPr lang="ru-RU" dirty="0"/>
                    </a:p>
                  </a:txBody>
                  <a:tcPr/>
                </a:tc>
                <a:tc>
                  <a:txBody>
                    <a:bodyPr/>
                    <a:lstStyle/>
                    <a:p>
                      <a:endParaRPr lang="ru-RU" dirty="0">
                        <a:solidFill>
                          <a:schemeClr val="accent6">
                            <a:lumMod val="75000"/>
                          </a:schemeClr>
                        </a:solidFill>
                      </a:endParaRPr>
                    </a:p>
                  </a:txBody>
                  <a:tcPr/>
                </a:tc>
                <a:tc>
                  <a:txBody>
                    <a:bodyPr/>
                    <a:lstStyle/>
                    <a:p>
                      <a:endParaRPr lang="ru-RU" dirty="0">
                        <a:solidFill>
                          <a:srgbClr val="00B050"/>
                        </a:solidFill>
                      </a:endParaRPr>
                    </a:p>
                  </a:txBody>
                  <a:tcPr/>
                </a:tc>
              </a:tr>
              <a:tr h="373224">
                <a:tc>
                  <a:txBody>
                    <a:bodyPr/>
                    <a:lstStyle/>
                    <a:p>
                      <a:r>
                        <a:rPr lang="en-US" dirty="0" smtClean="0"/>
                        <a:t>6.  Matching the maps to the ancient civilizations</a:t>
                      </a:r>
                      <a:endParaRPr lang="ru-RU" dirty="0"/>
                    </a:p>
                  </a:txBody>
                  <a:tcPr/>
                </a:tc>
                <a:tc>
                  <a:txBody>
                    <a:bodyPr/>
                    <a:lstStyle/>
                    <a:p>
                      <a:endParaRPr lang="ru-RU" dirty="0">
                        <a:solidFill>
                          <a:schemeClr val="accent6">
                            <a:lumMod val="75000"/>
                          </a:schemeClr>
                        </a:solidFill>
                      </a:endParaRPr>
                    </a:p>
                  </a:txBody>
                  <a:tcPr/>
                </a:tc>
                <a:tc>
                  <a:txBody>
                    <a:bodyPr/>
                    <a:lstStyle/>
                    <a:p>
                      <a:endParaRPr lang="ru-RU" dirty="0">
                        <a:solidFill>
                          <a:srgbClr val="00B050"/>
                        </a:solidFill>
                      </a:endParaRPr>
                    </a:p>
                  </a:txBody>
                  <a:tcPr/>
                </a:tc>
              </a:tr>
              <a:tr h="373224">
                <a:tc>
                  <a:txBody>
                    <a:bodyPr/>
                    <a:lstStyle/>
                    <a:p>
                      <a:r>
                        <a:rPr lang="en-US" dirty="0" smtClean="0"/>
                        <a:t>7. Mini-talks</a:t>
                      </a:r>
                      <a:r>
                        <a:rPr lang="en-US" baseline="0" dirty="0" smtClean="0"/>
                        <a:t> (</a:t>
                      </a:r>
                      <a:r>
                        <a:rPr lang="en-US" dirty="0" smtClean="0"/>
                        <a:t>riddles) about civilizations/ guessing the names </a:t>
                      </a:r>
                      <a:endParaRPr lang="ru-RU" dirty="0"/>
                    </a:p>
                  </a:txBody>
                  <a:tcPr/>
                </a:tc>
                <a:tc>
                  <a:txBody>
                    <a:bodyPr/>
                    <a:lstStyle/>
                    <a:p>
                      <a:endParaRPr lang="ru-RU" dirty="0">
                        <a:solidFill>
                          <a:schemeClr val="accent6">
                            <a:lumMod val="75000"/>
                          </a:schemeClr>
                        </a:solidFill>
                      </a:endParaRPr>
                    </a:p>
                  </a:txBody>
                  <a:tcPr/>
                </a:tc>
                <a:tc>
                  <a:txBody>
                    <a:bodyPr/>
                    <a:lstStyle/>
                    <a:p>
                      <a:endParaRPr lang="ru-RU" dirty="0">
                        <a:solidFill>
                          <a:srgbClr val="00B050"/>
                        </a:solidFill>
                      </a:endParaRPr>
                    </a:p>
                  </a:txBody>
                  <a:tcPr/>
                </a:tc>
              </a:tr>
              <a:tr h="373224">
                <a:tc>
                  <a:txBody>
                    <a:bodyPr/>
                    <a:lstStyle/>
                    <a:p>
                      <a:r>
                        <a:rPr lang="en-US" dirty="0" smtClean="0"/>
                        <a:t>8. Which</a:t>
                      </a:r>
                      <a:r>
                        <a:rPr lang="en-US" baseline="0" dirty="0" smtClean="0"/>
                        <a:t> belongs to Egyptian, Greek or Roman civilization? </a:t>
                      </a:r>
                      <a:endParaRPr lang="ru-RU" dirty="0"/>
                    </a:p>
                  </a:txBody>
                  <a:tcPr/>
                </a:tc>
                <a:tc>
                  <a:txBody>
                    <a:bodyPr/>
                    <a:lstStyle/>
                    <a:p>
                      <a:endParaRPr lang="ru-RU" dirty="0">
                        <a:solidFill>
                          <a:schemeClr val="accent6">
                            <a:lumMod val="75000"/>
                          </a:schemeClr>
                        </a:solidFill>
                      </a:endParaRPr>
                    </a:p>
                  </a:txBody>
                  <a:tcPr/>
                </a:tc>
                <a:tc>
                  <a:txBody>
                    <a:bodyPr/>
                    <a:lstStyle/>
                    <a:p>
                      <a:endParaRPr lang="ru-RU" dirty="0">
                        <a:solidFill>
                          <a:srgbClr val="00B050"/>
                        </a:solidFill>
                      </a:endParaRPr>
                    </a:p>
                  </a:txBody>
                  <a:tcPr/>
                </a:tc>
              </a:tr>
              <a:tr h="373224">
                <a:tc>
                  <a:txBody>
                    <a:bodyPr/>
                    <a:lstStyle/>
                    <a:p>
                      <a:r>
                        <a:rPr lang="en-US" dirty="0" smtClean="0"/>
                        <a:t>9. Listening 2 (Video “Seven Wonders of The Greek World”)  </a:t>
                      </a:r>
                      <a:endParaRPr lang="ru-RU" dirty="0"/>
                    </a:p>
                  </a:txBody>
                  <a:tcPr/>
                </a:tc>
                <a:tc>
                  <a:txBody>
                    <a:bodyPr/>
                    <a:lstStyle/>
                    <a:p>
                      <a:endParaRPr lang="ru-RU" dirty="0">
                        <a:solidFill>
                          <a:schemeClr val="accent6">
                            <a:lumMod val="75000"/>
                          </a:schemeClr>
                        </a:solidFill>
                      </a:endParaRPr>
                    </a:p>
                  </a:txBody>
                  <a:tcPr/>
                </a:tc>
                <a:tc>
                  <a:txBody>
                    <a:bodyPr/>
                    <a:lstStyle/>
                    <a:p>
                      <a:endParaRPr lang="ru-RU" dirty="0">
                        <a:solidFill>
                          <a:srgbClr val="00B050"/>
                        </a:solidFill>
                      </a:endParaRPr>
                    </a:p>
                  </a:txBody>
                  <a:tcPr/>
                </a:tc>
              </a:tr>
              <a:tr h="373224">
                <a:tc>
                  <a:txBody>
                    <a:bodyPr/>
                    <a:lstStyle/>
                    <a:p>
                      <a:r>
                        <a:rPr lang="en-US" dirty="0" smtClean="0"/>
                        <a:t>10. Dialogue-comparison</a:t>
                      </a:r>
                      <a:r>
                        <a:rPr lang="en-US" baseline="0" dirty="0" smtClean="0"/>
                        <a:t> </a:t>
                      </a:r>
                      <a:r>
                        <a:rPr lang="en-US" baseline="0" smtClean="0"/>
                        <a:t>of ancient </a:t>
                      </a:r>
                      <a:r>
                        <a:rPr lang="en-US" baseline="0" dirty="0" smtClean="0"/>
                        <a:t>civilizations</a:t>
                      </a:r>
                      <a:endParaRPr lang="ru-RU" dirty="0"/>
                    </a:p>
                  </a:txBody>
                  <a:tcPr/>
                </a:tc>
                <a:tc>
                  <a:txBody>
                    <a:bodyPr/>
                    <a:lstStyle/>
                    <a:p>
                      <a:endParaRPr lang="ru-RU" dirty="0">
                        <a:solidFill>
                          <a:schemeClr val="accent6">
                            <a:lumMod val="75000"/>
                          </a:schemeClr>
                        </a:solidFill>
                      </a:endParaRPr>
                    </a:p>
                  </a:txBody>
                  <a:tcPr/>
                </a:tc>
                <a:tc>
                  <a:txBody>
                    <a:bodyPr/>
                    <a:lstStyle/>
                    <a:p>
                      <a:endParaRPr lang="ru-RU" dirty="0">
                        <a:solidFill>
                          <a:srgbClr val="00B050"/>
                        </a:solidFill>
                      </a:endParaRPr>
                    </a:p>
                  </a:txBody>
                  <a:tcPr/>
                </a:tc>
              </a:tr>
              <a:tr h="373224">
                <a:tc>
                  <a:txBody>
                    <a:bodyPr/>
                    <a:lstStyle/>
                    <a:p>
                      <a:r>
                        <a:rPr lang="en-US" dirty="0" smtClean="0"/>
                        <a:t>11. Decoding</a:t>
                      </a:r>
                      <a:r>
                        <a:rPr lang="en-US" baseline="0" dirty="0" smtClean="0"/>
                        <a:t> of the proverb</a:t>
                      </a:r>
                      <a:endParaRPr lang="ru-RU" dirty="0"/>
                    </a:p>
                  </a:txBody>
                  <a:tcPr/>
                </a:tc>
                <a:tc>
                  <a:txBody>
                    <a:bodyPr/>
                    <a:lstStyle/>
                    <a:p>
                      <a:endParaRPr lang="ru-RU" dirty="0">
                        <a:solidFill>
                          <a:schemeClr val="accent6">
                            <a:lumMod val="75000"/>
                          </a:schemeClr>
                        </a:solidFill>
                      </a:endParaRPr>
                    </a:p>
                  </a:txBody>
                  <a:tcPr/>
                </a:tc>
                <a:tc>
                  <a:txBody>
                    <a:bodyPr/>
                    <a:lstStyle/>
                    <a:p>
                      <a:endParaRPr lang="ru-RU" dirty="0">
                        <a:solidFill>
                          <a:srgbClr val="00B050"/>
                        </a:solidFill>
                      </a:endParaRPr>
                    </a:p>
                  </a:txBody>
                  <a:tcPr/>
                </a:tc>
              </a:tr>
              <a:tr h="373224">
                <a:tc>
                  <a:txBody>
                    <a:bodyPr/>
                    <a:lstStyle/>
                    <a:p>
                      <a:r>
                        <a:rPr lang="en-US" dirty="0" smtClean="0"/>
                        <a:t>12. Mini-talk “The Most Important Invention”</a:t>
                      </a:r>
                      <a:endParaRPr lang="ru-RU" dirty="0"/>
                    </a:p>
                  </a:txBody>
                  <a:tcPr/>
                </a:tc>
                <a:tc>
                  <a:txBody>
                    <a:bodyPr/>
                    <a:lstStyle/>
                    <a:p>
                      <a:endParaRPr lang="ru-RU" dirty="0">
                        <a:solidFill>
                          <a:schemeClr val="accent6">
                            <a:lumMod val="75000"/>
                          </a:schemeClr>
                        </a:solidFill>
                      </a:endParaRPr>
                    </a:p>
                  </a:txBody>
                  <a:tcPr/>
                </a:tc>
                <a:tc>
                  <a:txBody>
                    <a:bodyPr/>
                    <a:lstStyle/>
                    <a:p>
                      <a:endParaRPr lang="ru-RU" dirty="0">
                        <a:solidFill>
                          <a:srgbClr val="00B050"/>
                        </a:solidFill>
                      </a:endParaRPr>
                    </a:p>
                  </a:txBody>
                  <a:tcPr/>
                </a:tc>
              </a:tr>
              <a:tr h="373224">
                <a:tc>
                  <a:txBody>
                    <a:bodyPr/>
                    <a:lstStyle/>
                    <a:p>
                      <a:r>
                        <a:rPr lang="en-US" dirty="0" smtClean="0"/>
                        <a:t>13. Mini-talk “Necessity is the Mother of Invention”</a:t>
                      </a:r>
                      <a:endParaRPr lang="ru-RU" dirty="0"/>
                    </a:p>
                  </a:txBody>
                  <a:tcPr/>
                </a:tc>
                <a:tc>
                  <a:txBody>
                    <a:bodyPr/>
                    <a:lstStyle/>
                    <a:p>
                      <a:endParaRPr lang="ru-RU" dirty="0">
                        <a:solidFill>
                          <a:schemeClr val="accent6">
                            <a:lumMod val="75000"/>
                          </a:schemeClr>
                        </a:solidFill>
                      </a:endParaRPr>
                    </a:p>
                  </a:txBody>
                  <a:tcPr/>
                </a:tc>
                <a:tc>
                  <a:txBody>
                    <a:bodyPr/>
                    <a:lstStyle/>
                    <a:p>
                      <a:endParaRPr lang="ru-RU" dirty="0">
                        <a:solidFill>
                          <a:srgbClr val="00B050"/>
                        </a:solidFill>
                      </a:endParaRPr>
                    </a:p>
                  </a:txBody>
                  <a:tcPr/>
                </a:tc>
              </a:tr>
              <a:tr h="339977">
                <a:tc>
                  <a:txBody>
                    <a:bodyPr/>
                    <a:lstStyle/>
                    <a:p>
                      <a:r>
                        <a:rPr lang="en-US" b="1" dirty="0" smtClean="0"/>
                        <a:t>TOTAL</a:t>
                      </a:r>
                      <a:endParaRPr lang="ru-RU" b="1" dirty="0"/>
                    </a:p>
                  </a:txBody>
                  <a:tcPr/>
                </a:tc>
                <a:tc>
                  <a:txBody>
                    <a:bodyPr/>
                    <a:lstStyle/>
                    <a:p>
                      <a:endParaRPr lang="ru-RU" dirty="0">
                        <a:solidFill>
                          <a:schemeClr val="accent6">
                            <a:lumMod val="75000"/>
                          </a:schemeClr>
                        </a:solidFill>
                      </a:endParaRPr>
                    </a:p>
                  </a:txBody>
                  <a:tcPr/>
                </a:tc>
                <a:tc>
                  <a:txBody>
                    <a:bodyPr/>
                    <a:lstStyle/>
                    <a:p>
                      <a:endParaRPr lang="ru-RU" dirty="0">
                        <a:solidFill>
                          <a:srgbClr val="00B050"/>
                        </a:solidFill>
                      </a:endParaRPr>
                    </a:p>
                  </a:txBody>
                  <a:tcPr/>
                </a:tc>
              </a:tr>
            </a:tbl>
          </a:graphicData>
        </a:graphic>
      </p:graphicFrame>
      <p:sp>
        <p:nvSpPr>
          <p:cNvPr id="4" name="Номер слайда 3"/>
          <p:cNvSpPr>
            <a:spLocks noGrp="1"/>
          </p:cNvSpPr>
          <p:nvPr>
            <p:ph type="sldNum" sz="quarter" idx="12"/>
          </p:nvPr>
        </p:nvSpPr>
        <p:spPr/>
        <p:txBody>
          <a:bodyPr/>
          <a:lstStyle/>
          <a:p>
            <a:fld id="{0005D35F-1ECB-49BE-998B-A9F1D5BD2BD2}" type="slidenum">
              <a:rPr lang="ru-RU" smtClean="0"/>
              <a:pPr/>
              <a:t>20</a:t>
            </a:fld>
            <a:endParaRPr lang="ru-RU"/>
          </a:p>
        </p:txBody>
      </p:sp>
      <p:sp>
        <p:nvSpPr>
          <p:cNvPr id="5" name="Нижний колонтитул 4"/>
          <p:cNvSpPr>
            <a:spLocks noGrp="1"/>
          </p:cNvSpPr>
          <p:nvPr>
            <p:ph type="ftr" sz="quarter" idx="11"/>
          </p:nvPr>
        </p:nvSpPr>
        <p:spPr/>
        <p:txBody>
          <a:bodyPr/>
          <a:lstStyle/>
          <a:p>
            <a:endParaRPr lang="ru-RU"/>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5098578"/>
          </a:xfrm>
        </p:spPr>
        <p:txBody>
          <a:bodyPr>
            <a:normAutofit fontScale="90000"/>
          </a:bodyPr>
          <a:lstStyle/>
          <a:p>
            <a:r>
              <a:rPr lang="en-US" sz="6000" b="1" u="sng" dirty="0" smtClean="0"/>
              <a:t>HOMEWORK:</a:t>
            </a:r>
            <a:r>
              <a:rPr lang="en-US" sz="6000" dirty="0" smtClean="0"/>
              <a:t/>
            </a:r>
            <a:br>
              <a:rPr lang="en-US" sz="6000" dirty="0" smtClean="0"/>
            </a:br>
            <a:r>
              <a:rPr lang="en-US" dirty="0" smtClean="0"/>
              <a:t>prepare a two-minute talk on one of the themes:</a:t>
            </a:r>
            <a:br>
              <a:rPr lang="en-US" dirty="0" smtClean="0"/>
            </a:br>
            <a:r>
              <a:rPr lang="en-US" dirty="0" smtClean="0"/>
              <a:t/>
            </a:r>
            <a:br>
              <a:rPr lang="en-US" dirty="0" smtClean="0"/>
            </a:br>
            <a:r>
              <a:rPr lang="en-US" dirty="0" smtClean="0"/>
              <a:t> </a:t>
            </a:r>
            <a:r>
              <a:rPr lang="en-US" i="1" dirty="0" smtClean="0"/>
              <a:t>“The History Repeats Itself” or</a:t>
            </a:r>
            <a:br>
              <a:rPr lang="en-US" i="1" dirty="0" smtClean="0"/>
            </a:br>
            <a:r>
              <a:rPr lang="en-US" i="1" dirty="0" smtClean="0"/>
              <a:t> </a:t>
            </a:r>
            <a:br>
              <a:rPr lang="en-US" i="1" dirty="0" smtClean="0"/>
            </a:br>
            <a:r>
              <a:rPr lang="en-US" i="1" dirty="0" smtClean="0"/>
              <a:t>“Without the Past there Is No Future”</a:t>
            </a:r>
            <a:r>
              <a:rPr lang="en-US" sz="6000" i="1" dirty="0" smtClean="0"/>
              <a:t/>
            </a:r>
            <a:br>
              <a:rPr lang="en-US" sz="6000" i="1" dirty="0" smtClean="0"/>
            </a:br>
            <a:endParaRPr lang="ru-RU" sz="6000" i="1" dirty="0"/>
          </a:p>
        </p:txBody>
      </p:sp>
      <p:pic>
        <p:nvPicPr>
          <p:cNvPr id="4" name="Picture 10" descr="chariot.jpeg"/>
          <p:cNvPicPr>
            <a:picLocks noChangeAspect="1"/>
          </p:cNvPicPr>
          <p:nvPr/>
        </p:nvPicPr>
        <p:blipFill>
          <a:blip r:embed="rId4" cstate="print"/>
          <a:srcRect/>
          <a:stretch>
            <a:fillRect/>
          </a:stretch>
        </p:blipFill>
        <p:spPr bwMode="auto">
          <a:xfrm flipH="1">
            <a:off x="5105400" y="5659438"/>
            <a:ext cx="1485900" cy="965200"/>
          </a:xfrm>
          <a:prstGeom prst="rect">
            <a:avLst/>
          </a:prstGeom>
          <a:noFill/>
          <a:ln w="9525">
            <a:noFill/>
            <a:miter lim="800000"/>
            <a:headEnd/>
            <a:tailEnd/>
          </a:ln>
        </p:spPr>
      </p:pic>
      <p:sp>
        <p:nvSpPr>
          <p:cNvPr id="5" name="Номер слайда 4"/>
          <p:cNvSpPr>
            <a:spLocks noGrp="1"/>
          </p:cNvSpPr>
          <p:nvPr>
            <p:ph type="sldNum" sz="quarter" idx="12"/>
          </p:nvPr>
        </p:nvSpPr>
        <p:spPr/>
        <p:txBody>
          <a:bodyPr/>
          <a:lstStyle/>
          <a:p>
            <a:fld id="{0005D35F-1ECB-49BE-998B-A9F1D5BD2BD2}" type="slidenum">
              <a:rPr lang="ru-RU" smtClean="0"/>
              <a:pPr/>
              <a:t>21</a:t>
            </a:fld>
            <a:endParaRPr lang="ru-RU"/>
          </a:p>
        </p:txBody>
      </p:sp>
      <p:sp>
        <p:nvSpPr>
          <p:cNvPr id="6" name="Нижний колонтитул 5"/>
          <p:cNvSpPr>
            <a:spLocks noGrp="1"/>
          </p:cNvSpPr>
          <p:nvPr>
            <p:ph type="ftr" sz="quarter" idx="11"/>
          </p:nvPr>
        </p:nvSpPr>
        <p:spPr/>
        <p:txBody>
          <a:bodyPr/>
          <a:lstStyle/>
          <a:p>
            <a:endParaRPr lang="ru-RU"/>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2" accel="50000" decel="50000" fill="hold" nodeType="withEffect">
                                  <p:stCondLst>
                                    <p:cond delay="0"/>
                                  </p:stCondLst>
                                  <p:childTnLst>
                                    <p:anim calcmode="lin" valueType="num">
                                      <p:cBhvr additive="base">
                                        <p:cTn id="6" dur="5000"/>
                                        <p:tgtEl>
                                          <p:spTgt spid="4"/>
                                        </p:tgtEl>
                                        <p:attrNameLst>
                                          <p:attrName>ppt_x</p:attrName>
                                        </p:attrNameLst>
                                      </p:cBhvr>
                                      <p:tavLst>
                                        <p:tav tm="0">
                                          <p:val>
                                            <p:strVal val="ppt_x"/>
                                          </p:val>
                                        </p:tav>
                                        <p:tav tm="100000">
                                          <p:val>
                                            <p:strVal val="1+ppt_w/2"/>
                                          </p:val>
                                        </p:tav>
                                      </p:tavLst>
                                    </p:anim>
                                    <p:anim calcmode="lin" valueType="num">
                                      <p:cBhvr additive="base">
                                        <p:cTn id="7" dur="5000"/>
                                        <p:tgtEl>
                                          <p:spTgt spid="4"/>
                                        </p:tgtEl>
                                        <p:attrNameLst>
                                          <p:attrName>ppt_y</p:attrName>
                                        </p:attrNameLst>
                                      </p:cBhvr>
                                      <p:tavLst>
                                        <p:tav tm="0">
                                          <p:val>
                                            <p:strVal val="ppt_y"/>
                                          </p:val>
                                        </p:tav>
                                        <p:tav tm="100000">
                                          <p:val>
                                            <p:strVal val="ppt_y"/>
                                          </p:val>
                                        </p:tav>
                                      </p:tavLst>
                                    </p:anim>
                                    <p:set>
                                      <p:cBhvr>
                                        <p:cTn id="8" dur="1" fill="hold">
                                          <p:stCondLst>
                                            <p:cond delay="4999"/>
                                          </p:stCondLst>
                                        </p:cTn>
                                        <p:tgtEl>
                                          <p:spTgt spid="4"/>
                                        </p:tgtEl>
                                        <p:attrNameLst>
                                          <p:attrName>style.visibility</p:attrName>
                                        </p:attrNameLst>
                                      </p:cBhvr>
                                      <p:to>
                                        <p:strVal val="hidden"/>
                                      </p:to>
                                    </p:set>
                                  </p:childTnLst>
                                  <p:subTnLst>
                                    <p:audio>
                                      <p:cMediaNode>
                                        <p:cTn display="0" masterRel="sameClick">
                                          <p:stCondLst>
                                            <p:cond evt="begin" delay="0">
                                              <p:tn val="5"/>
                                            </p:cond>
                                          </p:stCondLst>
                                          <p:endCondLst>
                                            <p:cond evt="onStopAudio" delay="0">
                                              <p:tgtEl>
                                                <p:sldTgt/>
                                              </p:tgtEl>
                                            </p:cond>
                                          </p:endCondLst>
                                        </p:cTn>
                                        <p:tgtEl>
                                          <p:sndTgt r:embed="rId3" name="Tick Tock"/>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00042"/>
            <a:ext cx="8229600" cy="5072098"/>
          </a:xfrm>
        </p:spPr>
        <p:txBody>
          <a:bodyPr>
            <a:normAutofit/>
          </a:bodyPr>
          <a:lstStyle/>
          <a:p>
            <a:pPr algn="l"/>
            <a:r>
              <a:rPr lang="en-US" sz="2800" dirty="0" smtClean="0">
                <a:hlinkClick r:id="rId3" action="ppaction://hlinksldjump"/>
              </a:rPr>
              <a:t>1. </a:t>
            </a:r>
            <a:r>
              <a:rPr lang="en-US" sz="2800" dirty="0" smtClean="0"/>
              <a:t>lived in the north of Africa on the banks of the Nile</a:t>
            </a:r>
            <a:br>
              <a:rPr lang="en-US" sz="2800" dirty="0" smtClean="0"/>
            </a:br>
            <a:r>
              <a:rPr lang="en-US" sz="2800" dirty="0" smtClean="0"/>
              <a:t/>
            </a:r>
            <a:br>
              <a:rPr lang="en-US" sz="2800" dirty="0" smtClean="0"/>
            </a:br>
            <a:r>
              <a:rPr lang="en-US" sz="2800" dirty="0" smtClean="0">
                <a:hlinkClick r:id="rId3" action="ppaction://hlinksldjump"/>
              </a:rPr>
              <a:t>2</a:t>
            </a:r>
            <a:r>
              <a:rPr lang="en-US" sz="2800" dirty="0" smtClean="0"/>
              <a:t>. located in the south of Balkan peninsula. </a:t>
            </a:r>
            <a:br>
              <a:rPr lang="en-US" sz="2800" dirty="0" smtClean="0"/>
            </a:br>
            <a:r>
              <a:rPr lang="en-US" sz="2800" dirty="0" smtClean="0"/>
              <a:t/>
            </a:r>
            <a:br>
              <a:rPr lang="en-US" sz="2800" dirty="0" smtClean="0"/>
            </a:br>
            <a:r>
              <a:rPr lang="en-US" sz="2800" dirty="0" smtClean="0">
                <a:hlinkClick r:id="rId3" action="ppaction://hlinksldjump"/>
              </a:rPr>
              <a:t>3.</a:t>
            </a:r>
            <a:r>
              <a:rPr lang="en-US" sz="2800" dirty="0" smtClean="0"/>
              <a:t> controlled lands from Persia to Libya</a:t>
            </a:r>
            <a:br>
              <a:rPr lang="en-US" sz="2800" dirty="0" smtClean="0"/>
            </a:br>
            <a:r>
              <a:rPr lang="en-US" sz="2800" dirty="0" smtClean="0"/>
              <a:t/>
            </a:r>
            <a:br>
              <a:rPr lang="en-US" sz="2800" dirty="0" smtClean="0"/>
            </a:br>
            <a:r>
              <a:rPr lang="en-US" sz="2800" dirty="0" smtClean="0">
                <a:hlinkClick r:id="rId3" action="ppaction://hlinksldjump"/>
              </a:rPr>
              <a:t>4.</a:t>
            </a:r>
            <a:r>
              <a:rPr lang="en-AU" sz="2800" i="1" dirty="0" smtClean="0"/>
              <a:t> </a:t>
            </a:r>
            <a:r>
              <a:rPr lang="en-AU" sz="2800" dirty="0" smtClean="0"/>
              <a:t>the  civilization appeared in the southwest Europe on the </a:t>
            </a:r>
            <a:r>
              <a:rPr lang="en-US" sz="2800" dirty="0" smtClean="0"/>
              <a:t>Italian Peninsula or Apennine Peninsula</a:t>
            </a:r>
            <a:r>
              <a:rPr lang="en-AU" sz="2800" dirty="0" smtClean="0"/>
              <a:t/>
            </a:r>
            <a:br>
              <a:rPr lang="en-AU" sz="2800" dirty="0" smtClean="0"/>
            </a:br>
            <a:r>
              <a:rPr lang="en-AU" sz="2800" dirty="0" smtClean="0"/>
              <a:t/>
            </a:r>
            <a:br>
              <a:rPr lang="en-AU" sz="2800" dirty="0" smtClean="0"/>
            </a:br>
            <a:r>
              <a:rPr lang="en-AU" sz="2800" dirty="0" smtClean="0">
                <a:hlinkClick r:id="rId3" action="ppaction://hlinksldjump"/>
              </a:rPr>
              <a:t>5.</a:t>
            </a:r>
            <a:r>
              <a:rPr lang="en-AU" sz="2800" dirty="0" smtClean="0"/>
              <a:t> developed in the Andes of present-day Peru</a:t>
            </a:r>
            <a:r>
              <a:rPr lang="en-US" sz="2800" dirty="0" smtClean="0"/>
              <a:t/>
            </a:r>
            <a:br>
              <a:rPr lang="en-US" sz="2800" dirty="0" smtClean="0"/>
            </a:br>
            <a:endParaRPr lang="ru-RU" sz="2800" dirty="0"/>
          </a:p>
        </p:txBody>
      </p:sp>
      <p:sp>
        <p:nvSpPr>
          <p:cNvPr id="3" name="Номер слайда 2"/>
          <p:cNvSpPr>
            <a:spLocks noGrp="1"/>
          </p:cNvSpPr>
          <p:nvPr>
            <p:ph type="sldNum" sz="quarter" idx="12"/>
          </p:nvPr>
        </p:nvSpPr>
        <p:spPr/>
        <p:txBody>
          <a:bodyPr/>
          <a:lstStyle/>
          <a:p>
            <a:fld id="{0005D35F-1ECB-49BE-998B-A9F1D5BD2BD2}" type="slidenum">
              <a:rPr lang="ru-RU" smtClean="0"/>
              <a:pPr/>
              <a:t>22</a:t>
            </a:fld>
            <a:endParaRPr lang="ru-RU"/>
          </a:p>
        </p:txBody>
      </p:sp>
      <p:sp>
        <p:nvSpPr>
          <p:cNvPr id="4" name="Нижний колонтитул 3"/>
          <p:cNvSpPr>
            <a:spLocks noGrp="1"/>
          </p:cNvSpPr>
          <p:nvPr>
            <p:ph type="ftr" sz="quarter" idx="11"/>
          </p:nvPr>
        </p:nvSpPr>
        <p:spPr/>
        <p:txBody>
          <a:bodyPr/>
          <a:lstStyle/>
          <a:p>
            <a:endParaRPr lang="ru-RU"/>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285728"/>
            <a:ext cx="8229600" cy="6011882"/>
          </a:xfrm>
        </p:spPr>
        <p:txBody>
          <a:bodyPr>
            <a:noAutofit/>
          </a:bodyPr>
          <a:lstStyle/>
          <a:p>
            <a:pPr algn="l"/>
            <a:r>
              <a:rPr lang="en-US" sz="3600" b="1" dirty="0" smtClean="0">
                <a:latin typeface="+mn-lt"/>
                <a:cs typeface="Times New Roman" pitchFamily="18" charset="0"/>
              </a:rPr>
              <a:t>Match the words with their definitions:</a:t>
            </a:r>
            <a:br>
              <a:rPr lang="en-US" sz="3600" b="1" dirty="0" smtClean="0">
                <a:latin typeface="+mn-lt"/>
                <a:cs typeface="Times New Roman" pitchFamily="18" charset="0"/>
              </a:rPr>
            </a:br>
            <a:r>
              <a:rPr lang="en-US" sz="2800" b="1" dirty="0" smtClean="0">
                <a:latin typeface="+mn-lt"/>
                <a:cs typeface="Times New Roman" pitchFamily="18" charset="0"/>
              </a:rPr>
              <a:t/>
            </a:r>
            <a:br>
              <a:rPr lang="en-US" sz="2800" b="1" dirty="0" smtClean="0">
                <a:latin typeface="+mn-lt"/>
                <a:cs typeface="Times New Roman" pitchFamily="18" charset="0"/>
              </a:rPr>
            </a:br>
            <a:r>
              <a:rPr lang="en-US" sz="2800" dirty="0" smtClean="0">
                <a:latin typeface="+mn-lt"/>
                <a:cs typeface="Times New Roman" pitchFamily="18" charset="0"/>
              </a:rPr>
              <a:t>1. mankind                    a. to begin to create, to start to </a:t>
            </a:r>
            <a:br>
              <a:rPr lang="en-US" sz="2800" dirty="0" smtClean="0">
                <a:latin typeface="+mn-lt"/>
                <a:cs typeface="Times New Roman" pitchFamily="18" charset="0"/>
              </a:rPr>
            </a:br>
            <a:r>
              <a:rPr lang="en-US" sz="2800" dirty="0" smtClean="0">
                <a:latin typeface="+mn-lt"/>
                <a:cs typeface="Times New Roman" pitchFamily="18" charset="0"/>
              </a:rPr>
              <a:t>                                             happen;</a:t>
            </a:r>
            <a:br>
              <a:rPr lang="en-US" sz="2800" dirty="0" smtClean="0">
                <a:latin typeface="+mn-lt"/>
                <a:cs typeface="Times New Roman" pitchFamily="18" charset="0"/>
              </a:rPr>
            </a:br>
            <a:r>
              <a:rPr lang="en-US" sz="2800" dirty="0" smtClean="0">
                <a:latin typeface="+mn-lt"/>
                <a:cs typeface="Times New Roman" pitchFamily="18" charset="0"/>
              </a:rPr>
              <a:t>2. to achieve                 b. modern or relating to the </a:t>
            </a:r>
            <a:br>
              <a:rPr lang="en-US" sz="2800" dirty="0" smtClean="0">
                <a:latin typeface="+mn-lt"/>
                <a:cs typeface="Times New Roman" pitchFamily="18" charset="0"/>
              </a:rPr>
            </a:br>
            <a:r>
              <a:rPr lang="en-US" sz="2800" dirty="0" smtClean="0">
                <a:latin typeface="+mn-lt"/>
                <a:cs typeface="Times New Roman" pitchFamily="18" charset="0"/>
              </a:rPr>
              <a:t>                                             present time;    </a:t>
            </a:r>
            <a:br>
              <a:rPr lang="en-US" sz="2800" dirty="0" smtClean="0">
                <a:latin typeface="+mn-lt"/>
                <a:cs typeface="Times New Roman" pitchFamily="18" charset="0"/>
              </a:rPr>
            </a:br>
            <a:r>
              <a:rPr lang="en-US" sz="2800" dirty="0" smtClean="0">
                <a:latin typeface="+mn-lt"/>
                <a:cs typeface="Times New Roman" pitchFamily="18" charset="0"/>
              </a:rPr>
              <a:t/>
            </a:r>
            <a:br>
              <a:rPr lang="en-US" sz="2800" dirty="0" smtClean="0">
                <a:latin typeface="+mn-lt"/>
                <a:cs typeface="Times New Roman" pitchFamily="18" charset="0"/>
              </a:rPr>
            </a:br>
            <a:r>
              <a:rPr lang="en-US" sz="2800" dirty="0" smtClean="0">
                <a:latin typeface="+mn-lt"/>
                <a:cs typeface="Times New Roman" pitchFamily="18" charset="0"/>
              </a:rPr>
              <a:t>3. contemporary           c. all humans;</a:t>
            </a:r>
            <a:br>
              <a:rPr lang="en-US" sz="2800" dirty="0" smtClean="0">
                <a:latin typeface="+mn-lt"/>
                <a:cs typeface="Times New Roman" pitchFamily="18" charset="0"/>
              </a:rPr>
            </a:br>
            <a:r>
              <a:rPr lang="en-US" sz="2800" dirty="0" smtClean="0">
                <a:latin typeface="+mn-lt"/>
                <a:cs typeface="Times New Roman" pitchFamily="18" charset="0"/>
              </a:rPr>
              <a:t/>
            </a:r>
            <a:br>
              <a:rPr lang="en-US" sz="2800" dirty="0" smtClean="0">
                <a:latin typeface="+mn-lt"/>
                <a:cs typeface="Times New Roman" pitchFamily="18" charset="0"/>
              </a:rPr>
            </a:br>
            <a:r>
              <a:rPr lang="en-US" sz="2800" dirty="0" smtClean="0">
                <a:latin typeface="+mn-lt"/>
                <a:cs typeface="Times New Roman" pitchFamily="18" charset="0"/>
              </a:rPr>
              <a:t>4. generation                 d. to succeed in doing what you </a:t>
            </a:r>
            <a:br>
              <a:rPr lang="en-US" sz="2800" dirty="0" smtClean="0">
                <a:latin typeface="+mn-lt"/>
                <a:cs typeface="Times New Roman" pitchFamily="18" charset="0"/>
              </a:rPr>
            </a:br>
            <a:r>
              <a:rPr lang="en-US" sz="2800" dirty="0" smtClean="0">
                <a:latin typeface="+mn-lt"/>
                <a:cs typeface="Times New Roman" pitchFamily="18" charset="0"/>
              </a:rPr>
              <a:t>                                              planned to do</a:t>
            </a:r>
            <a:br>
              <a:rPr lang="en-US" sz="2800" dirty="0" smtClean="0">
                <a:latin typeface="+mn-lt"/>
                <a:cs typeface="Times New Roman" pitchFamily="18" charset="0"/>
              </a:rPr>
            </a:br>
            <a:r>
              <a:rPr lang="en-US" sz="2800" dirty="0" smtClean="0">
                <a:latin typeface="+mn-lt"/>
                <a:cs typeface="Times New Roman" pitchFamily="18" charset="0"/>
              </a:rPr>
              <a:t>5. to establish                e. belonging to the same time</a:t>
            </a:r>
            <a:endParaRPr lang="ru-RU" sz="2800" dirty="0">
              <a:latin typeface="+mn-lt"/>
              <a:cs typeface="Times New Roman" pitchFamily="18" charset="0"/>
            </a:endParaRPr>
          </a:p>
        </p:txBody>
      </p:sp>
      <p:pic>
        <p:nvPicPr>
          <p:cNvPr id="3" name="AOM-Egyptians Theme song.wmv">
            <a:hlinkClick r:id="" action="ppaction://media"/>
          </p:cNvPr>
          <p:cNvPicPr>
            <a:picLocks noRot="1" noChangeAspect="1"/>
          </p:cNvPicPr>
          <p:nvPr>
            <a:videoFile r:link="rId1"/>
          </p:nvPr>
        </p:nvPicPr>
        <p:blipFill>
          <a:blip r:embed="rId4" cstate="email"/>
          <a:stretch>
            <a:fillRect/>
          </a:stretch>
        </p:blipFill>
        <p:spPr>
          <a:xfrm>
            <a:off x="8358214" y="3929066"/>
            <a:ext cx="357191" cy="133947"/>
          </a:xfrm>
          <a:prstGeom prst="rect">
            <a:avLst/>
          </a:prstGeom>
        </p:spPr>
      </p:pic>
      <p:sp>
        <p:nvSpPr>
          <p:cNvPr id="4" name="Номер слайда 3"/>
          <p:cNvSpPr>
            <a:spLocks noGrp="1"/>
          </p:cNvSpPr>
          <p:nvPr>
            <p:ph type="sldNum" sz="quarter" idx="12"/>
          </p:nvPr>
        </p:nvSpPr>
        <p:spPr/>
        <p:txBody>
          <a:bodyPr/>
          <a:lstStyle/>
          <a:p>
            <a:fld id="{0005D35F-1ECB-49BE-998B-A9F1D5BD2BD2}" type="slidenum">
              <a:rPr lang="ru-RU" smtClean="0"/>
              <a:pPr/>
              <a:t>3</a:t>
            </a:fld>
            <a:endParaRPr lang="ru-RU"/>
          </a:p>
        </p:txBody>
      </p:sp>
      <p:sp>
        <p:nvSpPr>
          <p:cNvPr id="5" name="Нижний колонтитул 4"/>
          <p:cNvSpPr>
            <a:spLocks noGrp="1"/>
          </p:cNvSpPr>
          <p:nvPr>
            <p:ph type="ftr" sz="quarter" idx="11"/>
          </p:nvPr>
        </p:nvSpPr>
        <p:spPr/>
        <p:txBody>
          <a:bodyPr/>
          <a:lstStyle/>
          <a:p>
            <a:endParaRPr lang="ru-RU"/>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edge">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video>
              <p:cMediaNode>
                <p:cTn id="13" fill="hold" display="0">
                  <p:stCondLst>
                    <p:cond delay="indefinite"/>
                  </p:stCondLst>
                  <p:endCondLst>
                    <p:cond evt="onNext" delay="0">
                      <p:tgtEl>
                        <p:sldTgt/>
                      </p:tgtEl>
                    </p:cond>
                    <p:cond evt="onPrev" delay="0">
                      <p:tgtEl>
                        <p:sldTgt/>
                      </p:tgtEl>
                    </p:cond>
                  </p:endCondLst>
                </p:cTn>
                <p:tgtEl>
                  <p:spTgt spid="3"/>
                </p:tgtEl>
              </p:cMediaNode>
            </p:video>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285728"/>
            <a:ext cx="8229600" cy="6083320"/>
          </a:xfrm>
        </p:spPr>
        <p:txBody>
          <a:bodyPr>
            <a:normAutofit/>
          </a:bodyPr>
          <a:lstStyle/>
          <a:p>
            <a:r>
              <a:rPr lang="en-US" dirty="0" smtClean="0"/>
              <a:t/>
            </a:r>
            <a:br>
              <a:rPr lang="en-US" dirty="0" smtClean="0"/>
            </a:br>
            <a:r>
              <a:rPr lang="en-US" b="1" dirty="0" smtClean="0">
                <a:latin typeface="+mn-lt"/>
                <a:cs typeface="Times New Roman" pitchFamily="18" charset="0"/>
              </a:rPr>
              <a:t>Why is history taught in schools?</a:t>
            </a:r>
            <a:br>
              <a:rPr lang="en-US" b="1" dirty="0" smtClean="0">
                <a:latin typeface="+mn-lt"/>
                <a:cs typeface="Times New Roman" pitchFamily="18" charset="0"/>
              </a:rPr>
            </a:br>
            <a:endParaRPr lang="ru-RU" b="1" dirty="0">
              <a:latin typeface="+mn-lt"/>
              <a:cs typeface="Times New Roman" pitchFamily="18" charset="0"/>
            </a:endParaRPr>
          </a:p>
        </p:txBody>
      </p:sp>
      <p:sp>
        <p:nvSpPr>
          <p:cNvPr id="4" name="Овал 3"/>
          <p:cNvSpPr/>
          <p:nvPr/>
        </p:nvSpPr>
        <p:spPr>
          <a:xfrm>
            <a:off x="1043608" y="548680"/>
            <a:ext cx="3096344" cy="21602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cs typeface="Times New Roman" pitchFamily="18" charset="0"/>
              </a:rPr>
              <a:t>to understand  today’s events?</a:t>
            </a:r>
            <a:endParaRPr lang="ru-RU" sz="3200" dirty="0">
              <a:cs typeface="Times New Roman" pitchFamily="18" charset="0"/>
            </a:endParaRPr>
          </a:p>
        </p:txBody>
      </p:sp>
      <p:sp>
        <p:nvSpPr>
          <p:cNvPr id="5" name="Овал 4"/>
          <p:cNvSpPr/>
          <p:nvPr/>
        </p:nvSpPr>
        <p:spPr>
          <a:xfrm>
            <a:off x="5004048" y="548680"/>
            <a:ext cx="3312368" cy="21602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cs typeface="Times New Roman" pitchFamily="18" charset="0"/>
              </a:rPr>
              <a:t>to understand the past?</a:t>
            </a:r>
            <a:endParaRPr lang="ru-RU" sz="3200" dirty="0">
              <a:cs typeface="Times New Roman" pitchFamily="18" charset="0"/>
            </a:endParaRPr>
          </a:p>
        </p:txBody>
      </p:sp>
      <p:cxnSp>
        <p:nvCxnSpPr>
          <p:cNvPr id="7" name="Прямая со стрелкой 6"/>
          <p:cNvCxnSpPr/>
          <p:nvPr/>
        </p:nvCxnSpPr>
        <p:spPr>
          <a:xfrm rot="16200000" flipV="1">
            <a:off x="3607587" y="2536025"/>
            <a:ext cx="785818" cy="57150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 name="Прямая со стрелкой 10"/>
          <p:cNvCxnSpPr/>
          <p:nvPr/>
        </p:nvCxnSpPr>
        <p:spPr>
          <a:xfrm rot="5400000" flipH="1" flipV="1">
            <a:off x="5393537" y="2750339"/>
            <a:ext cx="428628" cy="35719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8" name="Овал 7"/>
          <p:cNvSpPr/>
          <p:nvPr/>
        </p:nvSpPr>
        <p:spPr>
          <a:xfrm>
            <a:off x="611560" y="3933056"/>
            <a:ext cx="2592288" cy="20162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cs typeface="Times New Roman" pitchFamily="18" charset="0"/>
              </a:rPr>
              <a:t>to avoid making mistakes?</a:t>
            </a:r>
            <a:endParaRPr lang="ru-RU" sz="3200" dirty="0">
              <a:cs typeface="Times New Roman" pitchFamily="18" charset="0"/>
            </a:endParaRPr>
          </a:p>
        </p:txBody>
      </p:sp>
      <p:sp>
        <p:nvSpPr>
          <p:cNvPr id="9" name="Овал 8"/>
          <p:cNvSpPr/>
          <p:nvPr/>
        </p:nvSpPr>
        <p:spPr>
          <a:xfrm>
            <a:off x="3428992" y="4143380"/>
            <a:ext cx="2520280" cy="223224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cs typeface="Times New Roman" pitchFamily="18" charset="0"/>
              </a:rPr>
              <a:t>to contribute to our cultural identity?</a:t>
            </a:r>
            <a:endParaRPr lang="ru-RU" sz="2800" dirty="0">
              <a:cs typeface="Times New Roman" pitchFamily="18" charset="0"/>
            </a:endParaRPr>
          </a:p>
        </p:txBody>
      </p:sp>
      <p:cxnSp>
        <p:nvCxnSpPr>
          <p:cNvPr id="12" name="Прямая со стрелкой 11"/>
          <p:cNvCxnSpPr/>
          <p:nvPr/>
        </p:nvCxnSpPr>
        <p:spPr>
          <a:xfrm rot="10800000" flipV="1">
            <a:off x="3275856" y="3645024"/>
            <a:ext cx="1080120" cy="93610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Прямая со стрелкой 13"/>
          <p:cNvCxnSpPr/>
          <p:nvPr/>
        </p:nvCxnSpPr>
        <p:spPr>
          <a:xfrm rot="5400000">
            <a:off x="4752020" y="3897052"/>
            <a:ext cx="504056"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7" name="Овал 16"/>
          <p:cNvSpPr/>
          <p:nvPr/>
        </p:nvSpPr>
        <p:spPr>
          <a:xfrm>
            <a:off x="6143636" y="3929066"/>
            <a:ext cx="2448272" cy="230425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cs typeface="Times New Roman" pitchFamily="18" charset="0"/>
              </a:rPr>
              <a:t>other  ideas?</a:t>
            </a:r>
            <a:endParaRPr lang="ru-RU" sz="2800" dirty="0">
              <a:cs typeface="Times New Roman" pitchFamily="18" charset="0"/>
            </a:endParaRPr>
          </a:p>
        </p:txBody>
      </p:sp>
      <p:cxnSp>
        <p:nvCxnSpPr>
          <p:cNvPr id="19" name="Прямая со стрелкой 18"/>
          <p:cNvCxnSpPr>
            <a:endCxn id="17" idx="1"/>
          </p:cNvCxnSpPr>
          <p:nvPr/>
        </p:nvCxnSpPr>
        <p:spPr>
          <a:xfrm>
            <a:off x="5423556" y="3569026"/>
            <a:ext cx="1078621" cy="69749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3" name="Номер слайда 12"/>
          <p:cNvSpPr>
            <a:spLocks noGrp="1"/>
          </p:cNvSpPr>
          <p:nvPr>
            <p:ph type="sldNum" sz="quarter" idx="12"/>
          </p:nvPr>
        </p:nvSpPr>
        <p:spPr/>
        <p:txBody>
          <a:bodyPr/>
          <a:lstStyle/>
          <a:p>
            <a:fld id="{0005D35F-1ECB-49BE-998B-A9F1D5BD2BD2}" type="slidenum">
              <a:rPr lang="ru-RU" smtClean="0"/>
              <a:pPr/>
              <a:t>4</a:t>
            </a:fld>
            <a:endParaRPr lang="ru-RU"/>
          </a:p>
        </p:txBody>
      </p:sp>
      <p:sp>
        <p:nvSpPr>
          <p:cNvPr id="15" name="Нижний колонтитул 14"/>
          <p:cNvSpPr>
            <a:spLocks noGrp="1"/>
          </p:cNvSpPr>
          <p:nvPr>
            <p:ph type="ftr" sz="quarter" idx="11"/>
          </p:nvPr>
        </p:nvSpPr>
        <p:spPr/>
        <p:txBody>
          <a:bodyPr/>
          <a:lstStyle/>
          <a:p>
            <a:endParaRPr lang="ru-RU"/>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1"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linds(horizont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linds(horizontal)">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blinds(horizontal)">
                                      <p:cBhvr>
                                        <p:cTn id="2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1" animBg="1"/>
      <p:bldP spid="5" grpId="0" animBg="1"/>
      <p:bldP spid="8" grpId="0" animBg="1"/>
      <p:bldP spid="9" grpId="0" animBg="1"/>
      <p:bldP spid="1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214290"/>
            <a:ext cx="8229600" cy="3440114"/>
          </a:xfrm>
        </p:spPr>
        <p:txBody>
          <a:bodyPr>
            <a:noAutofit/>
          </a:bodyPr>
          <a:lstStyle/>
          <a:p>
            <a:pPr algn="l"/>
            <a:r>
              <a:rPr lang="en-US" sz="2800" b="1" dirty="0" smtClean="0">
                <a:latin typeface="+mn-lt"/>
                <a:cs typeface="Times New Roman" pitchFamily="18" charset="0"/>
              </a:rPr>
              <a:t>You and your friend want to go to a museum. Discuss and choose the most attractive option:</a:t>
            </a:r>
            <a:r>
              <a:rPr lang="en-US" sz="2400" b="1" dirty="0" smtClean="0">
                <a:latin typeface="+mn-lt"/>
                <a:cs typeface="Times New Roman" pitchFamily="18" charset="0"/>
              </a:rPr>
              <a:t/>
            </a:r>
            <a:br>
              <a:rPr lang="en-US" sz="2400" b="1" dirty="0" smtClean="0">
                <a:latin typeface="+mn-lt"/>
                <a:cs typeface="Times New Roman" pitchFamily="18" charset="0"/>
              </a:rPr>
            </a:br>
            <a:r>
              <a:rPr lang="en-US" sz="2400" dirty="0" smtClean="0">
                <a:latin typeface="+mn-lt"/>
                <a:cs typeface="Times New Roman" pitchFamily="18" charset="0"/>
              </a:rPr>
              <a:t/>
            </a:r>
            <a:br>
              <a:rPr lang="en-US" sz="2400" dirty="0" smtClean="0">
                <a:latin typeface="+mn-lt"/>
                <a:cs typeface="Times New Roman" pitchFamily="18" charset="0"/>
              </a:rPr>
            </a:br>
            <a:r>
              <a:rPr lang="en-US" sz="2400" dirty="0" smtClean="0">
                <a:latin typeface="+mn-lt"/>
                <a:cs typeface="Times New Roman" pitchFamily="18" charset="0"/>
              </a:rPr>
              <a:t>a) The History Museum</a:t>
            </a:r>
            <a:br>
              <a:rPr lang="en-US" sz="2400" dirty="0" smtClean="0">
                <a:latin typeface="+mn-lt"/>
                <a:cs typeface="Times New Roman" pitchFamily="18" charset="0"/>
              </a:rPr>
            </a:br>
            <a:r>
              <a:rPr lang="en-US" sz="2400" dirty="0" smtClean="0">
                <a:latin typeface="+mn-lt"/>
                <a:cs typeface="Times New Roman" pitchFamily="18" charset="0"/>
              </a:rPr>
              <a:t>b) The Museum of Science </a:t>
            </a:r>
            <a:br>
              <a:rPr lang="en-US" sz="2400" dirty="0" smtClean="0">
                <a:latin typeface="+mn-lt"/>
                <a:cs typeface="Times New Roman" pitchFamily="18" charset="0"/>
              </a:rPr>
            </a:br>
            <a:r>
              <a:rPr lang="en-US" sz="2400" dirty="0" smtClean="0">
                <a:latin typeface="+mn-lt"/>
                <a:cs typeface="Times New Roman" pitchFamily="18" charset="0"/>
              </a:rPr>
              <a:t>     and Technology</a:t>
            </a:r>
            <a:br>
              <a:rPr lang="en-US" sz="2400" dirty="0" smtClean="0">
                <a:latin typeface="+mn-lt"/>
                <a:cs typeface="Times New Roman" pitchFamily="18" charset="0"/>
              </a:rPr>
            </a:br>
            <a:r>
              <a:rPr lang="en-US" sz="2400" dirty="0" smtClean="0">
                <a:latin typeface="+mn-lt"/>
                <a:cs typeface="Times New Roman" pitchFamily="18" charset="0"/>
              </a:rPr>
              <a:t>c) The Russian Army Museum</a:t>
            </a:r>
            <a:br>
              <a:rPr lang="en-US" sz="2400" dirty="0" smtClean="0">
                <a:latin typeface="+mn-lt"/>
                <a:cs typeface="Times New Roman" pitchFamily="18" charset="0"/>
              </a:rPr>
            </a:br>
            <a:r>
              <a:rPr lang="en-US" sz="2400" dirty="0" smtClean="0">
                <a:latin typeface="+mn-lt"/>
                <a:cs typeface="Times New Roman" pitchFamily="18" charset="0"/>
              </a:rPr>
              <a:t>d) The City Picture Gallery</a:t>
            </a:r>
            <a:endParaRPr lang="ru-RU" sz="2400" dirty="0">
              <a:latin typeface="+mn-lt"/>
              <a:cs typeface="Times New Roman" pitchFamily="18" charset="0"/>
            </a:endParaRPr>
          </a:p>
        </p:txBody>
      </p:sp>
      <p:pic>
        <p:nvPicPr>
          <p:cNvPr id="2050" name="Picture 2"/>
          <p:cNvPicPr>
            <a:picLocks noChangeAspect="1" noChangeArrowheads="1"/>
          </p:cNvPicPr>
          <p:nvPr/>
        </p:nvPicPr>
        <p:blipFill>
          <a:blip r:embed="rId3"/>
          <a:srcRect/>
          <a:stretch>
            <a:fillRect/>
          </a:stretch>
        </p:blipFill>
        <p:spPr bwMode="auto">
          <a:xfrm>
            <a:off x="714348" y="4000504"/>
            <a:ext cx="3429024" cy="2271719"/>
          </a:xfrm>
          <a:prstGeom prst="rect">
            <a:avLst/>
          </a:prstGeom>
          <a:noFill/>
          <a:ln w="9525">
            <a:noFill/>
            <a:miter lim="800000"/>
            <a:headEnd/>
            <a:tailEnd/>
          </a:ln>
          <a:effectLst/>
        </p:spPr>
      </p:pic>
      <p:pic>
        <p:nvPicPr>
          <p:cNvPr id="2051" name="Picture 3"/>
          <p:cNvPicPr>
            <a:picLocks noChangeAspect="1" noChangeArrowheads="1"/>
          </p:cNvPicPr>
          <p:nvPr/>
        </p:nvPicPr>
        <p:blipFill>
          <a:blip r:embed="rId4"/>
          <a:srcRect/>
          <a:stretch>
            <a:fillRect/>
          </a:stretch>
        </p:blipFill>
        <p:spPr bwMode="auto">
          <a:xfrm>
            <a:off x="5000628" y="1500174"/>
            <a:ext cx="3500462" cy="2143140"/>
          </a:xfrm>
          <a:prstGeom prst="rect">
            <a:avLst/>
          </a:prstGeom>
          <a:noFill/>
          <a:ln w="9525">
            <a:noFill/>
            <a:miter lim="800000"/>
            <a:headEnd/>
            <a:tailEnd/>
          </a:ln>
          <a:effectLst/>
        </p:spPr>
      </p:pic>
      <p:pic>
        <p:nvPicPr>
          <p:cNvPr id="2053" name="Picture 5"/>
          <p:cNvPicPr>
            <a:picLocks noChangeAspect="1" noChangeArrowheads="1"/>
          </p:cNvPicPr>
          <p:nvPr/>
        </p:nvPicPr>
        <p:blipFill>
          <a:blip r:embed="rId5" cstate="email"/>
          <a:srcRect/>
          <a:stretch>
            <a:fillRect/>
          </a:stretch>
        </p:blipFill>
        <p:spPr bwMode="auto">
          <a:xfrm>
            <a:off x="4857752" y="3929066"/>
            <a:ext cx="3522788" cy="2357454"/>
          </a:xfrm>
          <a:prstGeom prst="rect">
            <a:avLst/>
          </a:prstGeom>
          <a:noFill/>
          <a:ln w="9525">
            <a:noFill/>
            <a:miter lim="800000"/>
            <a:headEnd/>
            <a:tailEnd/>
          </a:ln>
          <a:effectLst/>
        </p:spPr>
      </p:pic>
      <p:sp>
        <p:nvSpPr>
          <p:cNvPr id="6" name="Номер слайда 5"/>
          <p:cNvSpPr>
            <a:spLocks noGrp="1"/>
          </p:cNvSpPr>
          <p:nvPr>
            <p:ph type="sldNum" sz="quarter" idx="12"/>
          </p:nvPr>
        </p:nvSpPr>
        <p:spPr/>
        <p:txBody>
          <a:bodyPr/>
          <a:lstStyle/>
          <a:p>
            <a:fld id="{0005D35F-1ECB-49BE-998B-A9F1D5BD2BD2}" type="slidenum">
              <a:rPr lang="ru-RU" smtClean="0"/>
              <a:pPr/>
              <a:t>5</a:t>
            </a:fld>
            <a:endParaRPr lang="ru-RU"/>
          </a:p>
        </p:txBody>
      </p:sp>
      <p:sp>
        <p:nvSpPr>
          <p:cNvPr id="7" name="Нижний колонтитул 6"/>
          <p:cNvSpPr>
            <a:spLocks noGrp="1"/>
          </p:cNvSpPr>
          <p:nvPr>
            <p:ph type="ftr" sz="quarter" idx="11"/>
          </p:nvPr>
        </p:nvSpPr>
        <p:spPr/>
        <p:txBody>
          <a:bodyPr/>
          <a:lstStyle/>
          <a:p>
            <a:endParaRPr lang="ru-RU"/>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0" fill="hold" nodeType="clickEffect">
                                  <p:stCondLst>
                                    <p:cond delay="0"/>
                                  </p:stCondLst>
                                  <p:childTnLst>
                                    <p:set>
                                      <p:cBhvr>
                                        <p:cTn id="12" dur="1" fill="hold">
                                          <p:stCondLst>
                                            <p:cond delay="0"/>
                                          </p:stCondLst>
                                        </p:cTn>
                                        <p:tgtEl>
                                          <p:spTgt spid="2051"/>
                                        </p:tgtEl>
                                        <p:attrNameLst>
                                          <p:attrName>style.visibility</p:attrName>
                                        </p:attrNameLst>
                                      </p:cBhvr>
                                      <p:to>
                                        <p:strVal val="visible"/>
                                      </p:to>
                                    </p:set>
                                    <p:anim calcmode="lin" valueType="num">
                                      <p:cBhvr>
                                        <p:cTn id="13" dur="500" fill="hold"/>
                                        <p:tgtEl>
                                          <p:spTgt spid="2051"/>
                                        </p:tgtEl>
                                        <p:attrNameLst>
                                          <p:attrName>ppt_w</p:attrName>
                                        </p:attrNameLst>
                                      </p:cBhvr>
                                      <p:tavLst>
                                        <p:tav tm="0">
                                          <p:val>
                                            <p:fltVal val="0"/>
                                          </p:val>
                                        </p:tav>
                                        <p:tav tm="100000">
                                          <p:val>
                                            <p:strVal val="#ppt_w"/>
                                          </p:val>
                                        </p:tav>
                                      </p:tavLst>
                                    </p:anim>
                                    <p:anim calcmode="lin" valueType="num">
                                      <p:cBhvr>
                                        <p:cTn id="14" dur="500" fill="hold"/>
                                        <p:tgtEl>
                                          <p:spTgt spid="2051"/>
                                        </p:tgtEl>
                                        <p:attrNameLst>
                                          <p:attrName>ppt_h</p:attrName>
                                        </p:attrNameLst>
                                      </p:cBhvr>
                                      <p:tavLst>
                                        <p:tav tm="0">
                                          <p:val>
                                            <p:fltVal val="0"/>
                                          </p:val>
                                        </p:tav>
                                        <p:tav tm="100000">
                                          <p:val>
                                            <p:strVal val="#ppt_h"/>
                                          </p:val>
                                        </p:tav>
                                      </p:tavLst>
                                    </p:anim>
                                    <p:animEffect transition="in" filter="fade">
                                      <p:cBhvr>
                                        <p:cTn id="15" dur="500"/>
                                        <p:tgtEl>
                                          <p:spTgt spid="2051"/>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0" fill="hold" nodeType="clickEffect">
                                  <p:stCondLst>
                                    <p:cond delay="0"/>
                                  </p:stCondLst>
                                  <p:childTnLst>
                                    <p:set>
                                      <p:cBhvr>
                                        <p:cTn id="19" dur="1" fill="hold">
                                          <p:stCondLst>
                                            <p:cond delay="0"/>
                                          </p:stCondLst>
                                        </p:cTn>
                                        <p:tgtEl>
                                          <p:spTgt spid="2050"/>
                                        </p:tgtEl>
                                        <p:attrNameLst>
                                          <p:attrName>style.visibility</p:attrName>
                                        </p:attrNameLst>
                                      </p:cBhvr>
                                      <p:to>
                                        <p:strVal val="visible"/>
                                      </p:to>
                                    </p:set>
                                    <p:anim calcmode="lin" valueType="num">
                                      <p:cBhvr>
                                        <p:cTn id="20" dur="500" fill="hold"/>
                                        <p:tgtEl>
                                          <p:spTgt spid="2050"/>
                                        </p:tgtEl>
                                        <p:attrNameLst>
                                          <p:attrName>ppt_w</p:attrName>
                                        </p:attrNameLst>
                                      </p:cBhvr>
                                      <p:tavLst>
                                        <p:tav tm="0">
                                          <p:val>
                                            <p:fltVal val="0"/>
                                          </p:val>
                                        </p:tav>
                                        <p:tav tm="100000">
                                          <p:val>
                                            <p:strVal val="#ppt_w"/>
                                          </p:val>
                                        </p:tav>
                                      </p:tavLst>
                                    </p:anim>
                                    <p:anim calcmode="lin" valueType="num">
                                      <p:cBhvr>
                                        <p:cTn id="21" dur="500" fill="hold"/>
                                        <p:tgtEl>
                                          <p:spTgt spid="2050"/>
                                        </p:tgtEl>
                                        <p:attrNameLst>
                                          <p:attrName>ppt_h</p:attrName>
                                        </p:attrNameLst>
                                      </p:cBhvr>
                                      <p:tavLst>
                                        <p:tav tm="0">
                                          <p:val>
                                            <p:fltVal val="0"/>
                                          </p:val>
                                        </p:tav>
                                        <p:tav tm="100000">
                                          <p:val>
                                            <p:strVal val="#ppt_h"/>
                                          </p:val>
                                        </p:tav>
                                      </p:tavLst>
                                    </p:anim>
                                    <p:animEffect transition="in" filter="fade">
                                      <p:cBhvr>
                                        <p:cTn id="22" dur="500"/>
                                        <p:tgtEl>
                                          <p:spTgt spid="2050"/>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0" fill="hold" nodeType="clickEffect">
                                  <p:stCondLst>
                                    <p:cond delay="0"/>
                                  </p:stCondLst>
                                  <p:childTnLst>
                                    <p:set>
                                      <p:cBhvr>
                                        <p:cTn id="26" dur="1" fill="hold">
                                          <p:stCondLst>
                                            <p:cond delay="0"/>
                                          </p:stCondLst>
                                        </p:cTn>
                                        <p:tgtEl>
                                          <p:spTgt spid="2053"/>
                                        </p:tgtEl>
                                        <p:attrNameLst>
                                          <p:attrName>style.visibility</p:attrName>
                                        </p:attrNameLst>
                                      </p:cBhvr>
                                      <p:to>
                                        <p:strVal val="visible"/>
                                      </p:to>
                                    </p:set>
                                    <p:anim calcmode="lin" valueType="num">
                                      <p:cBhvr>
                                        <p:cTn id="27" dur="500" fill="hold"/>
                                        <p:tgtEl>
                                          <p:spTgt spid="2053"/>
                                        </p:tgtEl>
                                        <p:attrNameLst>
                                          <p:attrName>ppt_w</p:attrName>
                                        </p:attrNameLst>
                                      </p:cBhvr>
                                      <p:tavLst>
                                        <p:tav tm="0">
                                          <p:val>
                                            <p:fltVal val="0"/>
                                          </p:val>
                                        </p:tav>
                                        <p:tav tm="100000">
                                          <p:val>
                                            <p:strVal val="#ppt_w"/>
                                          </p:val>
                                        </p:tav>
                                      </p:tavLst>
                                    </p:anim>
                                    <p:anim calcmode="lin" valueType="num">
                                      <p:cBhvr>
                                        <p:cTn id="28" dur="500" fill="hold"/>
                                        <p:tgtEl>
                                          <p:spTgt spid="2053"/>
                                        </p:tgtEl>
                                        <p:attrNameLst>
                                          <p:attrName>ppt_h</p:attrName>
                                        </p:attrNameLst>
                                      </p:cBhvr>
                                      <p:tavLst>
                                        <p:tav tm="0">
                                          <p:val>
                                            <p:fltVal val="0"/>
                                          </p:val>
                                        </p:tav>
                                        <p:tav tm="100000">
                                          <p:val>
                                            <p:strVal val="#ppt_h"/>
                                          </p:val>
                                        </p:tav>
                                      </p:tavLst>
                                    </p:anim>
                                    <p:animEffect transition="in" filter="fade">
                                      <p:cBhvr>
                                        <p:cTn id="29" dur="500"/>
                                        <p:tgtEl>
                                          <p:spTgt spid="20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786210"/>
          </a:xfrm>
        </p:spPr>
        <p:txBody>
          <a:bodyPr>
            <a:normAutofit fontScale="90000"/>
          </a:bodyPr>
          <a:lstStyle/>
          <a:p>
            <a:r>
              <a:rPr lang="en-US" sz="4000" b="1" dirty="0" smtClean="0">
                <a:solidFill>
                  <a:srgbClr val="0070C0"/>
                </a:solidFill>
                <a:latin typeface="Cataneo BT" pitchFamily="66" charset="0"/>
              </a:rPr>
              <a:t/>
            </a:r>
            <a:br>
              <a:rPr lang="en-US" sz="4000" b="1" dirty="0" smtClean="0">
                <a:solidFill>
                  <a:srgbClr val="0070C0"/>
                </a:solidFill>
                <a:latin typeface="Cataneo BT" pitchFamily="66" charset="0"/>
              </a:rPr>
            </a:br>
            <a:r>
              <a:rPr lang="en-US" sz="4000" b="1" dirty="0" smtClean="0">
                <a:solidFill>
                  <a:srgbClr val="0070C0"/>
                </a:solidFill>
                <a:latin typeface="Cataneo BT" pitchFamily="66" charset="0"/>
              </a:rPr>
              <a:t>Before civilizations.</a:t>
            </a:r>
            <a:r>
              <a:rPr lang="en-US" sz="3600" b="1" dirty="0" smtClean="0"/>
              <a:t/>
            </a:r>
            <a:br>
              <a:rPr lang="en-US" sz="3600" b="1" dirty="0" smtClean="0"/>
            </a:br>
            <a:r>
              <a:rPr lang="en-US" sz="4000" b="1" dirty="0" smtClean="0">
                <a:latin typeface="+mn-lt"/>
                <a:cs typeface="Times New Roman" pitchFamily="18" charset="0"/>
              </a:rPr>
              <a:t>Watch the episode from the film “The Flintstones” and tick the modern gadgets  represented  in a humorous way.</a:t>
            </a:r>
            <a:endParaRPr lang="ru-RU" sz="4000" b="1" dirty="0">
              <a:latin typeface="+mn-lt"/>
              <a:cs typeface="Times New Roman" pitchFamily="18" charset="0"/>
            </a:endParaRPr>
          </a:p>
        </p:txBody>
      </p:sp>
      <p:graphicFrame>
        <p:nvGraphicFramePr>
          <p:cNvPr id="3" name="Таблица 2"/>
          <p:cNvGraphicFramePr>
            <a:graphicFrameLocks noGrp="1"/>
          </p:cNvGraphicFramePr>
          <p:nvPr/>
        </p:nvGraphicFramePr>
        <p:xfrm>
          <a:off x="571472" y="3143248"/>
          <a:ext cx="8001057" cy="2643207"/>
        </p:xfrm>
        <a:graphic>
          <a:graphicData uri="http://schemas.openxmlformats.org/drawingml/2006/table">
            <a:tbl>
              <a:tblPr>
                <a:tableStyleId>{F5AB1C69-6EDB-4FF4-983F-18BD219EF322}</a:tableStyleId>
              </a:tblPr>
              <a:tblGrid>
                <a:gridCol w="2667019"/>
                <a:gridCol w="2667019"/>
                <a:gridCol w="2667019"/>
              </a:tblGrid>
              <a:tr h="653965">
                <a:tc>
                  <a:txBody>
                    <a:bodyPr/>
                    <a:lstStyle/>
                    <a:p>
                      <a:r>
                        <a:rPr lang="en-US" sz="2000" b="1" dirty="0" smtClean="0">
                          <a:latin typeface="+mn-lt"/>
                          <a:cs typeface="Times New Roman" pitchFamily="18" charset="0"/>
                        </a:rPr>
                        <a:t>A CAR</a:t>
                      </a:r>
                      <a:endParaRPr lang="ru-RU" sz="2000" b="1" dirty="0">
                        <a:latin typeface="+mn-lt"/>
                        <a:cs typeface="Times New Roman" pitchFamily="18" charset="0"/>
                      </a:endParaRPr>
                    </a:p>
                  </a:txBody>
                  <a:tcPr/>
                </a:tc>
                <a:tc>
                  <a:txBody>
                    <a:bodyPr/>
                    <a:lstStyle/>
                    <a:p>
                      <a:r>
                        <a:rPr lang="en-US" sz="1800" b="1" baseline="0" dirty="0" smtClean="0">
                          <a:latin typeface="+mn-lt"/>
                          <a:cs typeface="Times New Roman" pitchFamily="18" charset="0"/>
                        </a:rPr>
                        <a:t>A VAN</a:t>
                      </a:r>
                      <a:endParaRPr lang="ru-RU" sz="1800" b="1" dirty="0">
                        <a:latin typeface="+mn-lt"/>
                        <a:cs typeface="Times New Roman" pitchFamily="18" charset="0"/>
                      </a:endParaRPr>
                    </a:p>
                  </a:txBody>
                  <a:tcPr/>
                </a:tc>
                <a:tc>
                  <a:txBody>
                    <a:bodyPr/>
                    <a:lstStyle/>
                    <a:p>
                      <a:r>
                        <a:rPr lang="en-US" sz="2000" b="1" dirty="0" smtClean="0">
                          <a:latin typeface="+mn-lt"/>
                          <a:cs typeface="Times New Roman" pitchFamily="18" charset="0"/>
                        </a:rPr>
                        <a:t>A</a:t>
                      </a:r>
                      <a:r>
                        <a:rPr lang="en-US" sz="2000" b="1" baseline="0" dirty="0" smtClean="0">
                          <a:latin typeface="+mn-lt"/>
                          <a:cs typeface="Times New Roman" pitchFamily="18" charset="0"/>
                        </a:rPr>
                        <a:t> TRAIN</a:t>
                      </a:r>
                      <a:endParaRPr lang="ru-RU" sz="2000" b="1" dirty="0">
                        <a:latin typeface="+mn-lt"/>
                        <a:cs typeface="Times New Roman" pitchFamily="18" charset="0"/>
                      </a:endParaRPr>
                    </a:p>
                  </a:txBody>
                  <a:tcPr/>
                </a:tc>
              </a:tr>
              <a:tr h="653965">
                <a:tc>
                  <a:txBody>
                    <a:bodyPr/>
                    <a:lstStyle/>
                    <a:p>
                      <a:r>
                        <a:rPr lang="en-US" b="1" dirty="0" smtClean="0">
                          <a:latin typeface="+mn-lt"/>
                          <a:cs typeface="Times New Roman" pitchFamily="18" charset="0"/>
                        </a:rPr>
                        <a:t>THEATRE</a:t>
                      </a:r>
                      <a:endParaRPr lang="ru-RU" b="1" dirty="0">
                        <a:latin typeface="+mn-lt"/>
                        <a:cs typeface="Times New Roman" pitchFamily="18" charset="0"/>
                      </a:endParaRPr>
                    </a:p>
                  </a:txBody>
                  <a:tcPr/>
                </a:tc>
                <a:tc>
                  <a:txBody>
                    <a:bodyPr/>
                    <a:lstStyle/>
                    <a:p>
                      <a:r>
                        <a:rPr lang="en-US" b="1" dirty="0" smtClean="0">
                          <a:latin typeface="+mn-lt"/>
                          <a:cs typeface="Times New Roman" pitchFamily="18" charset="0"/>
                        </a:rPr>
                        <a:t>CIRCUS</a:t>
                      </a:r>
                      <a:endParaRPr lang="ru-RU" b="1" dirty="0">
                        <a:latin typeface="+mn-lt"/>
                        <a:cs typeface="Times New Roman" pitchFamily="18" charset="0"/>
                      </a:endParaRPr>
                    </a:p>
                  </a:txBody>
                  <a:tcPr/>
                </a:tc>
                <a:tc>
                  <a:txBody>
                    <a:bodyPr/>
                    <a:lstStyle/>
                    <a:p>
                      <a:r>
                        <a:rPr lang="en-US" b="1" dirty="0" smtClean="0">
                          <a:latin typeface="+mn-lt"/>
                          <a:cs typeface="Times New Roman" pitchFamily="18" charset="0"/>
                        </a:rPr>
                        <a:t>DRIVE-IN-MOVIE </a:t>
                      </a:r>
                      <a:endParaRPr lang="ru-RU" b="1" dirty="0">
                        <a:latin typeface="+mn-lt"/>
                        <a:cs typeface="Times New Roman" pitchFamily="18" charset="0"/>
                      </a:endParaRPr>
                    </a:p>
                  </a:txBody>
                  <a:tcPr/>
                </a:tc>
              </a:tr>
              <a:tr h="681312">
                <a:tc>
                  <a:txBody>
                    <a:bodyPr/>
                    <a:lstStyle/>
                    <a:p>
                      <a:r>
                        <a:rPr lang="en-US" b="1" dirty="0" smtClean="0">
                          <a:latin typeface="+mn-lt"/>
                          <a:cs typeface="Times New Roman" pitchFamily="18" charset="0"/>
                        </a:rPr>
                        <a:t>A</a:t>
                      </a:r>
                      <a:r>
                        <a:rPr lang="en-US" b="1" baseline="0" dirty="0" smtClean="0">
                          <a:latin typeface="+mn-lt"/>
                          <a:cs typeface="Times New Roman" pitchFamily="18" charset="0"/>
                        </a:rPr>
                        <a:t> MOTORBIKE</a:t>
                      </a:r>
                      <a:endParaRPr lang="ru-RU" b="1" dirty="0">
                        <a:latin typeface="+mn-lt"/>
                        <a:cs typeface="Times New Roman" pitchFamily="18" charset="0"/>
                      </a:endParaRPr>
                    </a:p>
                  </a:txBody>
                  <a:tcPr/>
                </a:tc>
                <a:tc>
                  <a:txBody>
                    <a:bodyPr/>
                    <a:lstStyle/>
                    <a:p>
                      <a:r>
                        <a:rPr lang="en-US" b="1" dirty="0" smtClean="0">
                          <a:latin typeface="+mn-lt"/>
                          <a:cs typeface="Times New Roman" pitchFamily="18" charset="0"/>
                        </a:rPr>
                        <a:t>A </a:t>
                      </a:r>
                      <a:r>
                        <a:rPr lang="en-US" b="1" baseline="0" dirty="0" smtClean="0">
                          <a:latin typeface="+mn-lt"/>
                          <a:cs typeface="Times New Roman" pitchFamily="18" charset="0"/>
                        </a:rPr>
                        <a:t> TWO-WHEELED BICYCLE</a:t>
                      </a:r>
                      <a:endParaRPr lang="ru-RU" b="1" dirty="0">
                        <a:latin typeface="+mn-lt"/>
                        <a:cs typeface="Times New Roman" pitchFamily="18" charset="0"/>
                      </a:endParaRPr>
                    </a:p>
                  </a:txBody>
                  <a:tcPr/>
                </a:tc>
                <a:tc>
                  <a:txBody>
                    <a:bodyPr/>
                    <a:lstStyle/>
                    <a:p>
                      <a:r>
                        <a:rPr lang="en-US" b="1" dirty="0" smtClean="0">
                          <a:latin typeface="+mn-lt"/>
                          <a:cs typeface="Times New Roman" pitchFamily="18" charset="0"/>
                        </a:rPr>
                        <a:t>A  THREE-WHEELED BICYCLE</a:t>
                      </a:r>
                      <a:endParaRPr lang="ru-RU" b="1" dirty="0">
                        <a:latin typeface="+mn-lt"/>
                        <a:cs typeface="Times New Roman" pitchFamily="18" charset="0"/>
                      </a:endParaRPr>
                    </a:p>
                  </a:txBody>
                  <a:tcPr/>
                </a:tc>
              </a:tr>
              <a:tr h="653965">
                <a:tc>
                  <a:txBody>
                    <a:bodyPr/>
                    <a:lstStyle/>
                    <a:p>
                      <a:r>
                        <a:rPr lang="en-US" b="1" dirty="0" smtClean="0">
                          <a:latin typeface="+mn-lt"/>
                          <a:cs typeface="Times New Roman" pitchFamily="18" charset="0"/>
                        </a:rPr>
                        <a:t>A</a:t>
                      </a:r>
                      <a:r>
                        <a:rPr lang="en-US" b="1" baseline="0" dirty="0" smtClean="0">
                          <a:latin typeface="+mn-lt"/>
                          <a:cs typeface="Times New Roman" pitchFamily="18" charset="0"/>
                        </a:rPr>
                        <a:t> HELICOPTER</a:t>
                      </a:r>
                      <a:endParaRPr lang="ru-RU" b="1" dirty="0">
                        <a:latin typeface="+mn-lt"/>
                        <a:cs typeface="Times New Roman" pitchFamily="18" charset="0"/>
                      </a:endParaRPr>
                    </a:p>
                  </a:txBody>
                  <a:tcPr/>
                </a:tc>
                <a:tc>
                  <a:txBody>
                    <a:bodyPr/>
                    <a:lstStyle/>
                    <a:p>
                      <a:r>
                        <a:rPr lang="en-US" b="1" dirty="0" smtClean="0">
                          <a:latin typeface="+mn-lt"/>
                          <a:cs typeface="Times New Roman" pitchFamily="18" charset="0"/>
                        </a:rPr>
                        <a:t>A</a:t>
                      </a:r>
                      <a:r>
                        <a:rPr lang="en-US" b="1" baseline="0" dirty="0" smtClean="0">
                          <a:latin typeface="+mn-lt"/>
                          <a:cs typeface="Times New Roman" pitchFamily="18" charset="0"/>
                        </a:rPr>
                        <a:t>  PLANE</a:t>
                      </a:r>
                      <a:endParaRPr lang="ru-RU" b="1" dirty="0">
                        <a:latin typeface="+mn-lt"/>
                        <a:cs typeface="Times New Roman" pitchFamily="18" charset="0"/>
                      </a:endParaRPr>
                    </a:p>
                  </a:txBody>
                  <a:tcPr/>
                </a:tc>
                <a:tc>
                  <a:txBody>
                    <a:bodyPr/>
                    <a:lstStyle/>
                    <a:p>
                      <a:r>
                        <a:rPr lang="en-US" b="1" dirty="0" smtClean="0">
                          <a:latin typeface="+mn-lt"/>
                          <a:cs typeface="Times New Roman" pitchFamily="18" charset="0"/>
                        </a:rPr>
                        <a:t>A</a:t>
                      </a:r>
                      <a:r>
                        <a:rPr lang="en-US" b="1" baseline="0" dirty="0" smtClean="0">
                          <a:latin typeface="+mn-lt"/>
                          <a:cs typeface="Times New Roman" pitchFamily="18" charset="0"/>
                        </a:rPr>
                        <a:t> SPACESHIP</a:t>
                      </a:r>
                      <a:endParaRPr lang="ru-RU" b="1" dirty="0">
                        <a:latin typeface="+mn-lt"/>
                        <a:cs typeface="Times New Roman" pitchFamily="18" charset="0"/>
                      </a:endParaRPr>
                    </a:p>
                  </a:txBody>
                  <a:tcPr/>
                </a:tc>
              </a:tr>
            </a:tbl>
          </a:graphicData>
        </a:graphic>
      </p:graphicFrame>
      <p:sp>
        <p:nvSpPr>
          <p:cNvPr id="4" name="Номер слайда 3"/>
          <p:cNvSpPr>
            <a:spLocks noGrp="1"/>
          </p:cNvSpPr>
          <p:nvPr>
            <p:ph type="sldNum" sz="quarter" idx="12"/>
          </p:nvPr>
        </p:nvSpPr>
        <p:spPr/>
        <p:txBody>
          <a:bodyPr/>
          <a:lstStyle/>
          <a:p>
            <a:fld id="{0005D35F-1ECB-49BE-998B-A9F1D5BD2BD2}" type="slidenum">
              <a:rPr lang="ru-RU" smtClean="0"/>
              <a:pPr/>
              <a:t>6</a:t>
            </a:fld>
            <a:endParaRPr lang="ru-RU"/>
          </a:p>
        </p:txBody>
      </p:sp>
      <p:sp>
        <p:nvSpPr>
          <p:cNvPr id="5" name="Нижний колонтитул 4"/>
          <p:cNvSpPr>
            <a:spLocks noGrp="1"/>
          </p:cNvSpPr>
          <p:nvPr>
            <p:ph type="ftr" sz="quarter" idx="11"/>
          </p:nvPr>
        </p:nvSpPr>
        <p:spPr/>
        <p:txBody>
          <a:bodyPr/>
          <a:lstStyle/>
          <a:p>
            <a:endParaRPr lang="ru-RU"/>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lstStyle/>
          <a:p>
            <a:endParaRPr lang="ru-RU"/>
          </a:p>
        </p:txBody>
      </p:sp>
      <p:pic>
        <p:nvPicPr>
          <p:cNvPr id="5" name="Фильм.wmv">
            <a:hlinkClick r:id="" action="ppaction://media"/>
          </p:cNvPr>
          <p:cNvPicPr>
            <a:picLocks noGrp="1" noRot="1" noChangeAspect="1"/>
          </p:cNvPicPr>
          <p:nvPr>
            <p:ph idx="1"/>
            <a:videoFile r:link="rId1"/>
          </p:nvPr>
        </p:nvPicPr>
        <p:blipFill>
          <a:blip r:embed="rId5"/>
          <a:stretch>
            <a:fillRect/>
          </a:stretch>
        </p:blipFill>
        <p:spPr>
          <a:xfrm>
            <a:off x="0" y="0"/>
            <a:ext cx="9144000" cy="6858000"/>
          </a:xfrm>
          <a:prstGeom prst="rect">
            <a:avLst/>
          </a:prstGeom>
        </p:spPr>
      </p:pic>
      <p:pic>
        <p:nvPicPr>
          <p:cNvPr id="4" name="TheFlintstonesBC-52s(Meet)TheFlintstones.mp3">
            <a:hlinkClick r:id="" action="ppaction://media"/>
          </p:cNvPr>
          <p:cNvPicPr>
            <a:picLocks noRot="1" noChangeAspect="1"/>
          </p:cNvPicPr>
          <p:nvPr>
            <a:audioFile r:link="rId2"/>
          </p:nvPr>
        </p:nvPicPr>
        <p:blipFill>
          <a:blip r:embed="rId6" cstate="email"/>
          <a:stretch>
            <a:fillRect/>
          </a:stretch>
        </p:blipFill>
        <p:spPr>
          <a:xfrm>
            <a:off x="4419600" y="3276600"/>
            <a:ext cx="304800" cy="304800"/>
          </a:xfrm>
          <a:prstGeom prst="rect">
            <a:avLst/>
          </a:prstGeom>
        </p:spPr>
      </p:pic>
      <p:sp>
        <p:nvSpPr>
          <p:cNvPr id="6" name="Номер слайда 5"/>
          <p:cNvSpPr>
            <a:spLocks noGrp="1"/>
          </p:cNvSpPr>
          <p:nvPr>
            <p:ph type="sldNum" sz="quarter" idx="12"/>
          </p:nvPr>
        </p:nvSpPr>
        <p:spPr/>
        <p:txBody>
          <a:bodyPr/>
          <a:lstStyle/>
          <a:p>
            <a:fld id="{0005D35F-1ECB-49BE-998B-A9F1D5BD2BD2}" type="slidenum">
              <a:rPr lang="ru-RU" smtClean="0"/>
              <a:pPr/>
              <a:t>7</a:t>
            </a:fld>
            <a:endParaRPr lang="ru-RU"/>
          </a:p>
        </p:txBody>
      </p:sp>
      <p:sp>
        <p:nvSpPr>
          <p:cNvPr id="7" name="Нижний колонтитул 6"/>
          <p:cNvSpPr>
            <a:spLocks noGrp="1"/>
          </p:cNvSpPr>
          <p:nvPr>
            <p:ph type="ftr" sz="quarter" idx="11"/>
          </p:nvPr>
        </p:nvSpPr>
        <p:spPr/>
        <p:txBody>
          <a:bodyPr/>
          <a:lstStyle/>
          <a:p>
            <a:endParaRPr lang="ru-RU"/>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42650"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5"/>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5"/>
                                        </p:tgtEl>
                                      </p:cBhvr>
                                    </p:cmd>
                                  </p:childTnLst>
                                </p:cTn>
                              </p:par>
                            </p:childTnLst>
                          </p:cTn>
                        </p:par>
                      </p:childTnLst>
                    </p:cTn>
                  </p:par>
                </p:childTnLst>
              </p:cTn>
              <p:nextCondLst>
                <p:cond evt="onClick" delay="0">
                  <p:tgtEl>
                    <p:spTgt spid="5"/>
                  </p:tgtEl>
                </p:cond>
              </p:nextCondLst>
            </p:seq>
            <p:video>
              <p:cMediaNode>
                <p:cTn id="12" fill="hold" display="0">
                  <p:stCondLst>
                    <p:cond delay="indefinite"/>
                  </p:stCondLst>
                  <p:endCondLst>
                    <p:cond evt="onNext" delay="0">
                      <p:tgtEl>
                        <p:sldTgt/>
                      </p:tgtEl>
                    </p:cond>
                    <p:cond evt="onPrev" delay="0">
                      <p:tgtEl>
                        <p:sldTgt/>
                      </p:tgtEl>
                    </p:cond>
                  </p:endCondLst>
                </p:cTn>
                <p:tgtEl>
                  <p:spTgt spid="5"/>
                </p:tgtEl>
              </p:cMediaNode>
            </p:video>
            <p:audio>
              <p:cMediaNode>
                <p:cTn id="13" fill="hold" display="0">
                  <p:stCondLst>
                    <p:cond delay="indefinite"/>
                  </p:stCondLst>
                  <p:endCondLst>
                    <p:cond evt="onNext" delay="0">
                      <p:tgtEl>
                        <p:sldTgt/>
                      </p:tgtEl>
                    </p:cond>
                    <p:cond evt="onPrev" delay="0">
                      <p:tgtEl>
                        <p:sldTgt/>
                      </p:tgtEl>
                    </p:cond>
                    <p:cond evt="onStopAudio" delay="0">
                      <p:tgtEl>
                        <p:sldTgt/>
                      </p:tgtEl>
                    </p:cond>
                  </p:endCondLst>
                </p:cTn>
                <p:tgtEl>
                  <p:spTgt spid="4"/>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928670"/>
            <a:ext cx="8229600" cy="1428760"/>
          </a:xfrm>
        </p:spPr>
        <p:txBody>
          <a:bodyPr>
            <a:normAutofit fontScale="90000"/>
          </a:bodyPr>
          <a:lstStyle/>
          <a:p>
            <a:r>
              <a:rPr lang="en-US" sz="5300" b="1" dirty="0" smtClean="0">
                <a:latin typeface="+mn-lt"/>
                <a:cs typeface="Times New Roman" pitchFamily="18" charset="0"/>
              </a:rPr>
              <a:t>Fill in the gaps with the words:</a:t>
            </a:r>
            <a:br>
              <a:rPr lang="en-US" sz="5300" b="1" dirty="0" smtClean="0">
                <a:latin typeface="+mn-lt"/>
                <a:cs typeface="Times New Roman" pitchFamily="18" charset="0"/>
              </a:rPr>
            </a:br>
            <a:r>
              <a:rPr lang="en-US" sz="4800" b="1" dirty="0" smtClean="0">
                <a:solidFill>
                  <a:schemeClr val="accent6"/>
                </a:solidFill>
                <a:latin typeface="Cataneo BT" pitchFamily="66" charset="0"/>
              </a:rPr>
              <a:t>art, advanced, political, religion </a:t>
            </a:r>
            <a:br>
              <a:rPr lang="en-US" sz="4800" b="1" dirty="0" smtClean="0">
                <a:solidFill>
                  <a:schemeClr val="accent6"/>
                </a:solidFill>
                <a:latin typeface="Cataneo BT" pitchFamily="66" charset="0"/>
              </a:rPr>
            </a:br>
            <a:r>
              <a:rPr lang="en-US" sz="4800" b="1" dirty="0" smtClean="0"/>
              <a:t/>
            </a:r>
            <a:br>
              <a:rPr lang="en-US" sz="4800" b="1" dirty="0" smtClean="0"/>
            </a:br>
            <a:endParaRPr lang="ru-RU" sz="4800" b="1" dirty="0"/>
          </a:p>
        </p:txBody>
      </p:sp>
      <p:sp>
        <p:nvSpPr>
          <p:cNvPr id="5" name="Прямоугольник 4"/>
          <p:cNvSpPr/>
          <p:nvPr/>
        </p:nvSpPr>
        <p:spPr>
          <a:xfrm>
            <a:off x="683568" y="2500306"/>
            <a:ext cx="8136904" cy="4031873"/>
          </a:xfrm>
          <a:prstGeom prst="rect">
            <a:avLst/>
          </a:prstGeom>
        </p:spPr>
        <p:txBody>
          <a:bodyPr wrap="square">
            <a:spAutoFit/>
          </a:bodyPr>
          <a:lstStyle/>
          <a:p>
            <a:pPr marL="342900" indent="-342900"/>
            <a:r>
              <a:rPr lang="en-US" sz="3200" b="1" i="1" dirty="0" smtClean="0">
                <a:cs typeface="Times New Roman" pitchFamily="18" charset="0"/>
              </a:rPr>
              <a:t>Civilization is an ________________(1) stage of human development marked by  a high level of ____________ (2), ___________(3),  science and  social and  _______________(4)organization.</a:t>
            </a:r>
          </a:p>
          <a:p>
            <a:pPr marL="342900" indent="-342900"/>
            <a:endParaRPr lang="en-US" sz="3200" b="1" i="1" dirty="0" smtClean="0">
              <a:cs typeface="Times New Roman" pitchFamily="18" charset="0"/>
            </a:endParaRPr>
          </a:p>
          <a:p>
            <a:pPr marL="342900" indent="-342900" algn="r"/>
            <a:r>
              <a:rPr lang="en-US" sz="3200" b="1" i="1" dirty="0" smtClean="0">
                <a:cs typeface="Times New Roman" pitchFamily="18" charset="0"/>
              </a:rPr>
              <a:t>         “Dictionary of English Language and Culture” </a:t>
            </a:r>
            <a:endParaRPr lang="en-US" sz="3200" b="1" i="1" dirty="0">
              <a:cs typeface="Times New Roman" pitchFamily="18" charset="0"/>
            </a:endParaRPr>
          </a:p>
        </p:txBody>
      </p:sp>
      <p:sp>
        <p:nvSpPr>
          <p:cNvPr id="4" name="Номер слайда 3"/>
          <p:cNvSpPr>
            <a:spLocks noGrp="1"/>
          </p:cNvSpPr>
          <p:nvPr>
            <p:ph type="sldNum" sz="quarter" idx="12"/>
          </p:nvPr>
        </p:nvSpPr>
        <p:spPr/>
        <p:txBody>
          <a:bodyPr/>
          <a:lstStyle/>
          <a:p>
            <a:fld id="{0005D35F-1ECB-49BE-998B-A9F1D5BD2BD2}" type="slidenum">
              <a:rPr lang="ru-RU" smtClean="0"/>
              <a:pPr/>
              <a:t>8</a:t>
            </a:fld>
            <a:endParaRPr lang="ru-RU"/>
          </a:p>
        </p:txBody>
      </p:sp>
      <p:sp>
        <p:nvSpPr>
          <p:cNvPr id="6" name="Нижний колонтитул 5"/>
          <p:cNvSpPr>
            <a:spLocks noGrp="1"/>
          </p:cNvSpPr>
          <p:nvPr>
            <p:ph type="ftr" sz="quarter" idx="11"/>
          </p:nvPr>
        </p:nvSpPr>
        <p:spPr/>
        <p:txBody>
          <a:bodyPr/>
          <a:lstStyle/>
          <a:p>
            <a:endParaRPr lang="ru-RU"/>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5" presetClass="entr" presetSubtype="0" fill="hold"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 calcmode="lin" valueType="num">
                                      <p:cBhvr>
                                        <p:cTn id="13" dur="1000" fill="hold"/>
                                        <p:tgtEl>
                                          <p:spTgt spid="5">
                                            <p:txEl>
                                              <p:pRg st="0" end="0"/>
                                            </p:txEl>
                                          </p:spTgt>
                                        </p:tgtEl>
                                        <p:attrNameLst>
                                          <p:attrName>ppt_w</p:attrName>
                                        </p:attrNameLst>
                                      </p:cBhvr>
                                      <p:tavLst>
                                        <p:tav tm="0">
                                          <p:val>
                                            <p:strVal val="#ppt_w*0.70"/>
                                          </p:val>
                                        </p:tav>
                                        <p:tav tm="100000">
                                          <p:val>
                                            <p:strVal val="#ppt_w"/>
                                          </p:val>
                                        </p:tav>
                                      </p:tavLst>
                                    </p:anim>
                                    <p:anim calcmode="lin" valueType="num">
                                      <p:cBhvr>
                                        <p:cTn id="14" dur="1000" fill="hold"/>
                                        <p:tgtEl>
                                          <p:spTgt spid="5">
                                            <p:txEl>
                                              <p:pRg st="0" end="0"/>
                                            </p:txEl>
                                          </p:spTgt>
                                        </p:tgtEl>
                                        <p:attrNameLst>
                                          <p:attrName>ppt_h</p:attrName>
                                        </p:attrNameLst>
                                      </p:cBhvr>
                                      <p:tavLst>
                                        <p:tav tm="0">
                                          <p:val>
                                            <p:strVal val="#ppt_h"/>
                                          </p:val>
                                        </p:tav>
                                        <p:tav tm="100000">
                                          <p:val>
                                            <p:strVal val="#ppt_h"/>
                                          </p:val>
                                        </p:tav>
                                      </p:tavLst>
                                    </p:anim>
                                    <p:animEffect transition="in" filter="fade">
                                      <p:cBhvr>
                                        <p:cTn id="15" dur="1000"/>
                                        <p:tgtEl>
                                          <p:spTgt spid="5">
                                            <p:txEl>
                                              <p:pRg st="0" end="0"/>
                                            </p:txEl>
                                          </p:spTgt>
                                        </p:tgtEl>
                                      </p:cBhvr>
                                    </p:animEffect>
                                  </p:childTnLst>
                                </p:cTn>
                              </p:par>
                              <p:par>
                                <p:cTn id="16" presetID="55" presetClass="entr" presetSubtype="0" fill="hold" nodeType="withEffect">
                                  <p:stCondLst>
                                    <p:cond delay="0"/>
                                  </p:stCondLst>
                                  <p:childTnLst>
                                    <p:set>
                                      <p:cBhvr>
                                        <p:cTn id="17" dur="1" fill="hold">
                                          <p:stCondLst>
                                            <p:cond delay="0"/>
                                          </p:stCondLst>
                                        </p:cTn>
                                        <p:tgtEl>
                                          <p:spTgt spid="5">
                                            <p:txEl>
                                              <p:pRg st="2" end="2"/>
                                            </p:txEl>
                                          </p:spTgt>
                                        </p:tgtEl>
                                        <p:attrNameLst>
                                          <p:attrName>style.visibility</p:attrName>
                                        </p:attrNameLst>
                                      </p:cBhvr>
                                      <p:to>
                                        <p:strVal val="visible"/>
                                      </p:to>
                                    </p:set>
                                    <p:anim calcmode="lin" valueType="num">
                                      <p:cBhvr>
                                        <p:cTn id="18" dur="1000" fill="hold"/>
                                        <p:tgtEl>
                                          <p:spTgt spid="5">
                                            <p:txEl>
                                              <p:pRg st="2" end="2"/>
                                            </p:txEl>
                                          </p:spTgt>
                                        </p:tgtEl>
                                        <p:attrNameLst>
                                          <p:attrName>ppt_w</p:attrName>
                                        </p:attrNameLst>
                                      </p:cBhvr>
                                      <p:tavLst>
                                        <p:tav tm="0">
                                          <p:val>
                                            <p:strVal val="#ppt_w*0.70"/>
                                          </p:val>
                                        </p:tav>
                                        <p:tav tm="100000">
                                          <p:val>
                                            <p:strVal val="#ppt_w"/>
                                          </p:val>
                                        </p:tav>
                                      </p:tavLst>
                                    </p:anim>
                                    <p:anim calcmode="lin" valueType="num">
                                      <p:cBhvr>
                                        <p:cTn id="19" dur="1000" fill="hold"/>
                                        <p:tgtEl>
                                          <p:spTgt spid="5">
                                            <p:txEl>
                                              <p:pRg st="2" end="2"/>
                                            </p:txEl>
                                          </p:spTgt>
                                        </p:tgtEl>
                                        <p:attrNameLst>
                                          <p:attrName>ppt_h</p:attrName>
                                        </p:attrNameLst>
                                      </p:cBhvr>
                                      <p:tavLst>
                                        <p:tav tm="0">
                                          <p:val>
                                            <p:strVal val="#ppt_h"/>
                                          </p:val>
                                        </p:tav>
                                        <p:tav tm="100000">
                                          <p:val>
                                            <p:strVal val="#ppt_h"/>
                                          </p:val>
                                        </p:tav>
                                      </p:tavLst>
                                    </p:anim>
                                    <p:animEffect transition="in" filter="fade">
                                      <p:cBhvr>
                                        <p:cTn id="20" dur="10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4583122"/>
          </a:xfrm>
        </p:spPr>
        <p:txBody>
          <a:bodyPr>
            <a:normAutofit/>
          </a:bodyPr>
          <a:lstStyle/>
          <a:p>
            <a:r>
              <a:rPr lang="en-US" sz="3200" b="1" dirty="0" smtClean="0">
                <a:latin typeface="Cataneo BT" pitchFamily="66" charset="0"/>
              </a:rPr>
              <a:t>Where were the ancient civilizations? Match the maps with their names:</a:t>
            </a:r>
            <a:r>
              <a:rPr lang="en-US" sz="2800" b="1" dirty="0" smtClean="0">
                <a:latin typeface="Cataneo BT" pitchFamily="66" charset="0"/>
              </a:rPr>
              <a:t/>
            </a:r>
            <a:br>
              <a:rPr lang="en-US" sz="2800" b="1" dirty="0" smtClean="0">
                <a:latin typeface="Cataneo BT" pitchFamily="66" charset="0"/>
              </a:rPr>
            </a:br>
            <a:r>
              <a:rPr lang="ru-RU" sz="2800" b="1" dirty="0" smtClean="0">
                <a:latin typeface="Cataneo BT" pitchFamily="66" charset="0"/>
              </a:rPr>
              <a:t/>
            </a:r>
            <a:br>
              <a:rPr lang="ru-RU" sz="2800" b="1" dirty="0" smtClean="0">
                <a:latin typeface="Cataneo BT" pitchFamily="66" charset="0"/>
              </a:rPr>
            </a:br>
            <a:r>
              <a:rPr lang="en-US" sz="2800" b="1" dirty="0" smtClean="0">
                <a:latin typeface="Cataneo BT" pitchFamily="66" charset="0"/>
              </a:rPr>
              <a:t>the Babylonians</a:t>
            </a:r>
            <a:br>
              <a:rPr lang="en-US" sz="2800" b="1" dirty="0" smtClean="0">
                <a:latin typeface="Cataneo BT" pitchFamily="66" charset="0"/>
              </a:rPr>
            </a:br>
            <a:r>
              <a:rPr lang="en-US" sz="2800" b="1" dirty="0" smtClean="0">
                <a:latin typeface="Cataneo BT" pitchFamily="66" charset="0"/>
              </a:rPr>
              <a:t>the Egyptians</a:t>
            </a:r>
            <a:br>
              <a:rPr lang="en-US" sz="2800" b="1" dirty="0" smtClean="0">
                <a:latin typeface="Cataneo BT" pitchFamily="66" charset="0"/>
              </a:rPr>
            </a:br>
            <a:r>
              <a:rPr lang="en-US" sz="2800" b="1" dirty="0" smtClean="0">
                <a:latin typeface="Cataneo BT" pitchFamily="66" charset="0"/>
              </a:rPr>
              <a:t>the Romans</a:t>
            </a:r>
            <a:br>
              <a:rPr lang="en-US" sz="2800" b="1" dirty="0" smtClean="0">
                <a:latin typeface="Cataneo BT" pitchFamily="66" charset="0"/>
              </a:rPr>
            </a:br>
            <a:r>
              <a:rPr lang="en-US" sz="2800" b="1" dirty="0" smtClean="0">
                <a:latin typeface="Cataneo BT" pitchFamily="66" charset="0"/>
              </a:rPr>
              <a:t>the Greeks</a:t>
            </a:r>
            <a:br>
              <a:rPr lang="en-US" sz="2800" b="1" dirty="0" smtClean="0">
                <a:latin typeface="Cataneo BT" pitchFamily="66" charset="0"/>
              </a:rPr>
            </a:br>
            <a:r>
              <a:rPr lang="en-US" sz="2800" b="1" dirty="0" smtClean="0">
                <a:latin typeface="Cataneo BT" pitchFamily="66" charset="0"/>
              </a:rPr>
              <a:t>the Incas</a:t>
            </a:r>
            <a:br>
              <a:rPr lang="en-US" sz="2800" b="1" dirty="0" smtClean="0">
                <a:latin typeface="Cataneo BT" pitchFamily="66" charset="0"/>
              </a:rPr>
            </a:br>
            <a:r>
              <a:rPr lang="en-US" sz="2800" b="1" dirty="0" smtClean="0">
                <a:latin typeface="Cataneo BT" pitchFamily="66" charset="0"/>
              </a:rPr>
              <a:t/>
            </a:r>
            <a:br>
              <a:rPr lang="en-US" sz="2800" b="1" dirty="0" smtClean="0">
                <a:latin typeface="Cataneo BT" pitchFamily="66" charset="0"/>
              </a:rPr>
            </a:br>
            <a:endParaRPr lang="ru-RU" sz="2800" b="1" dirty="0"/>
          </a:p>
        </p:txBody>
      </p:sp>
      <p:pic>
        <p:nvPicPr>
          <p:cNvPr id="3" name="Picture 2">
            <a:hlinkClick r:id="rId3" action="ppaction://hlinksldjump"/>
          </p:cNvPr>
          <p:cNvPicPr>
            <a:picLocks noGrp="1" noChangeAspect="1" noChangeArrowheads="1"/>
          </p:cNvPicPr>
          <p:nvPr>
            <p:ph idx="4294967295"/>
          </p:nvPr>
        </p:nvPicPr>
        <p:blipFill>
          <a:blip r:embed="rId4" cstate="email"/>
          <a:srcRect/>
          <a:stretch>
            <a:fillRect/>
          </a:stretch>
        </p:blipFill>
        <p:spPr bwMode="auto">
          <a:xfrm rot="21023693">
            <a:off x="370338" y="4289071"/>
            <a:ext cx="2614335" cy="2197689"/>
          </a:xfrm>
          <a:prstGeom prst="rect">
            <a:avLst/>
          </a:prstGeom>
          <a:noFill/>
          <a:ln w="9525">
            <a:noFill/>
            <a:miter lim="800000"/>
            <a:headEnd/>
            <a:tailEnd/>
          </a:ln>
          <a:effectLst/>
        </p:spPr>
      </p:pic>
      <p:pic>
        <p:nvPicPr>
          <p:cNvPr id="1026" name="Picture 2"/>
          <p:cNvPicPr>
            <a:picLocks noChangeAspect="1" noChangeArrowheads="1"/>
          </p:cNvPicPr>
          <p:nvPr/>
        </p:nvPicPr>
        <p:blipFill>
          <a:blip r:embed="rId5" cstate="email"/>
          <a:srcRect/>
          <a:stretch>
            <a:fillRect/>
          </a:stretch>
        </p:blipFill>
        <p:spPr bwMode="auto">
          <a:xfrm rot="520251">
            <a:off x="5996736" y="4090482"/>
            <a:ext cx="2706982" cy="2364054"/>
          </a:xfrm>
          <a:prstGeom prst="rect">
            <a:avLst/>
          </a:prstGeom>
          <a:noFill/>
          <a:ln w="9525">
            <a:noFill/>
            <a:miter lim="800000"/>
            <a:headEnd/>
            <a:tailEnd/>
          </a:ln>
          <a:effectLst/>
        </p:spPr>
      </p:pic>
      <p:pic>
        <p:nvPicPr>
          <p:cNvPr id="1027" name="Picture 3"/>
          <p:cNvPicPr>
            <a:picLocks noChangeAspect="1" noChangeArrowheads="1"/>
          </p:cNvPicPr>
          <p:nvPr/>
        </p:nvPicPr>
        <p:blipFill>
          <a:blip r:embed="rId6" cstate="email"/>
          <a:srcRect/>
          <a:stretch>
            <a:fillRect/>
          </a:stretch>
        </p:blipFill>
        <p:spPr bwMode="auto">
          <a:xfrm rot="20946650">
            <a:off x="499362" y="1471199"/>
            <a:ext cx="2197754" cy="2471315"/>
          </a:xfrm>
          <a:prstGeom prst="rect">
            <a:avLst/>
          </a:prstGeom>
          <a:noFill/>
          <a:ln w="9525">
            <a:noFill/>
            <a:miter lim="800000"/>
            <a:headEnd/>
            <a:tailEnd/>
          </a:ln>
          <a:effectLst/>
        </p:spPr>
      </p:pic>
      <p:pic>
        <p:nvPicPr>
          <p:cNvPr id="1029" name="Picture 5"/>
          <p:cNvPicPr>
            <a:picLocks noChangeAspect="1" noChangeArrowheads="1"/>
          </p:cNvPicPr>
          <p:nvPr/>
        </p:nvPicPr>
        <p:blipFill>
          <a:blip r:embed="rId7" cstate="email"/>
          <a:srcRect/>
          <a:stretch>
            <a:fillRect/>
          </a:stretch>
        </p:blipFill>
        <p:spPr bwMode="auto">
          <a:xfrm rot="629790">
            <a:off x="5892766" y="1688016"/>
            <a:ext cx="3062575" cy="2352498"/>
          </a:xfrm>
          <a:prstGeom prst="rect">
            <a:avLst/>
          </a:prstGeom>
          <a:noFill/>
          <a:ln w="9525">
            <a:noFill/>
            <a:miter lim="800000"/>
            <a:headEnd/>
            <a:tailEnd/>
          </a:ln>
          <a:effectLst/>
        </p:spPr>
      </p:pic>
      <p:sp>
        <p:nvSpPr>
          <p:cNvPr id="8" name="Двенадцатиугольник 7"/>
          <p:cNvSpPr/>
          <p:nvPr/>
        </p:nvSpPr>
        <p:spPr>
          <a:xfrm>
            <a:off x="2000232" y="2500306"/>
            <a:ext cx="357190" cy="285752"/>
          </a:xfrm>
          <a:prstGeom prst="dodec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a:p>
            <a:pPr algn="ctr"/>
            <a:r>
              <a:rPr lang="en-US" dirty="0" smtClean="0">
                <a:hlinkClick r:id="rId3" action="ppaction://hlinksldjump"/>
              </a:rPr>
              <a:t>1</a:t>
            </a:r>
            <a:r>
              <a:rPr lang="en-US" dirty="0" smtClean="0"/>
              <a:t>.</a:t>
            </a:r>
            <a:endParaRPr lang="ru-RU" dirty="0"/>
          </a:p>
        </p:txBody>
      </p:sp>
      <p:sp>
        <p:nvSpPr>
          <p:cNvPr id="15" name="Семиугольник 14"/>
          <p:cNvSpPr/>
          <p:nvPr/>
        </p:nvSpPr>
        <p:spPr>
          <a:xfrm>
            <a:off x="6357950" y="6072206"/>
            <a:ext cx="428628" cy="285752"/>
          </a:xfrm>
          <a:prstGeom prst="hept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4</a:t>
            </a:r>
            <a:r>
              <a:rPr lang="en-US" dirty="0" smtClean="0">
                <a:hlinkClick r:id="rId3" action="ppaction://hlinksldjump"/>
              </a:rPr>
              <a:t>4.</a:t>
            </a:r>
            <a:endParaRPr lang="ru-RU" dirty="0"/>
          </a:p>
        </p:txBody>
      </p:sp>
      <p:pic>
        <p:nvPicPr>
          <p:cNvPr id="5" name="Picture 3">
            <a:hlinkClick r:id="rId3" action="ppaction://hlinksldjump"/>
          </p:cNvPr>
          <p:cNvPicPr>
            <a:picLocks noChangeAspect="1" noChangeArrowheads="1"/>
          </p:cNvPicPr>
          <p:nvPr/>
        </p:nvPicPr>
        <p:blipFill>
          <a:blip r:embed="rId8" cstate="email"/>
          <a:srcRect/>
          <a:stretch>
            <a:fillRect/>
          </a:stretch>
        </p:blipFill>
        <p:spPr bwMode="auto">
          <a:xfrm>
            <a:off x="3000364" y="4143380"/>
            <a:ext cx="3000395" cy="2428892"/>
          </a:xfrm>
          <a:prstGeom prst="rect">
            <a:avLst/>
          </a:prstGeom>
          <a:noFill/>
          <a:ln w="9525">
            <a:noFill/>
            <a:miter lim="800000"/>
            <a:headEnd/>
            <a:tailEnd/>
          </a:ln>
          <a:effectLst/>
        </p:spPr>
      </p:pic>
      <p:sp>
        <p:nvSpPr>
          <p:cNvPr id="16" name="Семиугольник 15"/>
          <p:cNvSpPr/>
          <p:nvPr/>
        </p:nvSpPr>
        <p:spPr>
          <a:xfrm>
            <a:off x="3214678" y="4286256"/>
            <a:ext cx="428628" cy="285752"/>
          </a:xfrm>
          <a:prstGeom prst="hept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hlinkClick r:id="rId3" action="ppaction://hlinksldjump"/>
              </a:rPr>
              <a:t>5</a:t>
            </a:r>
            <a:endParaRPr lang="ru-RU" dirty="0"/>
          </a:p>
        </p:txBody>
      </p:sp>
      <p:sp>
        <p:nvSpPr>
          <p:cNvPr id="20" name="Семиугольник 19"/>
          <p:cNvSpPr/>
          <p:nvPr/>
        </p:nvSpPr>
        <p:spPr>
          <a:xfrm>
            <a:off x="642910" y="6143644"/>
            <a:ext cx="357190" cy="357190"/>
          </a:xfrm>
          <a:prstGeom prst="hept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2</a:t>
            </a:r>
            <a:r>
              <a:rPr lang="ru-RU" dirty="0" smtClean="0">
                <a:hlinkClick r:id="rId3" action="ppaction://hlinksldjump"/>
              </a:rPr>
              <a:t>2.</a:t>
            </a:r>
            <a:endParaRPr lang="ru-RU" dirty="0"/>
          </a:p>
        </p:txBody>
      </p:sp>
      <p:sp>
        <p:nvSpPr>
          <p:cNvPr id="14" name="Семиугольник 13">
            <a:hlinkClick r:id="rId9" action="ppaction://hlinkpres?slideindex=1&amp;slidetitle="/>
          </p:cNvPr>
          <p:cNvSpPr/>
          <p:nvPr/>
        </p:nvSpPr>
        <p:spPr>
          <a:xfrm>
            <a:off x="6000760" y="3286124"/>
            <a:ext cx="357190" cy="285752"/>
          </a:xfrm>
          <a:prstGeom prst="hept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3</a:t>
            </a:r>
            <a:r>
              <a:rPr lang="en-US" dirty="0" smtClean="0">
                <a:hlinkClick r:id="rId3" action="ppaction://hlinksldjump"/>
              </a:rPr>
              <a:t>3.</a:t>
            </a:r>
            <a:endParaRPr lang="ru-RU" dirty="0"/>
          </a:p>
        </p:txBody>
      </p:sp>
      <p:sp>
        <p:nvSpPr>
          <p:cNvPr id="17" name="TextBox 16"/>
          <p:cNvSpPr txBox="1"/>
          <p:nvPr/>
        </p:nvSpPr>
        <p:spPr>
          <a:xfrm rot="826998">
            <a:off x="8005763" y="3698814"/>
            <a:ext cx="1110225" cy="369332"/>
          </a:xfrm>
          <a:prstGeom prst="rect">
            <a:avLst/>
          </a:prstGeom>
          <a:noFill/>
        </p:spPr>
        <p:txBody>
          <a:bodyPr wrap="square" rtlCol="0">
            <a:spAutoFit/>
          </a:bodyPr>
          <a:lstStyle/>
          <a:p>
            <a:r>
              <a:rPr lang="en-US" dirty="0" err="1" smtClean="0"/>
              <a:t>xxxxxx</a:t>
            </a:r>
            <a:endParaRPr lang="ru-RU" dirty="0"/>
          </a:p>
        </p:txBody>
      </p:sp>
      <p:sp>
        <p:nvSpPr>
          <p:cNvPr id="18" name="Номер слайда 17"/>
          <p:cNvSpPr>
            <a:spLocks noGrp="1"/>
          </p:cNvSpPr>
          <p:nvPr>
            <p:ph type="sldNum" sz="quarter" idx="12"/>
          </p:nvPr>
        </p:nvSpPr>
        <p:spPr/>
        <p:txBody>
          <a:bodyPr/>
          <a:lstStyle/>
          <a:p>
            <a:fld id="{0005D35F-1ECB-49BE-998B-A9F1D5BD2BD2}" type="slidenum">
              <a:rPr lang="ru-RU" smtClean="0"/>
              <a:pPr/>
              <a:t>9</a:t>
            </a:fld>
            <a:endParaRPr lang="ru-RU"/>
          </a:p>
        </p:txBody>
      </p:sp>
      <p:sp>
        <p:nvSpPr>
          <p:cNvPr id="19" name="Нижний колонтитул 18"/>
          <p:cNvSpPr>
            <a:spLocks noGrp="1"/>
          </p:cNvSpPr>
          <p:nvPr>
            <p:ph type="ftr" sz="quarter" idx="11"/>
          </p:nvPr>
        </p:nvSpPr>
        <p:spPr/>
        <p:txBody>
          <a:bodyPr/>
          <a:lstStyle/>
          <a:p>
            <a:endParaRPr lang="ru-RU"/>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nodeType="clickEffect">
                                  <p:stCondLst>
                                    <p:cond delay="0"/>
                                  </p:stCondLst>
                                  <p:childTnLst>
                                    <p:set>
                                      <p:cBhvr>
                                        <p:cTn id="12" dur="1" fill="hold">
                                          <p:stCondLst>
                                            <p:cond delay="0"/>
                                          </p:stCondLst>
                                        </p:cTn>
                                        <p:tgtEl>
                                          <p:spTgt spid="1027"/>
                                        </p:tgtEl>
                                        <p:attrNameLst>
                                          <p:attrName>style.visibility</p:attrName>
                                        </p:attrNameLst>
                                      </p:cBhvr>
                                      <p:to>
                                        <p:strVal val="visible"/>
                                      </p:to>
                                    </p:set>
                                    <p:animEffect transition="in" filter="blinds(horizontal)">
                                      <p:cBhvr>
                                        <p:cTn id="13" dur="500"/>
                                        <p:tgtEl>
                                          <p:spTgt spid="1027"/>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blinds(horizontal)">
                                      <p:cBhvr>
                                        <p:cTn id="18" dur="5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nodeType="clickEffect">
                                  <p:stCondLst>
                                    <p:cond delay="0"/>
                                  </p:stCondLst>
                                  <p:childTnLst>
                                    <p:set>
                                      <p:cBhvr>
                                        <p:cTn id="22" dur="1" fill="hold">
                                          <p:stCondLst>
                                            <p:cond delay="0"/>
                                          </p:stCondLst>
                                        </p:cTn>
                                        <p:tgtEl>
                                          <p:spTgt spid="1029"/>
                                        </p:tgtEl>
                                        <p:attrNameLst>
                                          <p:attrName>style.visibility</p:attrName>
                                        </p:attrNameLst>
                                      </p:cBhvr>
                                      <p:to>
                                        <p:strVal val="visible"/>
                                      </p:to>
                                    </p:set>
                                    <p:animEffect transition="in" filter="blinds(horizontal)">
                                      <p:cBhvr>
                                        <p:cTn id="23" dur="500"/>
                                        <p:tgtEl>
                                          <p:spTgt spid="1029"/>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nodeType="clickEffect">
                                  <p:stCondLst>
                                    <p:cond delay="0"/>
                                  </p:stCondLst>
                                  <p:childTnLst>
                                    <p:set>
                                      <p:cBhvr>
                                        <p:cTn id="27" dur="1" fill="hold">
                                          <p:stCondLst>
                                            <p:cond delay="0"/>
                                          </p:stCondLst>
                                        </p:cTn>
                                        <p:tgtEl>
                                          <p:spTgt spid="1026"/>
                                        </p:tgtEl>
                                        <p:attrNameLst>
                                          <p:attrName>style.visibility</p:attrName>
                                        </p:attrNameLst>
                                      </p:cBhvr>
                                      <p:to>
                                        <p:strVal val="visible"/>
                                      </p:to>
                                    </p:set>
                                    <p:animEffect transition="in" filter="blinds(horizontal)">
                                      <p:cBhvr>
                                        <p:cTn id="28" dur="500"/>
                                        <p:tgtEl>
                                          <p:spTgt spid="1026"/>
                                        </p:tgtEl>
                                      </p:cBhvr>
                                    </p:animEffec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nodeType="click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blinds(horizontal)">
                                      <p:cBhvr>
                                        <p:cTn id="3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2592</TotalTime>
  <Words>519</Words>
  <Application>Microsoft Office PowerPoint</Application>
  <PresentationFormat>Экран (4:3)</PresentationFormat>
  <Paragraphs>147</Paragraphs>
  <Slides>22</Slides>
  <Notes>22</Notes>
  <HiddenSlides>0</HiddenSlides>
  <MMClips>5</MMClips>
  <ScaleCrop>false</ScaleCrop>
  <HeadingPairs>
    <vt:vector size="4" baseType="variant">
      <vt:variant>
        <vt:lpstr>Тема</vt:lpstr>
      </vt:variant>
      <vt:variant>
        <vt:i4>1</vt:i4>
      </vt:variant>
      <vt:variant>
        <vt:lpstr>Заголовки слайдов</vt:lpstr>
      </vt:variant>
      <vt:variant>
        <vt:i4>22</vt:i4>
      </vt:variant>
    </vt:vector>
  </HeadingPairs>
  <TitlesOfParts>
    <vt:vector size="23" baseType="lpstr">
      <vt:lpstr>Тема Office</vt:lpstr>
      <vt:lpstr> The Presentation for Review Lesson “HISTORY and CIVILIZATIONS”                                                                   level – 9                                                                                                                                     teachers:           Polyatykina I.                                                                      Kershengolts N.                                                                                                       school № 1242  Moscow 2010 - 2011</vt:lpstr>
      <vt:lpstr>   Agenda:  1. Why is history taught in schools? 2. How well do you know ancient       civilizations? 3. The most important inventions. 4. Every minute of our life is history      in the making. </vt:lpstr>
      <vt:lpstr>Match the words with their definitions:  1. mankind                    a. to begin to create, to start to                                               happen; 2. to achieve                 b. modern or relating to the                                               present time;      3. contemporary           c. all humans;  4. generation                 d. to succeed in doing what you                                                planned to do 5. to establish                e. belonging to the same time</vt:lpstr>
      <vt:lpstr> Why is history taught in schools? </vt:lpstr>
      <vt:lpstr>You and your friend want to go to a museum. Discuss and choose the most attractive option:  a) The History Museum b) The Museum of Science       and Technology c) The Russian Army Museum d) The City Picture Gallery</vt:lpstr>
      <vt:lpstr> Before civilizations. Watch the episode from the film “The Flintstones” and tick the modern gadgets  represented  in a humorous way.</vt:lpstr>
      <vt:lpstr>Слайд 7</vt:lpstr>
      <vt:lpstr>Fill in the gaps with the words: art, advanced, political, religion   </vt:lpstr>
      <vt:lpstr>Where were the ancient civilizations? Match the maps with their names:  the Babylonians the Egyptians the Romans the Greeks the Incas  </vt:lpstr>
      <vt:lpstr>How well do you know the greatest achievements of ancient civilizations? Describe civilizations without giving their names and let the others guess.                                                                                                                                                                                                  </vt:lpstr>
      <vt:lpstr>Egyptian? Greek? Roman?</vt:lpstr>
      <vt:lpstr>Greek? Egyptian? Roman?</vt:lpstr>
      <vt:lpstr>Egyptian? Greek? Roman?</vt:lpstr>
      <vt:lpstr>    Watch  the film and tick seven wonders of Ancient Greece:    </vt:lpstr>
      <vt:lpstr>Слайд 15</vt:lpstr>
      <vt:lpstr>       </vt:lpstr>
      <vt:lpstr>Can You Read in Ancient Egyptian?</vt:lpstr>
      <vt:lpstr> What  is the most important invention of the humankind in your opinion?             </vt:lpstr>
      <vt:lpstr>      Conclusion:  * ancient civilizations contributed a lot into the modern society;      * knowledge of history gives us cultural identity;    * every minute of our life is history in the making.   </vt:lpstr>
      <vt:lpstr>Which team is the best?</vt:lpstr>
      <vt:lpstr>HOMEWORK: prepare a two-minute talk on one of the themes:   “The History Repeats Itself” or   “Without the Past there Is No Future” </vt:lpstr>
      <vt:lpstr>1. lived in the north of Africa on the banks of the Nile  2. located in the south of Balkan peninsula.   3. controlled lands from Persia to Libya  4. the  civilization appeared in the southwest Europe on the Italian Peninsula or Apennine Peninsula  5. developed in the Andes of present-day Peru </vt:lpstr>
    </vt:vector>
  </TitlesOfParts>
  <Company>Reanimator Extreme Edition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HISTORY OF CIVILIZATIONS</dc:title>
  <dc:creator>User</dc:creator>
  <cp:lastModifiedBy>Tata</cp:lastModifiedBy>
  <cp:revision>743</cp:revision>
  <dcterms:created xsi:type="dcterms:W3CDTF">2010-10-06T07:25:14Z</dcterms:created>
  <dcterms:modified xsi:type="dcterms:W3CDTF">2011-03-06T17:24:09Z</dcterms:modified>
</cp:coreProperties>
</file>