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1" r:id="rId2"/>
    <p:sldId id="273" r:id="rId3"/>
    <p:sldId id="257" r:id="rId4"/>
    <p:sldId id="267" r:id="rId5"/>
    <p:sldId id="266" r:id="rId6"/>
    <p:sldId id="279" r:id="rId7"/>
    <p:sldId id="284" r:id="rId8"/>
    <p:sldId id="285" r:id="rId9"/>
    <p:sldId id="282" r:id="rId10"/>
    <p:sldId id="297" r:id="rId11"/>
    <p:sldId id="303" r:id="rId12"/>
    <p:sldId id="299" r:id="rId13"/>
    <p:sldId id="271" r:id="rId14"/>
    <p:sldId id="310" r:id="rId15"/>
    <p:sldId id="305" r:id="rId16"/>
    <p:sldId id="306" r:id="rId17"/>
    <p:sldId id="307" r:id="rId18"/>
    <p:sldId id="308" r:id="rId19"/>
    <p:sldId id="30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rgbClr val="FF0000"/>
    </p:penClr>
  </p:showPr>
  <p:clrMru>
    <a:srgbClr val="FFFFFF"/>
    <a:srgbClr val="800000"/>
    <a:srgbClr val="006600"/>
    <a:srgbClr val="A50021"/>
    <a:srgbClr val="990033"/>
    <a:srgbClr val="4C0000"/>
    <a:srgbClr val="663300"/>
    <a:srgbClr val="FFCCFF"/>
    <a:srgbClr val="993366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0" autoAdjust="0"/>
    <p:restoredTop sz="93081" autoAdjust="0"/>
  </p:normalViewPr>
  <p:slideViewPr>
    <p:cSldViewPr>
      <p:cViewPr varScale="1">
        <p:scale>
          <a:sx n="91" d="100"/>
          <a:sy n="91" d="100"/>
        </p:scale>
        <p:origin x="-4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0A7DB-A446-4E03-887B-4A14A9A8F0DC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53B90-55A3-478B-82A5-98C022EFA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воспроизведения музыки воспользуйтесь значком «нотки»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перехода на гиперссылку воспользуйтесь значком со стрелкой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3B90-55A3-478B-82A5-98C022EFA4B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возвращения на предыдущий слайд нажмите на репродукцию</a:t>
            </a:r>
            <a:r>
              <a:rPr lang="ru-RU" baseline="0" dirty="0" smtClean="0"/>
              <a:t> картины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3B90-55A3-478B-82A5-98C022EFA4B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возвращения на предыдущий слайд нажмите на репродукцию</a:t>
            </a:r>
            <a:r>
              <a:rPr lang="ru-RU" baseline="0" dirty="0" smtClean="0"/>
              <a:t> картины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3B90-55A3-478B-82A5-98C022EFA4B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воспроизведения музыки воспользуйтесь значком «нотки»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3B90-55A3-478B-82A5-98C022EFA4B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Оба произведения Рахманинова звучат </a:t>
            </a:r>
            <a:r>
              <a:rPr lang="ru-RU" u="sng" dirty="0" smtClean="0"/>
              <a:t>без перерыва </a:t>
            </a:r>
            <a:r>
              <a:rPr lang="ru-RU" dirty="0" smtClean="0"/>
              <a:t>на одном слайде в сопровождении репродукций картин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3B90-55A3-478B-82A5-98C022EFA4B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перехода на гиперссылки следует</a:t>
            </a:r>
            <a:r>
              <a:rPr lang="ru-RU" baseline="0" dirty="0" smtClean="0"/>
              <a:t> нажать на уменьшенные репродукции картин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3B90-55A3-478B-82A5-98C022EFA4B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выхода из презентации нажмите на значок со стрелкой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3B90-55A3-478B-82A5-98C022EFA4B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возвращения на предыдущий слайд нажмите на значок со стрелкой.</a:t>
            </a:r>
          </a:p>
          <a:p>
            <a:r>
              <a:rPr lang="ru-RU" dirty="0" smtClean="0"/>
              <a:t>Для воспроизведения</a:t>
            </a:r>
            <a:r>
              <a:rPr lang="ru-RU" baseline="0" dirty="0" smtClean="0"/>
              <a:t> музыки нажмите на значок «нотки».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3B90-55A3-478B-82A5-98C022EFA4B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возвращения на предыдущий слайд нажмите на репродукцию</a:t>
            </a:r>
            <a:r>
              <a:rPr lang="ru-RU" baseline="0" dirty="0" smtClean="0"/>
              <a:t> картины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3B90-55A3-478B-82A5-98C022EFA4B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возвращения на предыдущий слайд нажмите на репродукцию</a:t>
            </a:r>
            <a:r>
              <a:rPr lang="ru-RU" baseline="0" dirty="0" smtClean="0"/>
              <a:t> картины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3B90-55A3-478B-82A5-98C022EFA4B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возвращения на предыдущий слайд нажмите на репродукцию</a:t>
            </a:r>
            <a:r>
              <a:rPr lang="ru-RU" baseline="0" dirty="0" smtClean="0"/>
              <a:t> картины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3B90-55A3-478B-82A5-98C022EFA4B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62A36-894C-4107-9C9B-0776B55117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CAD20-02EA-4CD9-A663-7E8AEE1B7F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7BB40-8D4E-4BE1-9385-761DF37FEA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6C0917-1273-4C9C-B6A9-908F065390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1832F-5873-4DB5-B745-41BEE61874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2822E-3215-45A1-987B-CC99FB1317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C65ED-696D-468D-990B-59B28B2A3F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0ECF-4FFC-4181-9BDA-EF63D0AC9D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2FD07-1310-4C38-8775-62A59F869A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453EF-F249-4A96-8FEF-D2BB3096EE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54D00-B81D-4B65-9B85-3D44BC0679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92EC7-C69D-4539-B527-66E6940A7E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9DC14D-48E3-411F-AD63-BE7A3DE315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audio" Target="file:///C:\Documents%20and%20Settings\&#1071;&#1085;&#1072;\&#1056;&#1072;&#1073;&#1086;&#1095;&#1080;&#1081;%20&#1089;&#1090;&#1086;&#1083;\&#1087;&#1088;&#1077;&#1079;&#1077;&#1085;&#1090;&#1072;&#1094;&#1080;&#1103;\&#1087;&#1088;&#1080;&#1083;&#1086;&#1078;&#1077;&#1085;&#1080;&#1077;%202.mp3" TargetMode="External"/><Relationship Id="rId1" Type="http://schemas.openxmlformats.org/officeDocument/2006/relationships/audio" Target="file:///C:\Documents%20and%20Settings\&#1071;&#1085;&#1072;\&#1056;&#1072;&#1073;&#1086;&#1095;&#1080;&#1081;%20&#1089;&#1090;&#1086;&#1083;\&#1087;&#1088;&#1077;&#1079;&#1077;&#1085;&#1090;&#1072;&#1094;&#1080;&#1103;\&#1087;&#1088;&#1080;&#1083;&#1086;&#1078;&#1077;&#1085;&#1080;&#1077;%201.mp3" TargetMode="Externa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slide" Target="slide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0" Type="http://schemas.openxmlformats.org/officeDocument/2006/relationships/slide" Target="slide15.xml"/><Relationship Id="rId4" Type="http://schemas.openxmlformats.org/officeDocument/2006/relationships/slide" Target="slide16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\&#1056;&#1072;&#1073;&#1086;&#1095;&#1080;&#1081;%20&#1089;&#1090;&#1086;&#1083;\&#1087;&#1088;&#1077;&#1079;&#1077;&#1085;&#1090;&#1072;&#1094;&#1080;&#1103;\&#1087;&#1088;&#1080;&#1083;&#1086;&#1078;&#1077;&#1085;&#1080;&#1077;%201.mp3" TargetMode="External"/><Relationship Id="rId6" Type="http://schemas.openxmlformats.org/officeDocument/2006/relationships/slide" Target="slide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\&#1056;&#1072;&#1073;&#1086;&#1095;&#1080;&#1081;%20&#1089;&#1090;&#1086;&#1083;\&#1087;&#1088;&#1077;&#1079;&#1077;&#1085;&#1090;&#1072;&#1094;&#1080;&#1103;\&#1087;&#1088;&#1080;&#1083;&#1086;&#1078;&#1077;&#1085;&#1080;&#1077;%201.mp3" TargetMode="External"/><Relationship Id="rId6" Type="http://schemas.openxmlformats.org/officeDocument/2006/relationships/image" Target="../media/image9.png"/><Relationship Id="rId5" Type="http://schemas.openxmlformats.org/officeDocument/2006/relationships/slide" Target="slide1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\&#1056;&#1072;&#1073;&#1086;&#1095;&#1080;&#1081;%20&#1089;&#1090;&#1086;&#1083;\&#1087;&#1088;&#1077;&#1079;&#1077;&#1085;&#1090;&#1072;&#1094;&#1080;&#1103;\&#1087;&#1088;&#1080;&#1083;&#1086;&#1078;&#1077;&#1085;&#1080;&#1077;%201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\&#1056;&#1072;&#1073;&#1086;&#1095;&#1080;&#1081;%20&#1089;&#1090;&#1086;&#1083;\&#1087;&#1088;&#1077;&#1079;&#1077;&#1085;&#1090;&#1072;&#1094;&#1080;&#1103;\&#1087;&#1088;&#1080;&#1083;&#1086;&#1078;&#1077;&#1085;&#1080;&#1077;%201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фоны\школьные\solncewo.ru (25)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  <p:sp>
        <p:nvSpPr>
          <p:cNvPr id="3" name="Подзаголовок 3"/>
          <p:cNvSpPr txBox="1">
            <a:spLocks/>
          </p:cNvSpPr>
          <p:nvPr/>
        </p:nvSpPr>
        <p:spPr>
          <a:xfrm>
            <a:off x="785786" y="785794"/>
            <a:ext cx="7715304" cy="221457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0" normalizeH="0" baseline="0" noProof="0" dirty="0" smtClean="0">
                <a:ln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rgbClr val="A50021"/>
                  </a:glow>
                </a:effectLst>
                <a:uLnTx/>
                <a:uFillTx/>
                <a:latin typeface="a_AlgeriusCaps" pitchFamily="82" charset="-52"/>
                <a:ea typeface="+mn-ea"/>
                <a:cs typeface="+mn-cs"/>
              </a:rPr>
              <a:t>ПРЕЗЕНТАЦИЯ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A50021"/>
                  </a:glow>
                </a:effectLst>
                <a:uLnTx/>
                <a:uFillTx/>
                <a:latin typeface="a_AlgeriusCaps" pitchFamily="82" charset="-52"/>
                <a:ea typeface="+mn-ea"/>
                <a:cs typeface="+mn-cs"/>
              </a:rPr>
              <a:t>к уроку в 6 классе по теме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A50021"/>
                  </a:glow>
                </a:effectLst>
                <a:uLnTx/>
                <a:uFillTx/>
                <a:latin typeface="a_AlgeriusCaps" pitchFamily="82" charset="-52"/>
                <a:ea typeface="+mn-ea"/>
                <a:cs typeface="+mn-cs"/>
              </a:rPr>
              <a:t>«Мир музыкальных образов. Образы романсов С.В. Рахманинова»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487" y="4786322"/>
            <a:ext cx="6000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Caps" pitchFamily="82" charset="-52"/>
              </a:rPr>
              <a:t>Авторы-составители: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b="1" i="1" dirty="0" err="1" smtClean="0">
                <a:ln w="1905"/>
                <a:solidFill>
                  <a:srgbClr val="C00000"/>
                </a:solidFill>
                <a:effectLst>
                  <a:glow rad="101600">
                    <a:srgbClr val="FFFFFF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Caps" pitchFamily="82" charset="-52"/>
              </a:rPr>
              <a:t>Сунцова</a:t>
            </a:r>
            <a:r>
              <a:rPr lang="ru-RU" b="1" i="1" dirty="0" smtClean="0">
                <a:ln w="1905"/>
                <a:solidFill>
                  <a:srgbClr val="C00000"/>
                </a:solidFill>
                <a:effectLst>
                  <a:glow rad="101600">
                    <a:srgbClr val="FFFFFF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Caps" pitchFamily="82" charset="-52"/>
              </a:rPr>
              <a:t> Яна Валериевна</a:t>
            </a: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Caps" pitchFamily="82" charset="-52"/>
              </a:rPr>
              <a:t>, </a:t>
            </a:r>
            <a:r>
              <a:rPr lang="ru-RU" b="1" spc="-15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Caps" pitchFamily="82" charset="-52"/>
              </a:rPr>
              <a:t>учитель музыки </a:t>
            </a:r>
          </a:p>
          <a:p>
            <a:pPr marL="174625"/>
            <a:r>
              <a:rPr lang="ru-RU" b="1" spc="-15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Caps" pitchFamily="82" charset="-52"/>
              </a:rPr>
              <a:t>МОУ «Гимназия № 75» г. Омска;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b="1" i="1" dirty="0" err="1" smtClean="0">
                <a:ln w="1905"/>
                <a:solidFill>
                  <a:srgbClr val="C00000"/>
                </a:solidFill>
                <a:effectLst>
                  <a:glow rad="101600">
                    <a:srgbClr val="FFFFFF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Caps" pitchFamily="82" charset="-52"/>
              </a:rPr>
              <a:t>Свичинская</a:t>
            </a:r>
            <a:r>
              <a:rPr lang="ru-RU" b="1" i="1" dirty="0" smtClean="0">
                <a:ln w="1905"/>
                <a:solidFill>
                  <a:srgbClr val="C00000"/>
                </a:solidFill>
                <a:effectLst>
                  <a:glow rad="101600">
                    <a:srgbClr val="FFFFFF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Caps" pitchFamily="82" charset="-52"/>
              </a:rPr>
              <a:t> Елена Владимировна</a:t>
            </a: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Caps" pitchFamily="82" charset="-52"/>
              </a:rPr>
              <a:t>, </a:t>
            </a:r>
            <a:r>
              <a:rPr lang="ru-RU" b="1" spc="-15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Caps" pitchFamily="82" charset="-52"/>
              </a:rPr>
              <a:t>учитель музыки </a:t>
            </a:r>
          </a:p>
          <a:p>
            <a:pPr marL="174625"/>
            <a:r>
              <a:rPr lang="ru-RU" b="1" spc="-15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Caps" pitchFamily="82" charset="-52"/>
              </a:rPr>
              <a:t>МОУ «СОШ № 45» г. Омска». </a:t>
            </a:r>
            <a:endParaRPr lang="ru-RU" b="1" spc="-15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AlgeriusCaps" pitchFamily="8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3286124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0"/>
              </a:spcBef>
              <a:defRPr/>
            </a:pPr>
            <a:r>
              <a:rPr lang="ru-RU" sz="2400" b="1" kern="0" dirty="0" smtClean="0">
                <a:ln w="1905"/>
                <a:solidFill>
                  <a:srgbClr val="A50021"/>
                </a:solidFill>
                <a:effectLst>
                  <a:glow rad="139700">
                    <a:srgbClr val="FFFFFF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Caps" pitchFamily="82" charset="-52"/>
              </a:rPr>
              <a:t>Программа под редакцией</a:t>
            </a:r>
            <a:endParaRPr lang="ru-RU" sz="2400" b="1" kern="0" dirty="0" smtClean="0">
              <a:ln w="1905"/>
              <a:solidFill>
                <a:srgbClr val="A50021"/>
              </a:solidFill>
              <a:effectLst>
                <a:glow rad="139700">
                  <a:srgbClr val="FFFFFF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AlgeriusCaps" pitchFamily="82" charset="-52"/>
            </a:endParaRP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ru-RU" sz="2400" b="1" kern="0" dirty="0" smtClean="0">
                <a:ln w="1905"/>
                <a:solidFill>
                  <a:srgbClr val="A50021"/>
                </a:solidFill>
                <a:effectLst>
                  <a:glow rad="139700">
                    <a:srgbClr val="FFFFFF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Caps" pitchFamily="82" charset="-52"/>
              </a:rPr>
              <a:t>Г.П. Сергеевой, Е.Д. Критской</a:t>
            </a:r>
            <a:endParaRPr lang="ru-RU" sz="2400" b="1" kern="0" dirty="0">
              <a:ln w="1905"/>
              <a:solidFill>
                <a:srgbClr val="A50021"/>
              </a:solidFill>
              <a:effectLst>
                <a:glow rad="139700">
                  <a:srgbClr val="FFFFFF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AlgeriusCaps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Яна\Рабочий стол\Рахманинов\сирень\002fh2b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-2" y="0"/>
            <a:ext cx="914400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928670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glow rad="228600">
                    <a:srgbClr val="FFFFFF"/>
                  </a:glow>
                </a:effectLst>
                <a:latin typeface="a_AlgeriusCaps" pitchFamily="82" charset="-52"/>
              </a:rPr>
              <a:t>Задание</a:t>
            </a:r>
            <a:endParaRPr lang="ru-RU" sz="4000" b="1" dirty="0">
              <a:solidFill>
                <a:srgbClr val="800000"/>
              </a:solidFill>
              <a:effectLst>
                <a:glow rad="228600">
                  <a:srgbClr val="FFFFFF"/>
                </a:glow>
              </a:effectLst>
              <a:latin typeface="a_AlgeriusCaps" pitchFamily="82" charset="-52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8596" y="2308579"/>
            <a:ext cx="67151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  <a:ea typeface="Times New Roman" pitchFamily="18" charset="0"/>
              </a:rPr>
              <a:t>В чем отличие двух исполнений романса «Сирень»?  Какой образ создает каждый  из исполнителей?</a:t>
            </a:r>
          </a:p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  <a:ea typeface="Times New Roman" pitchFamily="18" charset="0"/>
              </a:rPr>
              <a:t>Найдите созвучия между музыкальными  и зрительными образами.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32" y="0"/>
            <a:ext cx="8715404" cy="6858000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12" name="приложение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215338" y="285728"/>
            <a:ext cx="581028" cy="581028"/>
          </a:xfrm>
          <a:prstGeom prst="rect">
            <a:avLst/>
          </a:prstGeom>
        </p:spPr>
      </p:pic>
      <p:pic>
        <p:nvPicPr>
          <p:cNvPr id="13" name="приложение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8215338" y="1071546"/>
            <a:ext cx="581028" cy="5810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7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0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13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6033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44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8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8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Яна\Рабочий стол\Рахманинов\сирень\002fh2b2.jpeg"/>
          <p:cNvPicPr>
            <a:picLocks noChangeAspect="1" noChangeArrowheads="1"/>
          </p:cNvPicPr>
          <p:nvPr/>
        </p:nvPicPr>
        <p:blipFill>
          <a:blip r:embed="rId3">
            <a:lum bright="-20000" contrast="-40000"/>
          </a:blip>
          <a:srcRect/>
          <a:stretch>
            <a:fillRect/>
          </a:stretch>
        </p:blipFill>
        <p:spPr bwMode="auto">
          <a:xfrm flipH="1" flipV="1">
            <a:off x="-2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Яна\Рабочий стол\Рахманинов\сирень\Сирень в кувшине Панов Эдуард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5024445" y="3000372"/>
            <a:ext cx="2119295" cy="1589472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Весна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lum contrast="10000"/>
          </a:blip>
          <a:srcRect/>
          <a:stretch>
            <a:fillRect/>
          </a:stretch>
        </p:blipFill>
        <p:spPr bwMode="auto">
          <a:xfrm>
            <a:off x="1952611" y="3000372"/>
            <a:ext cx="2119322" cy="1589492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C:\Documents and Settings\Яна\Рабочий стол\Рахманинов\сирень\Скрипченко Людмила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lum contrast="10000"/>
          </a:blip>
          <a:srcRect/>
          <a:stretch>
            <a:fillRect/>
          </a:stretch>
        </p:blipFill>
        <p:spPr bwMode="auto">
          <a:xfrm>
            <a:off x="6381767" y="4786322"/>
            <a:ext cx="2119323" cy="1596594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 descr="C:\Documents and Settings\Яна\Рабочий стол\Рахманинов\сирень\Нестерчук Степан. Сирень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lum contrast="10000"/>
          </a:blip>
          <a:srcRect/>
          <a:stretch>
            <a:fillRect/>
          </a:stretch>
        </p:blipFill>
        <p:spPr bwMode="auto">
          <a:xfrm>
            <a:off x="595289" y="4857760"/>
            <a:ext cx="2085661" cy="1571636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C:\Documents and Settings\Яна\Рабочий стол\Рахманинов\сирень\весна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lum contrast="10000"/>
          </a:blip>
          <a:srcRect/>
          <a:stretch>
            <a:fillRect/>
          </a:stretch>
        </p:blipFill>
        <p:spPr bwMode="auto">
          <a:xfrm>
            <a:off x="3381371" y="4857760"/>
            <a:ext cx="2143140" cy="1571636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428597" y="1331885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rgbClr val="FFFFFF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Caps" pitchFamily="82" charset="-52"/>
              </a:rPr>
              <a:t>Вокальное исполнение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rgbClr val="FFFFFF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AlgeriusCaps" pitchFamily="8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1331885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rgbClr val="FFFFFF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AlgeriusCaps" pitchFamily="82" charset="-52"/>
              </a:rPr>
              <a:t>Транскрипция С. Рахманинова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rgbClr val="FFFFFF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AlgeriusCaps" pitchFamily="82" charset="-52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714480" y="425215"/>
            <a:ext cx="5572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mFtz1" pitchFamily="18" charset="-52"/>
              </a:rPr>
              <a:t> </a:t>
            </a:r>
            <a:r>
              <a:rPr lang="ru-RU" sz="3600" b="1" dirty="0" smtClean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mFtz1" pitchFamily="18" charset="-52"/>
              </a:rPr>
              <a:t>Романс  «Сирень</a:t>
            </a:r>
            <a:r>
              <a:rPr lang="ru-RU" sz="3600" b="1" dirty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mFtz1" pitchFamily="18" charset="-52"/>
              </a:rPr>
              <a:t>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Яна\Рабочий стол\Рахманинов\сирень\002fh2b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-2" y="0"/>
            <a:ext cx="91440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2" y="428604"/>
            <a:ext cx="3400420" cy="989034"/>
          </a:xfrm>
        </p:spPr>
        <p:txBody>
          <a:bodyPr/>
          <a:lstStyle/>
          <a:p>
            <a:pPr algn="l"/>
            <a:r>
              <a:rPr lang="ru-RU" sz="4800" b="1" dirty="0" smtClean="0">
                <a:solidFill>
                  <a:srgbClr val="800000"/>
                </a:solidFill>
                <a:effectLst>
                  <a:glow rad="139700">
                    <a:srgbClr val="FFFFFF"/>
                  </a:glow>
                </a:effectLst>
                <a:latin typeface="a_AlgeriusCaps" pitchFamily="82" charset="-52"/>
              </a:rPr>
              <a:t>Выводы:</a:t>
            </a:r>
            <a:endParaRPr lang="ru-RU" sz="4800" b="1" dirty="0">
              <a:solidFill>
                <a:srgbClr val="800000"/>
              </a:solidFill>
              <a:effectLst>
                <a:glow rad="139700">
                  <a:srgbClr val="FFFFFF"/>
                </a:glow>
              </a:effectLst>
              <a:latin typeface="a_AlgeriusCaps" pitchFamily="8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7543824" cy="4643470"/>
          </a:xfrm>
        </p:spPr>
        <p:txBody>
          <a:bodyPr/>
          <a:lstStyle/>
          <a:p>
            <a:pPr marL="447675" indent="-447675"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aps" pitchFamily="82" charset="-52"/>
              </a:rPr>
              <a:t>Личность выражает внутреннее состояние в музыке.</a:t>
            </a:r>
          </a:p>
          <a:p>
            <a:pPr marL="447675" indent="-447675"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aps" pitchFamily="82" charset="-52"/>
              </a:rPr>
              <a:t>Различные исполнители создают свой образ.</a:t>
            </a:r>
          </a:p>
          <a:p>
            <a:pPr marL="447675" indent="-447675"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aps" pitchFamily="82" charset="-52"/>
              </a:rPr>
              <a:t>Зрительные образы усиливают восприятие, делают музыкальный образ более разнообразным, насыщенным.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ru-RU" b="1" dirty="0">
              <a:solidFill>
                <a:schemeClr val="bg1"/>
              </a:solidFill>
              <a:effectLst>
                <a:glow rad="228600">
                  <a:srgbClr val="800000"/>
                </a:glow>
              </a:effectLst>
              <a:latin typeface="a_AlgeriusCaps" pitchFamily="82" charset="-52"/>
            </a:endParaRPr>
          </a:p>
        </p:txBody>
      </p:sp>
      <p:pic>
        <p:nvPicPr>
          <p:cNvPr id="6" name="Рисунок 5" descr="element_nex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7639056" y="5353048"/>
            <a:ext cx="1362100" cy="1362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Яна Валерьевна\Рабочий стол\Рахманинов\сирень\42503725_33380636_15931837_lilas741.jpg"/>
          <p:cNvPicPr>
            <a:picLocks noChangeAspect="1" noChangeArrowheads="1"/>
          </p:cNvPicPr>
          <p:nvPr/>
        </p:nvPicPr>
        <p:blipFill>
          <a:blip r:embed="rId4">
            <a:lum bright="10000" contrast="-10000"/>
          </a:blip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4" descr="ноты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9000" contrast="78000"/>
          </a:blip>
          <a:srcRect/>
          <a:stretch>
            <a:fillRect/>
          </a:stretch>
        </p:blipFill>
        <p:spPr bwMode="auto">
          <a:xfrm>
            <a:off x="553506" y="1428736"/>
            <a:ext cx="7947584" cy="2357454"/>
          </a:xfrm>
          <a:prstGeom prst="rect">
            <a:avLst/>
          </a:prstGeom>
          <a:noFill/>
          <a:effectLst>
            <a:glow rad="228600">
              <a:srgbClr val="FFFFFF">
                <a:alpha val="40000"/>
              </a:srgbClr>
            </a:glow>
          </a:effec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500166" y="568091"/>
            <a:ext cx="5572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mFtz1" pitchFamily="18" charset="-52"/>
              </a:rPr>
              <a:t> </a:t>
            </a:r>
            <a:r>
              <a:rPr lang="ru-RU" sz="3600" b="1" dirty="0" smtClean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mFtz1" pitchFamily="18" charset="-52"/>
              </a:rPr>
              <a:t>Романс «Сирень</a:t>
            </a:r>
            <a:r>
              <a:rPr lang="ru-RU" sz="3600" b="1" dirty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mFtz1" pitchFamily="18" charset="-52"/>
              </a:rPr>
              <a:t>»</a:t>
            </a:r>
          </a:p>
        </p:txBody>
      </p:sp>
      <p:pic>
        <p:nvPicPr>
          <p:cNvPr id="9" name="Рисунок 8" descr="element_next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 flipH="1">
            <a:off x="7929586" y="5786454"/>
            <a:ext cx="790596" cy="790596"/>
          </a:xfrm>
          <a:prstGeom prst="rect">
            <a:avLst/>
          </a:prstGeom>
        </p:spPr>
      </p:pic>
      <p:pic>
        <p:nvPicPr>
          <p:cNvPr id="8" name="приложение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3143240" y="3714752"/>
            <a:ext cx="1818420" cy="18669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85" y="0"/>
            <a:ext cx="871023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8" y="0"/>
            <a:ext cx="9074823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174" y="3857628"/>
            <a:ext cx="6072230" cy="257176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-2020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4400" b="1" dirty="0" smtClean="0">
                <a:ln/>
                <a:solidFill>
                  <a:srgbClr val="FFCCFF"/>
                </a:solidFill>
                <a:effectLst>
                  <a:glow rad="228600">
                    <a:srgbClr val="A50021"/>
                  </a:glow>
                </a:effectLst>
                <a:latin typeface="a_AlgeriusCmFtz1" pitchFamily="18" charset="-52"/>
              </a:rPr>
              <a:t>Мир</a:t>
            </a:r>
          </a:p>
          <a:p>
            <a:pPr algn="r"/>
            <a:r>
              <a:rPr lang="ru-RU" sz="4400" b="1" dirty="0" smtClean="0">
                <a:ln/>
                <a:solidFill>
                  <a:srgbClr val="FFCCFF"/>
                </a:solidFill>
                <a:effectLst>
                  <a:glow rad="228600">
                    <a:srgbClr val="A50021"/>
                  </a:glow>
                </a:effectLst>
                <a:latin typeface="a_AlgeriusCmFtz1" pitchFamily="18" charset="-52"/>
              </a:rPr>
              <a:t>музыкальных образов</a:t>
            </a:r>
            <a:endParaRPr lang="ru-RU" sz="4400" b="1" dirty="0">
              <a:ln/>
              <a:solidFill>
                <a:srgbClr val="FFCCFF"/>
              </a:solidFill>
              <a:effectLst>
                <a:glow rad="228600">
                  <a:srgbClr val="A50021"/>
                </a:glow>
              </a:effectLst>
              <a:latin typeface="a_AlgeriusCmFtz1" pitchFamily="18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786314" y="1285860"/>
            <a:ext cx="41036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ru-RU" sz="4400" b="1" dirty="0" smtClean="0">
                <a:ln w="11430"/>
                <a:solidFill>
                  <a:srgbClr val="FFCCFF"/>
                </a:solidFill>
                <a:effectLst>
                  <a:glow rad="101600">
                    <a:srgbClr val="C0000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lgeriusNr" pitchFamily="82" charset="-52"/>
              </a:rPr>
              <a:t>Рахманинов</a:t>
            </a:r>
            <a:r>
              <a:rPr lang="en-US" sz="4400" b="1" dirty="0" smtClean="0">
                <a:ln w="11430"/>
                <a:solidFill>
                  <a:srgbClr val="FFCCFF"/>
                </a:solidFill>
                <a:effectLst>
                  <a:glow rad="101600">
                    <a:srgbClr val="C0000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lgeriusNr" pitchFamily="82" charset="-52"/>
              </a:rPr>
              <a:t> </a:t>
            </a:r>
            <a:r>
              <a:rPr lang="ru-RU" sz="4400" b="1" dirty="0" smtClean="0">
                <a:ln w="11430"/>
                <a:solidFill>
                  <a:srgbClr val="FFCCFF"/>
                </a:solidFill>
                <a:effectLst>
                  <a:glow rad="101600">
                    <a:srgbClr val="C0000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lgeriusNr" pitchFamily="82" charset="-52"/>
              </a:rPr>
              <a:t>Сергей Васильевич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767263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051" name="Picture 3" descr="C:\Documents and Settings\Яна Валерьевна\Рабочий стол\Рахманинов\60333489_72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04"/>
            <a:ext cx="3929090" cy="736704"/>
          </a:xfrm>
          <a:prstGeom prst="rect">
            <a:avLst/>
          </a:prstGeom>
          <a:noFill/>
          <a:effectLst>
            <a:glow rad="63500">
              <a:srgbClr val="FFFFFF">
                <a:alpha val="40000"/>
              </a:srgbClr>
            </a:glow>
          </a:effec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714876" y="4000504"/>
            <a:ext cx="4103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ln w="11430"/>
                <a:solidFill>
                  <a:srgbClr val="FFCCFF"/>
                </a:solidFill>
                <a:effectLst>
                  <a:glow rad="101600">
                    <a:srgbClr val="C0000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lgeriusNr" pitchFamily="82" charset="-52"/>
              </a:rPr>
              <a:t>(1873 – 1943)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94458" y="5643578"/>
            <a:ext cx="1777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ln/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</a:rPr>
              <a:t>К. Сомов  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ln/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</a:rPr>
              <a:t>«Рахманинов»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1263" cy="6858000"/>
          </a:xfrm>
          <a:prstGeom prst="rect">
            <a:avLst/>
          </a:prstGeom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929190" y="642918"/>
            <a:ext cx="364333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ts val="600"/>
              </a:spcBef>
            </a:pPr>
            <a:r>
              <a:rPr lang="ru-RU" sz="3200" b="1" dirty="0" smtClean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aps" pitchFamily="82" charset="-52"/>
              </a:rPr>
              <a:t>«</a:t>
            </a:r>
            <a:r>
              <a:rPr lang="ru-RU" sz="3200" b="1" dirty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aps" pitchFamily="82" charset="-52"/>
              </a:rPr>
              <a:t>Не хочу ради того, что я </a:t>
            </a:r>
            <a:r>
              <a:rPr lang="ru-RU" sz="3200" b="1" dirty="0" smtClean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aps" pitchFamily="82" charset="-52"/>
              </a:rPr>
              <a:t>считаю </a:t>
            </a:r>
            <a:r>
              <a:rPr lang="ru-RU" sz="3200" b="1" dirty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aps" pitchFamily="82" charset="-52"/>
              </a:rPr>
              <a:t>только модой, </a:t>
            </a:r>
            <a:r>
              <a:rPr lang="ru-RU" sz="3200" b="1" dirty="0" smtClean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aps" pitchFamily="82" charset="-52"/>
              </a:rPr>
              <a:t>изменять </a:t>
            </a:r>
            <a:r>
              <a:rPr lang="ru-RU" sz="3200" b="1" dirty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aps" pitchFamily="82" charset="-52"/>
              </a:rPr>
              <a:t>постоянно </a:t>
            </a:r>
            <a:r>
              <a:rPr lang="ru-RU" sz="3200" b="1" dirty="0" smtClean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aps" pitchFamily="82" charset="-52"/>
              </a:rPr>
              <a:t>звучащему </a:t>
            </a:r>
            <a:r>
              <a:rPr lang="ru-RU" sz="3200" b="1" dirty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aps" pitchFamily="82" charset="-52"/>
              </a:rPr>
              <a:t>во мне </a:t>
            </a:r>
            <a:r>
              <a:rPr lang="ru-RU" sz="3200" b="1" dirty="0" smtClean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aps" pitchFamily="82" charset="-52"/>
              </a:rPr>
              <a:t>тону</a:t>
            </a:r>
            <a:r>
              <a:rPr lang="ru-RU" sz="3200" b="1" dirty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aps" pitchFamily="82" charset="-52"/>
              </a:rPr>
              <a:t>, сквозь который </a:t>
            </a:r>
            <a:r>
              <a:rPr lang="ru-RU" sz="3200" b="1" dirty="0" smtClean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aps" pitchFamily="82" charset="-52"/>
              </a:rPr>
              <a:t>я слышу </a:t>
            </a:r>
            <a:r>
              <a:rPr lang="ru-RU" sz="3200" b="1" dirty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aps" pitchFamily="82" charset="-52"/>
              </a:rPr>
              <a:t>окружающий </a:t>
            </a:r>
            <a:r>
              <a:rPr lang="ru-RU" sz="3200" b="1" dirty="0" smtClean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aps" pitchFamily="82" charset="-52"/>
              </a:rPr>
              <a:t>меня мир…»</a:t>
            </a:r>
            <a:endParaRPr lang="ru-RU" sz="3200" b="1" dirty="0">
              <a:ln/>
              <a:solidFill>
                <a:schemeClr val="bg1"/>
              </a:solidFill>
              <a:effectLst>
                <a:glow rad="228600">
                  <a:srgbClr val="800000"/>
                </a:glow>
              </a:effectLst>
              <a:latin typeface="a_AlgeriusCaps" pitchFamily="82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27175" y="5608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071934" y="4429132"/>
            <a:ext cx="464347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600" b="1" dirty="0" smtClean="0">
                <a:solidFill>
                  <a:schemeClr val="bg1"/>
                </a:solidFill>
                <a:effectLst>
                  <a:glow rad="228600">
                    <a:srgbClr val="006600"/>
                  </a:glow>
                </a:effectLst>
                <a:latin typeface="a_AlgeriusCaps" pitchFamily="82" charset="-52"/>
              </a:rPr>
              <a:t>Сергей Рахманинов </a:t>
            </a:r>
            <a:r>
              <a:rPr lang="ru-RU" sz="2600" b="1" dirty="0">
                <a:solidFill>
                  <a:schemeClr val="bg1"/>
                </a:solidFill>
                <a:effectLst>
                  <a:glow rad="228600">
                    <a:srgbClr val="006600"/>
                  </a:glow>
                </a:effectLst>
                <a:latin typeface="a_AlgeriusCaps" pitchFamily="82" charset="-52"/>
              </a:rPr>
              <a:t>как пианист объездил весь мир. И где бы он ни выступал, ему дарили букет белой сирени. </a:t>
            </a:r>
            <a:endParaRPr lang="ru-RU" sz="2600" b="1" dirty="0" smtClean="0">
              <a:solidFill>
                <a:schemeClr val="bg1"/>
              </a:solidFill>
              <a:effectLst>
                <a:glow rad="228600">
                  <a:srgbClr val="006600"/>
                </a:glow>
              </a:effectLst>
              <a:latin typeface="a_AlgeriusCaps" pitchFamily="82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57158" y="5715016"/>
            <a:ext cx="4149982" cy="830997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ln w="11430"/>
                <a:solidFill>
                  <a:srgbClr val="A50021"/>
                </a:solidFill>
                <a:effectLst>
                  <a:glow rad="139700">
                    <a:srgbClr val="FFFFFF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lgeriusCaps" pitchFamily="82" charset="-52"/>
              </a:rPr>
              <a:t>Е. Соловьев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n w="11430"/>
                <a:solidFill>
                  <a:srgbClr val="A50021"/>
                </a:solidFill>
                <a:effectLst>
                  <a:glow rad="139700">
                    <a:srgbClr val="FFFFFF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lgeriusCaps" pitchFamily="82" charset="-52"/>
              </a:rPr>
              <a:t>«Ивановка. Вдохновение»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900" y="1285860"/>
            <a:ext cx="521494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</a:rPr>
              <a:t>По утру, на заре,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</a:rPr>
              <a:t>По росистой траве,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</a:rPr>
              <a:t>Я пойду свежим утром дышать;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</a:rPr>
              <a:t>И в душистую тень,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</a:rPr>
              <a:t>Где теснится сирень,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</a:rPr>
              <a:t>Я пойду своё счастье искать…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</a:rPr>
              <a:t>В жизни счастье одно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</a:rPr>
              <a:t>Мне найти суждено,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</a:rPr>
              <a:t>И то счастье в сирени живёт;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</a:rPr>
              <a:t>На зелёных ветвях,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</a:rPr>
              <a:t>На душистых кистях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800000"/>
                  </a:glow>
                </a:effectLst>
                <a:latin typeface="a_AlgeriusCaps" pitchFamily="82" charset="-52"/>
              </a:rPr>
              <a:t>Моё бедное счастье цветёт.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14282" y="3500438"/>
            <a:ext cx="307183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400" b="1" u="sng" dirty="0" smtClean="0">
                <a:solidFill>
                  <a:srgbClr val="800000"/>
                </a:solidFill>
                <a:effectLst>
                  <a:glow rad="228600">
                    <a:srgbClr val="FFFFFF"/>
                  </a:glow>
                </a:effectLst>
                <a:latin typeface="a_AlgeriusCaps" pitchFamily="82" charset="-52"/>
              </a:rPr>
              <a:t>Задание</a:t>
            </a:r>
            <a:r>
              <a:rPr lang="ru-RU" sz="2400" b="1" dirty="0" smtClean="0">
                <a:solidFill>
                  <a:srgbClr val="800000"/>
                </a:solidFill>
                <a:effectLst>
                  <a:glow rad="228600">
                    <a:srgbClr val="FFFFFF"/>
                  </a:glow>
                </a:effectLst>
                <a:latin typeface="a_AlgeriusCaps" pitchFamily="82" charset="-52"/>
              </a:rPr>
              <a:t>: </a:t>
            </a: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rgbClr val="800000"/>
                </a:solidFill>
                <a:effectLst>
                  <a:glow rad="228600">
                    <a:srgbClr val="FFFFFF"/>
                  </a:glow>
                </a:effectLst>
                <a:latin typeface="a_AlgeriusCaps" pitchFamily="82" charset="-52"/>
              </a:rPr>
              <a:t>Прослушайте </a:t>
            </a:r>
            <a:r>
              <a:rPr lang="ru-RU" sz="2400" b="1" dirty="0">
                <a:solidFill>
                  <a:srgbClr val="800000"/>
                </a:solidFill>
                <a:effectLst>
                  <a:glow rad="228600">
                    <a:srgbClr val="FFFFFF"/>
                  </a:glow>
                </a:effectLst>
                <a:latin typeface="a_AlgeriusCaps" pitchFamily="82" charset="-52"/>
              </a:rPr>
              <a:t>романс и </a:t>
            </a:r>
            <a:r>
              <a:rPr lang="ru-RU" sz="2400" b="1" dirty="0" smtClean="0">
                <a:solidFill>
                  <a:srgbClr val="800000"/>
                </a:solidFill>
                <a:effectLst>
                  <a:glow rad="228600">
                    <a:srgbClr val="FFFFFF"/>
                  </a:glow>
                </a:effectLst>
                <a:latin typeface="a_AlgeriusCaps" pitchFamily="82" charset="-52"/>
              </a:rPr>
              <a:t>скажите, какие чувства, ощущения вложил композитор в музыку?</a:t>
            </a:r>
            <a:endParaRPr lang="ru-RU" sz="2400" b="1" dirty="0">
              <a:solidFill>
                <a:srgbClr val="800000"/>
              </a:solidFill>
              <a:effectLst>
                <a:glow rad="228600">
                  <a:srgbClr val="FFFFFF"/>
                </a:glow>
              </a:effectLst>
              <a:latin typeface="a_AlgeriusCaps" pitchFamily="82" charset="-52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428728" y="425215"/>
            <a:ext cx="5572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mFtz1" pitchFamily="18" charset="-52"/>
              </a:rPr>
              <a:t> </a:t>
            </a:r>
            <a:r>
              <a:rPr lang="ru-RU" sz="3600" b="1" dirty="0" smtClean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mFtz1" pitchFamily="18" charset="-52"/>
              </a:rPr>
              <a:t>Романс  «Сирень</a:t>
            </a:r>
            <a:r>
              <a:rPr lang="ru-RU" sz="3600" b="1" dirty="0">
                <a:ln/>
                <a:solidFill>
                  <a:schemeClr val="bg1"/>
                </a:solidFill>
                <a:effectLst>
                  <a:glow rad="228600">
                    <a:srgbClr val="800000"/>
                  </a:glow>
                </a:effectLst>
                <a:latin typeface="a_AlgeriusCmFtz1" pitchFamily="18" charset="-52"/>
              </a:rPr>
              <a:t>»</a:t>
            </a:r>
          </a:p>
        </p:txBody>
      </p:sp>
      <p:pic>
        <p:nvPicPr>
          <p:cNvPr id="11" name="Рисунок 10" descr="element_next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571472" y="285728"/>
            <a:ext cx="857256" cy="857256"/>
          </a:xfrm>
          <a:prstGeom prst="rect">
            <a:avLst/>
          </a:prstGeom>
        </p:spPr>
      </p:pic>
      <p:pic>
        <p:nvPicPr>
          <p:cNvPr id="9" name="приложение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500166" y="2000240"/>
            <a:ext cx="1274815" cy="13253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9860"/>
            <a:ext cx="9144000" cy="68382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5143512"/>
            <a:ext cx="3500462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_AlgeriusCaps" pitchFamily="82" charset="-52"/>
              </a:rPr>
              <a:t>Е. </a:t>
            </a:r>
            <a:r>
              <a:rPr lang="ru-RU" sz="2000" b="1" dirty="0" err="1" smtClean="0">
                <a:solidFill>
                  <a:srgbClr val="002060"/>
                </a:solidFill>
                <a:latin typeface="a_AlgeriusCaps" pitchFamily="82" charset="-52"/>
              </a:rPr>
              <a:t>Рябинский</a:t>
            </a:r>
            <a:r>
              <a:rPr lang="ru-RU" sz="2000" b="1" dirty="0" smtClean="0">
                <a:solidFill>
                  <a:srgbClr val="002060"/>
                </a:solidFill>
                <a:latin typeface="a_AlgeriusCaps" pitchFamily="82" charset="-52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_AlgeriusCaps" pitchFamily="82" charset="-52"/>
              </a:rPr>
              <a:t>«По утру, на заре»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_AlgeriusCaps" pitchFamily="82" charset="-52"/>
              </a:rPr>
              <a:t>П. </a:t>
            </a:r>
            <a:r>
              <a:rPr lang="ru-RU" sz="2000" b="1" dirty="0" err="1" smtClean="0">
                <a:solidFill>
                  <a:srgbClr val="002060"/>
                </a:solidFill>
                <a:latin typeface="a_AlgeriusCaps" pitchFamily="82" charset="-52"/>
              </a:rPr>
              <a:t>Кончаловский</a:t>
            </a:r>
            <a:r>
              <a:rPr lang="ru-RU" sz="2000" b="1" dirty="0" smtClean="0">
                <a:solidFill>
                  <a:srgbClr val="002060"/>
                </a:solidFill>
                <a:latin typeface="a_AlgeriusCaps" pitchFamily="82" charset="-52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_AlgeriusCaps" pitchFamily="82" charset="-52"/>
              </a:rPr>
              <a:t>«Сирень на фоне ставни» </a:t>
            </a:r>
            <a:endParaRPr lang="ru-RU" sz="2000" b="1" dirty="0">
              <a:solidFill>
                <a:srgbClr val="002060"/>
              </a:solidFill>
              <a:latin typeface="a_AlgeriusCaps" pitchFamily="82" charset="-52"/>
            </a:endParaRPr>
          </a:p>
        </p:txBody>
      </p:sp>
      <p:pic>
        <p:nvPicPr>
          <p:cNvPr id="8" name="приложение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929586" y="5360655"/>
            <a:ext cx="782914" cy="8139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1"/>
            <a:ext cx="9144000" cy="68414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357166"/>
            <a:ext cx="34269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lgeriusCaps" pitchFamily="82" charset="-52"/>
              </a:rPr>
              <a:t>Е. </a:t>
            </a:r>
            <a:r>
              <a:rPr lang="ru-RU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lgeriusCaps" pitchFamily="82" charset="-52"/>
              </a:rPr>
              <a:t>Рябинский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lgeriusCaps" pitchFamily="82" charset="-52"/>
              </a:rPr>
              <a:t> </a:t>
            </a:r>
          </a:p>
          <a:p>
            <a:pPr algn="ctr"/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lgeriusCaps" pitchFamily="82" charset="-52"/>
              </a:rPr>
              <a:t>«С. Рахманинов в Ивановке»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AlgeriusCaps" pitchFamily="82" charset="-52"/>
            </a:endParaRPr>
          </a:p>
        </p:txBody>
      </p:sp>
      <p:pic>
        <p:nvPicPr>
          <p:cNvPr id="5" name="приложение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360655"/>
            <a:ext cx="782914" cy="8139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Модульная">
      <a:dk1>
        <a:sysClr val="windowText" lastClr="000000"/>
      </a:dk1>
      <a:lt1>
        <a:sysClr val="window" lastClr="F4F4F4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418</Words>
  <Application>Microsoft Office PowerPoint</Application>
  <PresentationFormat>Экран (4:3)</PresentationFormat>
  <Paragraphs>77</Paragraphs>
  <Slides>19</Slides>
  <Notes>11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Выводы: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Яна</cp:lastModifiedBy>
  <cp:revision>137</cp:revision>
  <dcterms:created xsi:type="dcterms:W3CDTF">2004-12-31T22:31:01Z</dcterms:created>
  <dcterms:modified xsi:type="dcterms:W3CDTF">2011-01-09T12:37:26Z</dcterms:modified>
</cp:coreProperties>
</file>