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311" r:id="rId3"/>
    <p:sldId id="309" r:id="rId4"/>
    <p:sldId id="267" r:id="rId5"/>
    <p:sldId id="295" r:id="rId6"/>
    <p:sldId id="300" r:id="rId7"/>
    <p:sldId id="301" r:id="rId8"/>
    <p:sldId id="302" r:id="rId9"/>
    <p:sldId id="303" r:id="rId10"/>
    <p:sldId id="304" r:id="rId11"/>
    <p:sldId id="305" r:id="rId12"/>
    <p:sldId id="292" r:id="rId13"/>
    <p:sldId id="297" r:id="rId14"/>
    <p:sldId id="280" r:id="rId15"/>
    <p:sldId id="310" r:id="rId16"/>
    <p:sldId id="283" r:id="rId17"/>
    <p:sldId id="271" r:id="rId18"/>
    <p:sldId id="270" r:id="rId19"/>
    <p:sldId id="289" r:id="rId20"/>
    <p:sldId id="290" r:id="rId21"/>
    <p:sldId id="291" r:id="rId22"/>
    <p:sldId id="296" r:id="rId23"/>
    <p:sldId id="308" r:id="rId24"/>
    <p:sldId id="272" r:id="rId25"/>
    <p:sldId id="299" r:id="rId26"/>
    <p:sldId id="298" r:id="rId27"/>
    <p:sldId id="275" r:id="rId28"/>
    <p:sldId id="312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8080"/>
    <a:srgbClr val="80167B"/>
    <a:srgbClr val="003366"/>
    <a:srgbClr val="1204CC"/>
    <a:srgbClr val="800080"/>
    <a:srgbClr val="43135D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8" autoAdjust="0"/>
    <p:restoredTop sz="94660"/>
  </p:normalViewPr>
  <p:slideViewPr>
    <p:cSldViewPr>
      <p:cViewPr varScale="1">
        <p:scale>
          <a:sx n="76" d="100"/>
          <a:sy n="76" d="100"/>
        </p:scale>
        <p:origin x="-10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C0C7E-F45D-4912-B1C8-8CEFC63EB8B1}" type="datetimeFigureOut">
              <a:rPr lang="ru-RU"/>
              <a:pPr>
                <a:defRPr/>
              </a:pPr>
              <a:t>18.03.2011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695B4-D0EB-4388-8490-4A3A76771C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9E2F1-B8F8-447C-A2D7-C6883F43ADBB}" type="datetimeFigureOut">
              <a:rPr lang="ru-RU"/>
              <a:pPr>
                <a:defRPr/>
              </a:pPr>
              <a:t>18.03.2011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642D-EB67-4C24-972F-030F95DCC2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849C7-E394-47E5-BF50-861ABF0CD563}" type="datetimeFigureOut">
              <a:rPr lang="ru-RU"/>
              <a:pPr>
                <a:defRPr/>
              </a:pPr>
              <a:t>18.03.2011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1AFD6-8474-46A0-8D5F-733C788BB3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66BF6-8DE8-4488-BBBA-B2CF17670CF4}" type="datetimeFigureOut">
              <a:rPr lang="ru-RU"/>
              <a:pPr>
                <a:defRPr/>
              </a:pPr>
              <a:t>18.03.2011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0D4B3-217A-4E8C-8AA4-C346B14368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5F2B-3CF9-4638-9124-9B1D7D2080A7}" type="datetimeFigureOut">
              <a:rPr lang="ru-RU"/>
              <a:pPr>
                <a:defRPr/>
              </a:pPr>
              <a:t>18.03.2011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AE23E-DAEF-4F19-92FC-79CDC72BC6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C0877-0EE4-46E2-AFAE-156263AFFB69}" type="datetimeFigureOut">
              <a:rPr lang="ru-RU"/>
              <a:pPr>
                <a:defRPr/>
              </a:pPr>
              <a:t>18.03.2011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C49B4-145B-4BE1-AFFA-E42786DFA4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A855E-742D-410D-8608-A4089842822D}" type="datetimeFigureOut">
              <a:rPr lang="ru-RU"/>
              <a:pPr>
                <a:defRPr/>
              </a:pPr>
              <a:t>18.03.2011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1DF2F-D80E-4ECE-82B3-9A0BF8C289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E003E-376F-4E73-B319-22D2F36D2883}" type="datetimeFigureOut">
              <a:rPr lang="ru-RU"/>
              <a:pPr>
                <a:defRPr/>
              </a:pPr>
              <a:t>18.03.2011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3EB8F-E34C-45C4-9827-32D8F775E3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0A59-E236-4C10-9268-7B211277BDD7}" type="datetimeFigureOut">
              <a:rPr lang="ru-RU"/>
              <a:pPr>
                <a:defRPr/>
              </a:pPr>
              <a:t>18.03.2011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7A03F-B626-4A92-B7C4-C229DBCBCE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2DAA3-92F9-4216-89B4-FC67F7615A19}" type="datetimeFigureOut">
              <a:rPr lang="ru-RU"/>
              <a:pPr>
                <a:defRPr/>
              </a:pPr>
              <a:t>18.03.2011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52974-9FF8-4D0B-A5D5-41973A56CE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26BA2-B3DE-4BD9-8CD7-4F67C100C5A6}" type="datetimeFigureOut">
              <a:rPr lang="ru-RU"/>
              <a:pPr>
                <a:defRPr/>
              </a:pPr>
              <a:t>18.03.2011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A7F7-010F-4F78-AACA-77D47B0D4D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E72548-CFD5-4153-85CD-9F8BE6A86727}" type="datetimeFigureOut">
              <a:rPr lang="ru-RU"/>
              <a:pPr>
                <a:defRPr/>
              </a:pPr>
              <a:t>18.03.2011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0E074D-44B2-4FC9-B9EC-FE26858E2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ru.sakha.ru/engine/print.php?newsid=3484&amp;news_page=1" TargetMode="External"/><Relationship Id="rId7" Type="http://schemas.openxmlformats.org/officeDocument/2006/relationships/hyperlink" Target="http://log-in.ru/articles/1448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nowtale.spb.ru/" TargetMode="External"/><Relationship Id="rId5" Type="http://schemas.openxmlformats.org/officeDocument/2006/relationships/hyperlink" Target="http://ru.wikipedia.org/wiki/&#1057;&#1085;&#1077;&#1075;" TargetMode="External"/><Relationship Id="rId4" Type="http://schemas.openxmlformats.org/officeDocument/2006/relationships/hyperlink" Target="http://blog.i.ua/search/?type=label&amp;words=6736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Documents and Settings\Дорогуша\Рабочий стол\Новая папка\182358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323850" y="3213100"/>
            <a:ext cx="58356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chemeClr val="bg1"/>
                </a:solidFill>
                <a:latin typeface="Bookman Old Style" pitchFamily="18" charset="0"/>
              </a:rPr>
              <a:t>«СНЕЖИНКА»</a:t>
            </a:r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179388" y="5661025"/>
            <a:ext cx="568801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Bookman Old Style" pitchFamily="18" charset="0"/>
                <a:cs typeface="Courier New" pitchFamily="49" charset="0"/>
              </a:rPr>
              <a:t>Стексова Татьяна Александровна</a:t>
            </a:r>
          </a:p>
          <a:p>
            <a:pPr algn="ctr"/>
            <a:r>
              <a:rPr lang="ru-RU" sz="1600" b="1" i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педагог дополнительного образования </a:t>
            </a:r>
            <a:endParaRPr lang="ru-RU" sz="160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1600" b="1" i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ru-RU" sz="160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316" name="Прямоугольник 5"/>
          <p:cNvSpPr>
            <a:spLocks noChangeArrowheads="1"/>
          </p:cNvSpPr>
          <p:nvPr/>
        </p:nvSpPr>
        <p:spPr bwMode="auto">
          <a:xfrm>
            <a:off x="1116013" y="260350"/>
            <a:ext cx="7200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МОУ ДОД «Лянторский Центр детского творчества»</a:t>
            </a:r>
            <a:endParaRPr lang="ru-RU">
              <a:solidFill>
                <a:schemeClr val="bg1"/>
              </a:solidFill>
              <a:latin typeface="Comic Sans MS" pitchFamily="66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Дорогуша\Мои документы\Мои рисунки\фон для перезентации\0_41685_8b31bede_or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Дорогуша\Рабочий стол\Новая папка\snowflake_5_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404813"/>
            <a:ext cx="4964113" cy="5980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Дорогуша\Мои документы\Мои рисунки\фон для перезентации\0_41685_8b31bede_or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Дорогуша\Рабочий стол\Новая папка\snowflake_4_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404813"/>
            <a:ext cx="4935537" cy="6018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Дорогуша\Мои документы\Мои рисунки\фон для перезентации\0_41672_bcdc0a57_or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611188" y="476250"/>
            <a:ext cx="792162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7800" algn="ctr"/>
            <a:r>
              <a:rPr lang="ru-RU" sz="2400" b="1">
                <a:solidFill>
                  <a:srgbClr val="800080"/>
                </a:solidFill>
                <a:latin typeface="Bookman Old Style" pitchFamily="18" charset="0"/>
                <a:cs typeface="Arial" charset="0"/>
              </a:rPr>
              <a:t>Как же образуются снежинки? </a:t>
            </a:r>
          </a:p>
          <a:p>
            <a:pPr indent="177800" algn="ctr"/>
            <a:endParaRPr lang="ru-RU" sz="600" b="1">
              <a:solidFill>
                <a:srgbClr val="800080"/>
              </a:solidFill>
              <a:latin typeface="Bookman Old Style" pitchFamily="18" charset="0"/>
              <a:cs typeface="Arial" charset="0"/>
            </a:endParaRPr>
          </a:p>
          <a:p>
            <a:pPr indent="177800" algn="just"/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Основа для формирования снежинки, её крошечное ядро - это ледяные или инородные пылинки в тучах. Молекулы воды, хаотично перемещающиеся в виде водяного пара, проходят через облака, то вместе с температурой они теряют и скорость. Все больше и больше шестиугольных молекул воды присоединяется к растущей снежинке в определенных местах, придавая ей отчетливую форму. При этом выпуклые участки снежинки растут быстрее. Так, из первоначально шестигранной пластинки вырастает шестилучевая звездочка. По мнению специалистов в этой области, главная особенность, определяющая форму кристалла, - это крепкая связь между молекулами воды, подобная соединению звеньев в цепи. Кроме того, из-за различного соотношения тепла и влаги кристаллы, которые в принципе должны быть одинаковыми, приобретают различную форму. Сталкиваясь на своем пути с переохлажденными мелкими капельками, снежинка упрощается по форме, сохраняя при это симметрию. Порхающую в воздухе снежинку подстерегают две опасности. Во-первых, она может растаять, оказавшись в более теплых воздушных слоях. Во-вторых, во время полета происходит постепенно испарение снежинки, усиливающееся в ветреную погоду и при уменьшении относительной влажности воздуха.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Дорогуша\Мои документы\Мои рисунки\фон для перезентации\0_41687_930d13ae_or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619672" y="476672"/>
            <a:ext cx="576064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96850" algn="ctr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Times New Roman" pitchFamily="18" charset="0"/>
              </a:rPr>
              <a:t>Снежинка с 4 лучами </a:t>
            </a:r>
          </a:p>
          <a:p>
            <a:pPr indent="196850" algn="ctr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Times New Roman" pitchFamily="18" charset="0"/>
              </a:rPr>
              <a:t>(квадратная снежинка)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25603" name="Прямоугольник 6"/>
          <p:cNvSpPr>
            <a:spLocks noChangeArrowheads="1"/>
          </p:cNvSpPr>
          <p:nvPr/>
        </p:nvSpPr>
        <p:spPr bwMode="auto">
          <a:xfrm>
            <a:off x="468313" y="1412875"/>
            <a:ext cx="8280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>
                <a:solidFill>
                  <a:srgbClr val="43135D"/>
                </a:solidFill>
                <a:cs typeface="Arial" charset="0"/>
              </a:rPr>
              <a:t>   На самом деле они получаются разной формы, не обязательно квадратные. Но при этом способе складывания получаются четыре основных луча. Такие снежинки и вырезать проще - получается меньше слоев бумаги, поэтому ножницы скользят, как по маслу. 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1560" y="2503349"/>
            <a:ext cx="792088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96850" algn="just" eaLnBrk="0" hangingPunct="0">
              <a:buFontTx/>
              <a:buAutoNum type="arabicPeriod"/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Возьмем лист бумаги. Этот лист бумаги имеет форму ПАРАЛЛЕЛОГРАММА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PragmaticaKMM"/>
              </a:rPr>
              <a:t> </a:t>
            </a:r>
            <a:r>
              <a:rPr lang="ru-RU" sz="1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(Четырехугольник, противоположные стороны которого параллельны) </a:t>
            </a:r>
          </a:p>
          <a:p>
            <a:pPr indent="196850" algn="just" eaLnBrk="0" hangingPunct="0"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А как из этого листа можно без линейки получить квадрат? </a:t>
            </a:r>
            <a:r>
              <a:rPr lang="ru-RU" sz="1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(у квадрата все стороны равны) 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indent="196850" algn="just" eaLnBrk="0" hangingPunct="0">
              <a:defRPr/>
            </a:pP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</a:endParaRPr>
          </a:p>
          <a:p>
            <a:pPr indent="196850" algn="just" eaLnBrk="0" hangingPunct="0"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2. Складываем лист по диагонали. Поворачиваем прямым углом вверх (сложенная сторона внизу). Складываем пополам, опять поворачиваем прямым углом вверх и снова складываем пополам. 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indent="196850" algn="just" eaLnBrk="0" hangingPunct="0">
              <a:defRPr/>
            </a:pP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</a:endParaRPr>
          </a:p>
          <a:p>
            <a:pPr indent="196850" algn="just" eaLnBrk="0" hangingPunct="0"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3. Из полученного треугольника вырезаем разнообразные геометрические формы. Но не забываете: где находится центр снежинки и не прорежьте сложенную сторону </a:t>
            </a: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(иначе ваша снежинка развалится на несколько частей). 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Дорогуша\Мои документы\Мои рисунки\фон для перезентации\0_41687_930d13ae_or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692150"/>
            <a:ext cx="51784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4664075"/>
            <a:ext cx="1584325" cy="1573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4652963"/>
            <a:ext cx="1657350" cy="1589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/>
          <a:srcRect l="4949"/>
          <a:stretch>
            <a:fillRect/>
          </a:stretch>
        </p:blipFill>
        <p:spPr bwMode="auto">
          <a:xfrm>
            <a:off x="4787900" y="4652963"/>
            <a:ext cx="1601788" cy="1584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/>
          <a:srcRect t="4141" b="4762"/>
          <a:stretch>
            <a:fillRect/>
          </a:stretch>
        </p:blipFill>
        <p:spPr bwMode="auto">
          <a:xfrm>
            <a:off x="6659563" y="4652963"/>
            <a:ext cx="1512887" cy="1584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125" y="2708275"/>
            <a:ext cx="1522413" cy="1512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88125" y="692150"/>
            <a:ext cx="1512888" cy="1544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Дорогуша\Мои документы\Мои рисунки\фон для перезентации\0_41687_930d13ae_or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7650" name="Picture 2" descr="sf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692150"/>
            <a:ext cx="23336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sf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765175"/>
            <a:ext cx="23431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sf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692150"/>
            <a:ext cx="2536825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sf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573463"/>
            <a:ext cx="25908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sf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3500438"/>
            <a:ext cx="28098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Квадратная снежинк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0" y="3860800"/>
            <a:ext cx="1905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179388" y="188913"/>
            <a:ext cx="60483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Снежинка с 8 лучами. </a:t>
            </a:r>
          </a:p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860800"/>
            <a:ext cx="19939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4365625"/>
            <a:ext cx="2016125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Прямоугольник 5"/>
          <p:cNvSpPr>
            <a:spLocks noChangeArrowheads="1"/>
          </p:cNvSpPr>
          <p:nvPr/>
        </p:nvSpPr>
        <p:spPr bwMode="auto">
          <a:xfrm>
            <a:off x="250825" y="1196975"/>
            <a:ext cx="38893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Их начинают складывать также как и квадратные. После последнего шага (описано выше) еще раз складываем, но теперь складываем острый угол у последней сложенной стороны. Должно получиться как на картинке. </a:t>
            </a:r>
          </a:p>
        </p:txBody>
      </p:sp>
      <p:sp>
        <p:nvSpPr>
          <p:cNvPr id="28678" name="Прямоугольник 6"/>
          <p:cNvSpPr>
            <a:spLocks noChangeArrowheads="1"/>
          </p:cNvSpPr>
          <p:nvPr/>
        </p:nvSpPr>
        <p:spPr bwMode="auto">
          <a:xfrm>
            <a:off x="4643438" y="6021388"/>
            <a:ext cx="3387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Вырезаем и разворачиваем.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Documents and Settings\Дорогуша\Мои документы\Мои рисунки\фон для перезентации\0_41668_32203e12_or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4" descr="C:\Documents and Settings\Дорогуша\Рабочий стол\Новая папка\paper-snowflake-v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" y="519113"/>
            <a:ext cx="7799388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Documents and Settings\Дорогуша\Мои документы\Мои рисунки\фон для перезентации\0_41664_5a5d5c6d_or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908050"/>
            <a:ext cx="102076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908050"/>
            <a:ext cx="104933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1196975"/>
            <a:ext cx="120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3068638"/>
            <a:ext cx="16859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9838" y="2924175"/>
            <a:ext cx="1209675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2225" y="2924175"/>
            <a:ext cx="13255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Прямоугольник 9"/>
          <p:cNvSpPr>
            <a:spLocks noChangeArrowheads="1"/>
          </p:cNvSpPr>
          <p:nvPr/>
        </p:nvSpPr>
        <p:spPr bwMode="auto">
          <a:xfrm>
            <a:off x="827088" y="2349500"/>
            <a:ext cx="16462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800080"/>
                </a:solidFill>
                <a:latin typeface="Calibri" pitchFamily="34" charset="0"/>
              </a:rPr>
              <a:t>Берем половинку </a:t>
            </a:r>
          </a:p>
          <a:p>
            <a:r>
              <a:rPr lang="ru-RU" sz="1400" b="1">
                <a:solidFill>
                  <a:srgbClr val="800080"/>
                </a:solidFill>
                <a:latin typeface="Calibri" pitchFamily="34" charset="0"/>
              </a:rPr>
              <a:t>альбомного листа.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60649"/>
            <a:ext cx="7992888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КЛАССИЧЕСКАЯ СНЕЖИНКА 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имеет 6 лучей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0730" name="Прямоугольник 11"/>
          <p:cNvSpPr>
            <a:spLocks noChangeArrowheads="1"/>
          </p:cNvSpPr>
          <p:nvPr/>
        </p:nvSpPr>
        <p:spPr bwMode="auto">
          <a:xfrm>
            <a:off x="2916238" y="2420938"/>
            <a:ext cx="2455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800080"/>
                </a:solidFill>
                <a:latin typeface="Calibri" pitchFamily="34" charset="0"/>
              </a:rPr>
              <a:t>Складываем таким образом.</a:t>
            </a:r>
          </a:p>
        </p:txBody>
      </p:sp>
      <p:sp>
        <p:nvSpPr>
          <p:cNvPr id="30731" name="Прямоугольник 12"/>
          <p:cNvSpPr>
            <a:spLocks noChangeArrowheads="1"/>
          </p:cNvSpPr>
          <p:nvPr/>
        </p:nvSpPr>
        <p:spPr bwMode="auto">
          <a:xfrm>
            <a:off x="5616575" y="4149725"/>
            <a:ext cx="28098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>
                <a:solidFill>
                  <a:srgbClr val="800080"/>
                </a:solidFill>
                <a:latin typeface="Calibri" pitchFamily="34" charset="0"/>
              </a:rPr>
              <a:t>Обрезаем</a:t>
            </a:r>
          </a:p>
          <a:p>
            <a:pPr algn="ctr"/>
            <a:r>
              <a:rPr lang="ru-RU" sz="1400" b="1">
                <a:solidFill>
                  <a:srgbClr val="800080"/>
                </a:solidFill>
                <a:latin typeface="Calibri" pitchFamily="34" charset="0"/>
              </a:rPr>
              <a:t>и заготовка для снежинки готова.</a:t>
            </a:r>
          </a:p>
        </p:txBody>
      </p:sp>
      <p:sp>
        <p:nvSpPr>
          <p:cNvPr id="30732" name="Прямоугольник 13"/>
          <p:cNvSpPr>
            <a:spLocks noChangeArrowheads="1"/>
          </p:cNvSpPr>
          <p:nvPr/>
        </p:nvSpPr>
        <p:spPr bwMode="auto">
          <a:xfrm>
            <a:off x="2916238" y="4149725"/>
            <a:ext cx="28082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800080"/>
                </a:solidFill>
                <a:latin typeface="Calibri" pitchFamily="34" charset="0"/>
              </a:rPr>
              <a:t>Получили такую фигуру. </a:t>
            </a:r>
          </a:p>
          <a:p>
            <a:pPr algn="ctr"/>
            <a:r>
              <a:rPr lang="ru-RU" sz="1400" b="1">
                <a:solidFill>
                  <a:srgbClr val="800080"/>
                </a:solidFill>
                <a:latin typeface="Calibri" pitchFamily="34" charset="0"/>
              </a:rPr>
              <a:t>Складываем еще раз по пунктиру.</a:t>
            </a:r>
          </a:p>
        </p:txBody>
      </p:sp>
      <p:sp>
        <p:nvSpPr>
          <p:cNvPr id="30733" name="Прямоугольник 14"/>
          <p:cNvSpPr>
            <a:spLocks noChangeArrowheads="1"/>
          </p:cNvSpPr>
          <p:nvPr/>
        </p:nvSpPr>
        <p:spPr bwMode="auto">
          <a:xfrm>
            <a:off x="250825" y="3933825"/>
            <a:ext cx="29527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800080"/>
                </a:solidFill>
                <a:latin typeface="Calibri" pitchFamily="34" charset="0"/>
              </a:rPr>
              <a:t>Разворачиваем так, </a:t>
            </a:r>
          </a:p>
          <a:p>
            <a:pPr algn="ctr"/>
            <a:r>
              <a:rPr lang="ru-RU" sz="1400" b="1">
                <a:solidFill>
                  <a:srgbClr val="800080"/>
                </a:solidFill>
                <a:latin typeface="Calibri" pitchFamily="34" charset="0"/>
              </a:rPr>
              <a:t>и складываем по пунктирным линиям.</a:t>
            </a:r>
          </a:p>
        </p:txBody>
      </p:sp>
      <p:sp>
        <p:nvSpPr>
          <p:cNvPr id="30734" name="Прямоугольник 15"/>
          <p:cNvSpPr>
            <a:spLocks noChangeArrowheads="1"/>
          </p:cNvSpPr>
          <p:nvPr/>
        </p:nvSpPr>
        <p:spPr bwMode="auto">
          <a:xfrm>
            <a:off x="5508625" y="2420938"/>
            <a:ext cx="3049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800080"/>
                </a:solidFill>
                <a:latin typeface="Calibri" pitchFamily="34" charset="0"/>
              </a:rPr>
              <a:t>Обрезаем и получаем такую фигуру.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4869160"/>
            <a:ext cx="828092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36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204CC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А какая снежинка считается настоящей,- спросите вы? Та, у которой шесть лучей,- отвечу я. Ибо: Из-за структуры молекул воды между лучами кристалла возможны углы лишь в 60° и 120°. Основной кристалл воды имеет в плоскости форму правильного шестиугольника. На вершинах такого шестиугольника затем осаждаются новые кристаллы, на них — новые, и так получаются разнообразные формы звёздочек-снежинок.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204CC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Documents and Settings\Дорогуша\Мои документы\Мои рисунки\фон для перезентации\0_41687_930d13ae_or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0481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40481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40481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357346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2138" y="357346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0425" y="357346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Дорогуша\Мои документы\Мои рисунки\фон для перезентации\0_41667_9a2bdde5_or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750" y="620713"/>
            <a:ext cx="8135938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52400" algn="just"/>
            <a:r>
              <a:rPr lang="ru-RU" sz="1300" b="1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Ножницы лежали на столе. Им было очень скучно. Попробуй-ка, полежи целый день в полной неподвижности! Они немножко пошевелили колечками, покрутились на гвоздике - не помогает. </a:t>
            </a:r>
          </a:p>
          <a:p>
            <a:pPr indent="152400" algn="just" eaLnBrk="0" hangingPunct="0"/>
            <a:r>
              <a:rPr lang="ru-RU" sz="1300" b="1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- Срочно, срочно что-нибудь стричь! - решили они. </a:t>
            </a:r>
          </a:p>
          <a:p>
            <a:pPr indent="152400" algn="just" eaLnBrk="0" hangingPunct="0"/>
            <a:r>
              <a:rPr lang="ru-RU" sz="1300" b="1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- Ого, вон какой толстый провод тянется по стене! Ножницы тихонечко подкрались к, ничего не подозревающему, электрическому проводу. </a:t>
            </a:r>
          </a:p>
          <a:p>
            <a:pPr indent="152400" algn="just" eaLnBrk="0" hangingPunct="0">
              <a:buFontTx/>
              <a:buChar char="-"/>
            </a:pPr>
            <a:r>
              <a:rPr lang="ru-RU" sz="1300" b="1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Клац - клац - скрипнули они. И тут провод сделал такое, чего ножницы никак от него не ожидали. Он просто взорвался от возмущения! Затрещал, брызнул искрами! Ножницы рухнули, как подкошенные и долго не могли прийти в себя.</a:t>
            </a:r>
          </a:p>
          <a:p>
            <a:pPr indent="152400" algn="just" eaLnBrk="0" hangingPunct="0">
              <a:buFontTx/>
              <a:buChar char="-"/>
            </a:pPr>
            <a:r>
              <a:rPr lang="ru-RU" sz="1300" b="1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- Подумаешь! - бурчали они, почесывая о край стола ушибленный бок. </a:t>
            </a:r>
          </a:p>
          <a:p>
            <a:pPr indent="152400" algn="just" eaLnBrk="0" hangingPunct="0"/>
            <a:r>
              <a:rPr lang="ru-RU" sz="1300" b="1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– Недотрога, какой! Надрезали его на один миллиметрик, а он током дерется. </a:t>
            </a:r>
          </a:p>
          <a:p>
            <a:pPr indent="152400" algn="just" eaLnBrk="0" hangingPunct="0"/>
            <a:r>
              <a:rPr lang="ru-RU" sz="1300" b="1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Придя в себя, ножницы долго смотрели в потолок и не знали, чем же им все-таки заняться? А в это время удача сама шла к ним в руки. Огромный кот вдруг запрыгнул на стол и растянулся во всю длину. Перед ножницами лег во всей красе пушистый хвост, явно никогда не стриженый и срочно нуждающийся в помощи.</a:t>
            </a:r>
          </a:p>
          <a:p>
            <a:pPr indent="152400" algn="just" eaLnBrk="0" hangingPunct="0"/>
            <a:r>
              <a:rPr lang="ru-RU" sz="1300" b="1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- Клац- клац - не раздумывая, сделали ножницы, отстригнув маленький кусочек шерсти. Кот и ухом не повел, казалось, ему даже понравилась эта домашняя парикмахерская. Тогда ножницы осмелели и, отмерив побольше, сделали: </a:t>
            </a:r>
          </a:p>
          <a:p>
            <a:pPr indent="152400" algn="just" eaLnBrk="0" hangingPunct="0"/>
            <a:r>
              <a:rPr lang="ru-RU" sz="1300" b="1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- КЛАЦ - КЛАЦ и еще КЛАЦ! Вот этот последний клац был совсем ни к чему. Кот вдруг подскочил, как будто ему отрезали целый хвост, а не малюсенький кусочек... Заорал. Стукнул ножницы лапой, да так, что они улетели на другой конец стола. Хорошо, что они были железные! </a:t>
            </a:r>
          </a:p>
          <a:p>
            <a:pPr indent="152400" algn="just" eaLnBrk="0" hangingPunct="0"/>
            <a:r>
              <a:rPr lang="ru-RU" sz="1300" b="1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Теперь ножницы смотрели в окно. Это было гораздо интересней потолка. За окном шел снег. Крупные снежинки хлопьями летели вниз, а некоторые оставались на стекле и сияли игольчатыми узорами.</a:t>
            </a:r>
          </a:p>
          <a:p>
            <a:pPr indent="152400" algn="just" eaLnBrk="0" hangingPunct="0"/>
            <a:r>
              <a:rPr lang="ru-RU" sz="1300" b="1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- Кто их выстригает, эти снежинки? - думали ножницы. - Это же сколько надрезов сделать надо! Они подвинули к себе листочек бумаги и стали медленно от уголка к уголку превращать его в ажурную снежинку. Они долго сопели, скрипели, шуршали, складывали, переворачивали... И получилась! Ну не совсем такая, как на стекле, но тоже красивая. И вторая, и третья... Как по волшебству бумажные снежинки ложились на стол... А что? Совсем не скучное занятие... для ножниц... И конечно, для всех тех, кто любит стричь котов, простыни, книжки, да одним словом все, что под руку попадется! </a:t>
            </a: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1979613" y="260350"/>
            <a:ext cx="5184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7030A0"/>
                </a:solidFill>
                <a:latin typeface="Bookman Old Style" pitchFamily="18" charset="0"/>
              </a:rPr>
              <a:t>Сказка «БУМАЖНАЯ СНЕЖИНКА»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Documents and Settings\Дорогуша\Мои документы\Мои рисунки\фон для перезентации\0_41687_930d13ae_or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9" descr="C:\Documents and Settings\Дорогуша\Рабочий стол\Новая папка\sxema-snezhinok-iz-bumagi-11.gif"/>
          <p:cNvPicPr>
            <a:picLocks noChangeAspect="1" noChangeArrowheads="1"/>
          </p:cNvPicPr>
          <p:nvPr/>
        </p:nvPicPr>
        <p:blipFill>
          <a:blip r:embed="rId3"/>
          <a:srcRect l="3381" t="5630" b="54266"/>
          <a:stretch>
            <a:fillRect/>
          </a:stretch>
        </p:blipFill>
        <p:spPr bwMode="auto">
          <a:xfrm>
            <a:off x="755650" y="188913"/>
            <a:ext cx="55213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10" descr="C:\Documents and Settings\Дорогуша\Рабочий стол\Новая папка\sxema-snezhinok-iz-bumagi-13.gif"/>
          <p:cNvPicPr>
            <a:picLocks noChangeAspect="1" noChangeArrowheads="1"/>
          </p:cNvPicPr>
          <p:nvPr/>
        </p:nvPicPr>
        <p:blipFill>
          <a:blip r:embed="rId4"/>
          <a:srcRect l="4642" t="10257" r="4642" b="51727"/>
          <a:stretch>
            <a:fillRect/>
          </a:stretch>
        </p:blipFill>
        <p:spPr bwMode="auto">
          <a:xfrm>
            <a:off x="3203575" y="3500438"/>
            <a:ext cx="51847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Documents and Settings\Дорогуша\Мои документы\Мои рисунки\фон для перезентации\0_41687_930d13ae_or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11" descr="C:\Documents and Settings\Дорогуша\Рабочий стол\Новая папка\sxema-snezhinok-iz-bumagi-11.gif"/>
          <p:cNvPicPr>
            <a:picLocks noChangeAspect="1" noChangeArrowheads="1"/>
          </p:cNvPicPr>
          <p:nvPr/>
        </p:nvPicPr>
        <p:blipFill>
          <a:blip r:embed="rId3"/>
          <a:srcRect l="3381" t="56825" b="3925"/>
          <a:stretch>
            <a:fillRect/>
          </a:stretch>
        </p:blipFill>
        <p:spPr bwMode="auto">
          <a:xfrm>
            <a:off x="611188" y="188913"/>
            <a:ext cx="552291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" descr="C:\Documents and Settings\Дорогуша\Рабочий стол\Новая папка\sxema-snezhinok-iz-bumagi-14.gif"/>
          <p:cNvPicPr>
            <a:picLocks noChangeAspect="1" noChangeArrowheads="1"/>
          </p:cNvPicPr>
          <p:nvPr/>
        </p:nvPicPr>
        <p:blipFill>
          <a:blip r:embed="rId4"/>
          <a:srcRect l="3780" t="58832" b="3192"/>
          <a:stretch>
            <a:fillRect/>
          </a:stretch>
        </p:blipFill>
        <p:spPr bwMode="auto">
          <a:xfrm>
            <a:off x="2843213" y="3500438"/>
            <a:ext cx="54991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Documents and Settings\Дорогуша\Мои документы\Мои рисунки\фон для перезентации\0_41680_9cafd2fe_or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908720"/>
            <a:ext cx="792088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78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80167B"/>
                </a:solidFill>
                <a:latin typeface="Arial Narrow" pitchFamily="34" charset="0"/>
                <a:cs typeface="Arial" pitchFamily="34" charset="0"/>
              </a:rPr>
              <a:t>То, что снег имеет не чисто-белый, а слегка </a:t>
            </a:r>
            <a:r>
              <a:rPr lang="ru-RU" sz="1600" b="1" dirty="0">
                <a:solidFill>
                  <a:srgbClr val="1204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  <a:cs typeface="Arial" pitchFamily="34" charset="0"/>
              </a:rPr>
              <a:t>голубоватый</a:t>
            </a:r>
            <a:r>
              <a:rPr lang="ru-RU" sz="1600" b="1" dirty="0">
                <a:solidFill>
                  <a:srgbClr val="80167B"/>
                </a:solidFill>
                <a:latin typeface="Arial Narrow" pitchFamily="34" charset="0"/>
                <a:cs typeface="Arial" pitchFamily="34" charset="0"/>
              </a:rPr>
              <a:t> оттенок, известно давно. </a:t>
            </a:r>
          </a:p>
          <a:p>
            <a:pPr indent="1778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80167B"/>
              </a:solidFill>
              <a:latin typeface="Arial" pitchFamily="34" charset="0"/>
              <a:cs typeface="Arial" pitchFamily="34" charset="0"/>
            </a:endParaRPr>
          </a:p>
          <a:p>
            <a:pPr indent="1778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80167B"/>
              </a:solidFill>
              <a:latin typeface="Arial" pitchFamily="34" charset="0"/>
              <a:cs typeface="Arial" pitchFamily="34" charset="0"/>
            </a:endParaRPr>
          </a:p>
          <a:p>
            <a:pPr indent="1778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80167B"/>
              </a:solidFill>
              <a:latin typeface="Arial" pitchFamily="34" charset="0"/>
              <a:cs typeface="Arial" pitchFamily="34" charset="0"/>
            </a:endParaRPr>
          </a:p>
          <a:p>
            <a:pPr indent="1778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80167B"/>
              </a:solidFill>
              <a:latin typeface="Arial" pitchFamily="34" charset="0"/>
              <a:cs typeface="Arial" pitchFamily="34" charset="0"/>
            </a:endParaRPr>
          </a:p>
          <a:p>
            <a:pPr indent="1778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80167B"/>
              </a:solidFill>
              <a:latin typeface="Arial" pitchFamily="34" charset="0"/>
              <a:cs typeface="Arial" pitchFamily="34" charset="0"/>
            </a:endParaRPr>
          </a:p>
          <a:p>
            <a:pPr indent="1778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80167B"/>
              </a:solidFill>
              <a:latin typeface="Arial" pitchFamily="34" charset="0"/>
              <a:cs typeface="Arial" pitchFamily="34" charset="0"/>
            </a:endParaRPr>
          </a:p>
          <a:p>
            <a:pPr indent="1778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80167B"/>
              </a:solidFill>
              <a:latin typeface="Arial" pitchFamily="34" charset="0"/>
              <a:cs typeface="Arial" pitchFamily="34" charset="0"/>
            </a:endParaRPr>
          </a:p>
          <a:p>
            <a:pPr indent="1778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80167B"/>
              </a:solidFill>
              <a:latin typeface="Arial" pitchFamily="34" charset="0"/>
              <a:cs typeface="Arial" pitchFamily="34" charset="0"/>
            </a:endParaRPr>
          </a:p>
          <a:p>
            <a:pPr indent="1778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80167B"/>
              </a:solidFill>
              <a:latin typeface="Arial" pitchFamily="34" charset="0"/>
              <a:cs typeface="Arial" pitchFamily="34" charset="0"/>
            </a:endParaRPr>
          </a:p>
          <a:p>
            <a:pPr indent="1778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80167B"/>
              </a:solidFill>
              <a:latin typeface="Arial" pitchFamily="34" charset="0"/>
              <a:cs typeface="Arial" pitchFamily="34" charset="0"/>
            </a:endParaRPr>
          </a:p>
          <a:p>
            <a:pPr indent="1778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80167B"/>
              </a:solidFill>
              <a:latin typeface="Arial" pitchFamily="34" charset="0"/>
              <a:cs typeface="Arial" pitchFamily="34" charset="0"/>
            </a:endParaRPr>
          </a:p>
          <a:p>
            <a:pPr indent="1778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b="1" dirty="0">
              <a:solidFill>
                <a:srgbClr val="80167B"/>
              </a:solidFill>
              <a:latin typeface="Arial" pitchFamily="34" charset="0"/>
              <a:cs typeface="Arial" pitchFamily="34" charset="0"/>
            </a:endParaRPr>
          </a:p>
          <a:p>
            <a:pPr indent="1778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80167B"/>
              </a:solidFill>
              <a:latin typeface="Arial" pitchFamily="34" charset="0"/>
              <a:cs typeface="Arial" pitchFamily="34" charset="0"/>
            </a:endParaRPr>
          </a:p>
          <a:p>
            <a:pPr indent="1778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80167B"/>
                </a:solidFill>
                <a:latin typeface="Arial Black" pitchFamily="34" charset="0"/>
                <a:cs typeface="Arial" pitchFamily="34" charset="0"/>
              </a:rPr>
              <a:t>На картине И. Левитана «Март» тени от деревьев на снегу — не черные, а голубые: их подсвечивает синее весеннее небо. Но снег и сам по себе способен окрашиваться в синий цвет. Чтобы увидеть эту окраску, нужно проделать в чистом снегу узкое отверстие глубиной около метра. Свет, пробившийся через толщу снега возле края этой ямки, будет казаться желтоватым, глубже он становится желтовато-зеленым, голубовато-зеленоватым и, наконец, ярко синим. Отсвет голубого неба здесь ни при чем, и чтобы убедиться в этом, можно провести опыт в пасмурную погоду или заглянуть в отверстие через картонную трубку.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332656"/>
            <a:ext cx="5670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778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cs typeface="Arial" pitchFamily="34" charset="0"/>
              </a:rPr>
              <a:t>Какого цвета снег? 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268413"/>
            <a:ext cx="4125912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Documents and Settings\Дорогуша\Мои документы\Мои рисунки\фон для перезентации\0_41676_46641ef1_or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755650"/>
            <a:ext cx="7632700" cy="5157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Documents and Settings\Дорогуша\Мои документы\Мои рисунки\фон для перезентации\0_41680_9cafd2fe_or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5148263" y="836613"/>
            <a:ext cx="3024187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800080"/>
                </a:solidFill>
                <a:latin typeface="Calibri" pitchFamily="34" charset="0"/>
              </a:rPr>
              <a:t>В зависимости от погодных условий, в разных местах земного шара выпадает «свой» снег. Так в Прибалтике и в центральных областях России часто можно увидеть крупные, сложной формы разветвленные снежинки, а иногда — мохнатые хлопья. При морозе 40°С кристаллики льда выпадают в виде «алмазной пыли». В центральной Якутии в ясную морозную погоду выпадают тоненькие ледяные иголки.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213" y="1395413"/>
            <a:ext cx="4125912" cy="17018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213" y="3413125"/>
            <a:ext cx="4125912" cy="200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Documents and Settings\Дорогуша\Мои документы\Мои рисунки\фон для перезентации\0_41687_930d13ae_or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188" y="620713"/>
            <a:ext cx="7921625" cy="48942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78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Bookman Old Style" pitchFamily="18" charset="0"/>
              <a:cs typeface="Arial" pitchFamily="34" charset="0"/>
            </a:endParaRPr>
          </a:p>
          <a:p>
            <a:pPr indent="1778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Цвет льда зависит от его возраста и может быть использован для оценки его прочности. Океанический лед в первый год своей жизни белый, потому что он насыщен воздушными пузырьками, от стенок которых свет отражается сразу же, не успев поглотиться. Летом поверхность льда тает, теряет прочность, и под тяжестью ложащихся сверху новых слоев пузырьки воздуха сжимаются и исчезают совсем. Свет внутри льда проходит больший путь, чем прежде, и выходит наружу, имея голубовато-зеленый оттенок. Голубой лед старше, плотнее и прочнее белого «пенистого», насыщенного воздухом. Полярные исследователи это знают и выбирают для своих плавучих баз, научных станций и ледовых аэродромов надежные голубые и зеленые льдины.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Documents and Settings\Дорогуша\Мои документы\Мои рисунки\фон для перезентации\0_41685_8b31bede_or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" y="354013"/>
            <a:ext cx="8204200" cy="6119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692696"/>
            <a:ext cx="8352928" cy="504753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>
            <a:spAutoFit/>
          </a:bodyPr>
          <a:lstStyle/>
          <a:p>
            <a:pPr indent="1778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  <a:p>
            <a:pPr indent="1778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8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почему снег зимой скрипит или не скрипит? </a:t>
            </a:r>
          </a:p>
          <a:p>
            <a:pPr indent="1778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latin typeface="Bookman Old Style" pitchFamily="18" charset="0"/>
            </a:endParaRPr>
          </a:p>
          <a:p>
            <a:pPr indent="1778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66"/>
                </a:solidFill>
                <a:latin typeface="+mn-lt"/>
              </a:rPr>
              <a:t>Скрип снега – это всего лишь шум от раздавливаемых кристалликов. Разумеется, человеческое ухо не может воспринять звук одной "сломанной" снежинки. Но мириады раздавленных кристалликов создают вполне явственный скрип. Скрипит снег лишь в мороз, а тональность скрипа меняется в зависимости от температуры воздуха – чем крепче мороз, тем выше тон скрипа. Ученые произвели акустические измерения и установили, что в спектре скрипа снега есть два пологих и не резко выраженных максимума – в диапазоне 250-400 Гц и 1000-1600 Гц. В большинстве случаев низкочастотный максимум на несколько децибел превышает высокочастотный. Если температура воздуха выше минус 6°C, высокочастотный максимум сглаживается и полностью исчезает. Усиление морозов делает ледяные кристаллики более твердыми и хрупкими. При каждом шаге ледяные иглы ломаются, акустический спектр скрипа смещается в область высоких частот.</a:t>
            </a:r>
          </a:p>
          <a:p>
            <a:pPr indent="1778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b="1" dirty="0">
              <a:solidFill>
                <a:srgbClr val="003366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Documents and Settings\Дорогуша\Мои документы\Мои рисунки\фон для перезентации\0_41667_9a2bdde5_or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1187450" y="1557338"/>
            <a:ext cx="66246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http://www.neru.sakha.ru/engine/print.php?newsid=3484&amp;news_page=1</a:t>
            </a:r>
            <a:endParaRPr lang="ru-RU" sz="1600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http://blog.i.ua/search/?type=label&amp;words=67365</a:t>
            </a:r>
            <a:endParaRPr lang="ru-RU" sz="1600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http://ru.wikipedia.org/wiki/Снег</a:t>
            </a:r>
            <a:endParaRPr lang="ru-RU" sz="1600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http://snowtale.spb.ru/</a:t>
            </a:r>
            <a:endParaRPr lang="ru-RU" sz="1600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http://log-in.ru/articles/1448/</a:t>
            </a:r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548680"/>
            <a:ext cx="2605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ИСТОЧНИКИ: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Дорогуша\Мои документы\Мои рисунки\фон для перезентации\0_41687_930d13ae_or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extBox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1588" y="115888"/>
            <a:ext cx="4144962" cy="132238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19250" y="1125538"/>
            <a:ext cx="264636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Покружилась звёздочка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 воздухе немножко,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Села и растаяла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На моей ладошке.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4213" y="2636838"/>
            <a:ext cx="28606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 неба звёзды падают,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Лягут на поля.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Пусть под ними скроется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Чёрная земля.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Много-много звёздочек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Тонких, как стекло;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Звёздочки холодные,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А земле тепло!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7900" y="1125538"/>
            <a:ext cx="30972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Есть один такой цветок.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Не вплетёшь его в венок.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На него подуй слегка: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Был цветок — и нет цветка.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3800" y="2636838"/>
            <a:ext cx="286226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Что за звёздочки резные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На пальто и на платке?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Все сквозные, вырезные,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А возьмёшь - вода в руке.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4076700"/>
            <a:ext cx="31686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Он - пушистый, серебристый,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Но рукой его не тронь: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Станет капелькою чистой,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Как поймаешь на ладонь.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5516563"/>
            <a:ext cx="2430462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 неба - звездой,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 ладошке - водой.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350" y="5229225"/>
            <a:ext cx="29337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Вился, вился белый рой,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Лег на землю - стал горой.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Дорогуша\Мои документы\Мои рисунки\фон для перезентации\0_41685_8b31bede_or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548681"/>
            <a:ext cx="7992888" cy="568863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800080"/>
                </a:solidFill>
                <a:latin typeface="Bookman Old Style" pitchFamily="18" charset="0"/>
              </a:rPr>
              <a:t>Как устроены снежинки?</a:t>
            </a:r>
          </a:p>
          <a:p>
            <a:pPr indent="1778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Даже невооруженным взглядом рассматривая снежинки, можно заметить, что ни одна из них не повторяет другую. Предполагается, что в одном кубическом метре снега находится 350 миллионов снежинок, каждая из которых уникальна. Не бывает пятиугольный или семиугольных снежинок, все они имеют строго шестиугольную форму (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хотя советских художников заставляли рисовать на плакатах пятиконечные снежинки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). Полные идеальной гармонии конструкции снежных кристаллов уже на протяжении многих лет вызывают интерес людей. Еще в 1635 году французский философ и математик Рене Декарт, писал, что снежинки похожи на розочки, лилии и колесики с шестью зубцами. Особенно математика поразила найденная им в середине снежинки «крошечная белая точка, точно это был след ножки циркуля, которым пользовались, чтобы очертить ее окружность». Великий астроном Иоганн Кеплер в своем трактате "Новогодний дар. О шестиугольных снежинках" объяснил форму кристаллов волей Божьей. Японский ученый Накая Укитиро называл снег "письмом с небес, написанным тайными иероглифами". Он первым создал классификацию снежинок. Именем Накая назван единственный в мире музей снежинок, расположенный на острове Хоккайдо. </a:t>
            </a:r>
          </a:p>
          <a:p>
            <a:pPr indent="1778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Дорогуша\Мои документы\Мои рисунки\фон для перезентации\0_41687_930d13ae_or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6"/>
          <p:cNvSpPr>
            <a:spLocks noChangeArrowheads="1"/>
          </p:cNvSpPr>
          <p:nvPr/>
        </p:nvSpPr>
        <p:spPr bwMode="auto">
          <a:xfrm>
            <a:off x="539750" y="981075"/>
            <a:ext cx="7920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3366"/>
                </a:solidFill>
                <a:latin typeface="Calibri" pitchFamily="34" charset="0"/>
              </a:rPr>
              <a:t>Японский ученый Накая Укитиро называл снег "письмом с небес, написанным тайными иероглифами". Он первым создал классификацию снежинок. Именем Накая назван единственный в мире музей снежинок, расположенный на острове Хоккайдо.</a:t>
            </a:r>
          </a:p>
        </p:txBody>
      </p:sp>
      <p:sp>
        <p:nvSpPr>
          <p:cNvPr id="17411" name="Прямоугольник 8"/>
          <p:cNvSpPr>
            <a:spLocks noChangeArrowheads="1"/>
          </p:cNvSpPr>
          <p:nvPr/>
        </p:nvSpPr>
        <p:spPr bwMode="auto">
          <a:xfrm>
            <a:off x="755650" y="260350"/>
            <a:ext cx="7632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8080"/>
                </a:solidFill>
                <a:latin typeface="Bookman Old Style" pitchFamily="18" charset="0"/>
              </a:rPr>
              <a:t>Классификация снежинок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844824"/>
            <a:ext cx="8136904" cy="160043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В 1951 году Международная Комиссия по Снегу и Льду приняла классификацию твёрдых осадков. Согласно ей все снежные кристаллы можно разделить на следующие группы: звёздчатые дендриты, пластинки, столбцы, иглы, пространственные дендриты, столбцы с наконечником и неправильные формы. К ним добавились еще три вида обледеневших осадков: мелкая снежная крупка, ледяная крупка и град.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solidFill>
                <a:srgbClr val="80167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7413" name="Picture 2" descr="C:\Documents and Settings\Дорогуша\Рабочий стол\Новая папка\1195667780__7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305175"/>
            <a:ext cx="2663825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11188" y="3933825"/>
            <a:ext cx="4537075" cy="2060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spc="50" dirty="0">
                <a:ln w="11430"/>
                <a:solidFill>
                  <a:srgbClr val="006666"/>
                </a:solidFill>
                <a:latin typeface="Arial Black" pitchFamily="34" charset="0"/>
              </a:rPr>
              <a:t>Звёздчатые дендриты</a:t>
            </a:r>
            <a:r>
              <a:rPr lang="ru-RU" sz="1600" b="1" spc="50" dirty="0">
                <a:ln w="11430"/>
                <a:solidFill>
                  <a:srgbClr val="006666"/>
                </a:solidFill>
                <a:latin typeface="Arial Black" pitchFamily="34" charset="0"/>
              </a:rPr>
              <a:t> </a:t>
            </a:r>
            <a:r>
              <a:rPr lang="ru-RU" sz="1400" b="1" spc="50" dirty="0">
                <a:ln w="11430"/>
                <a:solidFill>
                  <a:srgbClr val="006666"/>
                </a:solidFill>
                <a:latin typeface="Arial Black" pitchFamily="34" charset="0"/>
              </a:rPr>
              <a:t>- кристалл или другое образование, имеющее древовидную, ветвящуюся структуру. Они имеют шесть симметричных основных веток и множество расположенных в произвольном порядке ответвлений. Их размер - 5 мм и более в диаметре, как правило, они плоские и тонкие - всего 0.1 мм.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Дорогуша\Мои документы\Мои рисунки\фон для перезентации\0_41687_930d13ae_or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00563" y="836613"/>
            <a:ext cx="3240087" cy="18780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78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spc="50" dirty="0">
              <a:ln w="11430"/>
              <a:solidFill>
                <a:srgbClr val="80167B"/>
              </a:solidFill>
              <a:latin typeface="Arial Black" pitchFamily="34" charset="0"/>
            </a:endParaRPr>
          </a:p>
          <a:p>
            <a:pPr indent="1778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spc="50" dirty="0">
                <a:ln w="11430"/>
                <a:solidFill>
                  <a:srgbClr val="80167B"/>
                </a:solidFill>
                <a:latin typeface="Arial Black" pitchFamily="34" charset="0"/>
              </a:rPr>
              <a:t>Пластинки</a:t>
            </a:r>
            <a:r>
              <a:rPr lang="ru-RU" sz="1400" b="1" spc="50" dirty="0">
                <a:ln w="11430"/>
                <a:solidFill>
                  <a:srgbClr val="80167B"/>
                </a:solidFill>
                <a:latin typeface="Arial Black" pitchFamily="34" charset="0"/>
              </a:rPr>
              <a:t> - множество ледяных ребер как будто делят лопасти снежинок на сектора. Как и звёздчатые дендриты, они плоские и тонкие.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spc="50" dirty="0">
              <a:ln w="11430"/>
              <a:solidFill>
                <a:srgbClr val="80167B"/>
              </a:solidFill>
              <a:latin typeface="Arial Black" pitchFamily="34" charset="0"/>
            </a:endParaRPr>
          </a:p>
        </p:txBody>
      </p:sp>
      <p:pic>
        <p:nvPicPr>
          <p:cNvPr id="18435" name="Picture 4" descr="C:\Documents and Settings\Дорогуша\Рабочий стол\Новая папка\1195668210__79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620713"/>
            <a:ext cx="33083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644900"/>
            <a:ext cx="3313112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4213" y="4076700"/>
            <a:ext cx="424815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78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spc="50" dirty="0">
                <a:ln w="11430"/>
                <a:solidFill>
                  <a:srgbClr val="80167B"/>
                </a:solidFill>
                <a:latin typeface="Arial Black" pitchFamily="34" charset="0"/>
              </a:rPr>
              <a:t>Столбики.</a:t>
            </a:r>
            <a:r>
              <a:rPr lang="ru-RU" b="1" spc="50" dirty="0">
                <a:ln w="11430"/>
                <a:solidFill>
                  <a:srgbClr val="80167B"/>
                </a:solidFill>
                <a:latin typeface="Arial Black" pitchFamily="34" charset="0"/>
              </a:rPr>
              <a:t> </a:t>
            </a:r>
          </a:p>
          <a:p>
            <a:pPr indent="1778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0" dirty="0">
                <a:ln w="11430"/>
                <a:solidFill>
                  <a:srgbClr val="80167B"/>
                </a:solidFill>
                <a:latin typeface="Arial Black" pitchFamily="34" charset="0"/>
              </a:rPr>
              <a:t>Хотя плоские, пластинчатые снежинки больше притягивают взгляд, тем не менее самой распространенной формой снежных кристаллов является столбик или колонна. Такие полые столбики могут быть шестигранными, в виде карандаша, заостренные на концах в виде конуса.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Дорогуша\Мои документы\Мои рисунки\фон для перезентации\0_41687_930d13ae_or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088" y="549275"/>
            <a:ext cx="4249737" cy="2154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spc="50" dirty="0">
                <a:ln w="11430"/>
                <a:solidFill>
                  <a:srgbClr val="80167B"/>
                </a:solidFill>
                <a:latin typeface="Arial Black" pitchFamily="34" charset="0"/>
              </a:rPr>
              <a:t>Пространственные дендриты </a:t>
            </a:r>
            <a:r>
              <a:rPr lang="ru-RU" sz="1400" b="1" spc="50" dirty="0">
                <a:ln w="11430"/>
                <a:solidFill>
                  <a:srgbClr val="80167B"/>
                </a:solidFill>
                <a:latin typeface="Arial Black" pitchFamily="34" charset="0"/>
              </a:rPr>
              <a:t>Очень интересные конфигурации получаются, когда плоские или столбчатые кристаллики срастаются или спрессовываются, образуя объемные структуры, где каждая веточка расположена в своей плоскости.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solidFill>
                <a:srgbClr val="80167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9459" name="Picture 3" descr="C:\Documents and Settings\Дорогуша\Рабочий стол\Новая папка\1195668105__66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429000"/>
            <a:ext cx="338455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Documents and Settings\Дорогуша\Рабочий стол\Новая папка\1195667756__41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549275"/>
            <a:ext cx="310515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067175" y="4221163"/>
            <a:ext cx="4572000" cy="2216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spc="50" dirty="0">
                <a:ln w="11430"/>
                <a:solidFill>
                  <a:srgbClr val="80167B"/>
                </a:solidFill>
                <a:latin typeface="Arial Black" pitchFamily="34" charset="0"/>
              </a:rPr>
              <a:t>Столбики с наконечниками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0" dirty="0">
                <a:ln w="11430"/>
                <a:solidFill>
                  <a:srgbClr val="80167B"/>
                </a:solidFill>
                <a:latin typeface="Arial Black" pitchFamily="34" charset="0"/>
              </a:rPr>
              <a:t>Изначально такие кристаллы имеют столбчатую форму, но в результате некоторых процессов меняют направление роста, превращаясь в пластинки. Такое может произойти, если, кристалл заносит ветром в зону с другой температурой.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solidFill>
                <a:srgbClr val="80167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Дорогуша\Мои документы\Мои рисунки\фон для перезентации\0_41687_930d13ae_or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4365625"/>
            <a:ext cx="3779838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spc="50" dirty="0">
                <a:ln w="11430"/>
                <a:solidFill>
                  <a:srgbClr val="80167B"/>
                </a:solidFill>
                <a:latin typeface="Arial Black" pitchFamily="34" charset="0"/>
              </a:rPr>
              <a:t>Иглы</a:t>
            </a:r>
            <a:r>
              <a:rPr lang="ru-RU" b="1" spc="50" dirty="0">
                <a:ln w="11430"/>
                <a:solidFill>
                  <a:srgbClr val="80167B"/>
                </a:solidFill>
                <a:latin typeface="Arial Black" pitchFamily="34" charset="0"/>
              </a:rPr>
              <a:t> </a:t>
            </a:r>
            <a:r>
              <a:rPr lang="ru-RU" sz="1400" b="1" spc="50" dirty="0">
                <a:ln w="11430"/>
                <a:solidFill>
                  <a:srgbClr val="80167B"/>
                </a:solidFill>
                <a:latin typeface="Arial Black" pitchFamily="34" charset="0"/>
              </a:rPr>
              <a:t>- столбчатые кристаллы, выросшие длинными и тонкими. Иногда внутри них сохраняются полости, а иногда концы расщепляются на несколько веточек.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692150"/>
            <a:ext cx="3960812" cy="280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spc="50" dirty="0">
                <a:ln w="11430"/>
                <a:solidFill>
                  <a:srgbClr val="80167B"/>
                </a:solidFill>
                <a:latin typeface="Arial Black" pitchFamily="34" charset="0"/>
              </a:rPr>
              <a:t>Кристаллы неправильной формы </a:t>
            </a:r>
            <a:r>
              <a:rPr lang="ru-RU" sz="1400" b="1" spc="50" dirty="0">
                <a:ln w="11430"/>
                <a:solidFill>
                  <a:srgbClr val="80167B"/>
                </a:solidFill>
                <a:latin typeface="Arial Black" pitchFamily="34" charset="0"/>
              </a:rPr>
              <a:t>На долю снежинки может выпасть немало приключений, она может попасть в зону турбулентности и потерять в ней некоторые из своих веточек или разломаться совсем. Обычно таких "покалеченных" снежинок много в сыром снеге, т.е. при относительно высокой температуре, особенно при сильном ветре.</a:t>
            </a:r>
            <a:endParaRPr lang="ru-RU" sz="1400" dirty="0">
              <a:latin typeface="+mn-lt"/>
            </a:endParaRPr>
          </a:p>
        </p:txBody>
      </p:sp>
      <p:pic>
        <p:nvPicPr>
          <p:cNvPr id="20484" name="Picture 3" descr="C:\Documents and Settings\Дорогуша\Рабочий стол\Новая папка\1195667938__39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20713"/>
            <a:ext cx="36449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716338"/>
            <a:ext cx="3810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Дорогуша\Мои документы\Мои рисунки\фон для перезентации\0_41685_8b31bede_or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Дорогуша\Рабочий стол\Новая папка\snowflake_6_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476250"/>
            <a:ext cx="4960938" cy="588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1296</Words>
  <Application>Microsoft Office PowerPoint</Application>
  <PresentationFormat>Экран (4:3)</PresentationFormat>
  <Paragraphs>84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Calibri</vt:lpstr>
      <vt:lpstr>Arial</vt:lpstr>
      <vt:lpstr>Bookman Old Style</vt:lpstr>
      <vt:lpstr>Courier New</vt:lpstr>
      <vt:lpstr>Comic Sans MS</vt:lpstr>
      <vt:lpstr>Times New Roman</vt:lpstr>
      <vt:lpstr>Arial Black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Стексова</dc:creator>
  <cp:lastModifiedBy>User</cp:lastModifiedBy>
  <cp:revision>157</cp:revision>
  <dcterms:created xsi:type="dcterms:W3CDTF">2010-12-15T16:44:11Z</dcterms:created>
  <dcterms:modified xsi:type="dcterms:W3CDTF">2011-03-18T17:13:48Z</dcterms:modified>
</cp:coreProperties>
</file>