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3" r:id="rId2"/>
    <p:sldId id="317" r:id="rId3"/>
    <p:sldId id="294" r:id="rId4"/>
    <p:sldId id="280" r:id="rId5"/>
    <p:sldId id="282" r:id="rId6"/>
    <p:sldId id="281" r:id="rId7"/>
    <p:sldId id="293" r:id="rId8"/>
    <p:sldId id="279" r:id="rId9"/>
    <p:sldId id="304" r:id="rId10"/>
    <p:sldId id="287" r:id="rId11"/>
    <p:sldId id="289" r:id="rId12"/>
    <p:sldId id="300" r:id="rId13"/>
    <p:sldId id="296" r:id="rId14"/>
    <p:sldId id="285" r:id="rId15"/>
    <p:sldId id="306" r:id="rId16"/>
    <p:sldId id="286" r:id="rId17"/>
    <p:sldId id="266" r:id="rId18"/>
    <p:sldId id="315" r:id="rId19"/>
    <p:sldId id="322" r:id="rId20"/>
    <p:sldId id="299" r:id="rId21"/>
    <p:sldId id="278" r:id="rId22"/>
    <p:sldId id="297" r:id="rId23"/>
    <p:sldId id="307" r:id="rId24"/>
    <p:sldId id="290" r:id="rId25"/>
    <p:sldId id="308" r:id="rId26"/>
    <p:sldId id="298" r:id="rId27"/>
    <p:sldId id="309" r:id="rId28"/>
    <p:sldId id="323" r:id="rId29"/>
    <p:sldId id="320" r:id="rId30"/>
    <p:sldId id="295" r:id="rId31"/>
    <p:sldId id="311" r:id="rId32"/>
    <p:sldId id="318" r:id="rId33"/>
    <p:sldId id="319" r:id="rId34"/>
    <p:sldId id="314" r:id="rId35"/>
    <p:sldId id="30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00"/>
    <a:srgbClr val="A50021"/>
    <a:srgbClr val="004D86"/>
    <a:srgbClr val="004376"/>
    <a:srgbClr val="003E6C"/>
    <a:srgbClr val="CC0000"/>
    <a:srgbClr val="FFFFCC"/>
    <a:srgbClr val="FFFF99"/>
    <a:srgbClr val="FFCC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08EE0A-65E0-4AA1-9549-3CFF48533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2643-386D-4200-AC95-F37546BD1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79AD-4114-4985-AC6F-BCF689E7C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D336-3869-4DDB-A5AB-C953EF35D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9158-9804-4AE8-97AE-1BCFB1D3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13E6-C5E8-4B3C-9B03-DA1E67E0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161AD-D9EC-4908-88D0-04F980C95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5761-356A-473F-B7C2-D6F5A8A48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2716-A58E-4ACB-90A9-BD71C592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0F07F-7A2C-429C-941D-DFEC0A8C1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9EC2-1FE2-4D49-A71F-C3B01F0BD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4ED2-A488-4697-9395-5598D69F9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751691B-FD43-4450-AD9C-716C93BB6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storg.zp.ua/img/sf/ot_004.jpg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8.jpeg"/><Relationship Id="rId21" Type="http://schemas.openxmlformats.org/officeDocument/2006/relationships/image" Target="../media/image33.jpeg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17" Type="http://schemas.openxmlformats.org/officeDocument/2006/relationships/image" Target="../media/image29.jpeg"/><Relationship Id="rId2" Type="http://schemas.openxmlformats.org/officeDocument/2006/relationships/image" Target="../media/image17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deon1.ru/images/Image/igla_1P_b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hyperlink" Target="http://bt.ck.ua/pictures/95595_2.jpg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aprohim.ru/UserFiles/Image/page/28april201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psj.ru/upload/iblock/8fa/100064636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tnfun.ucoz.ru/tropinin_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odeon1.ru/images/Image/igla_1P_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wing-world.ru/images/Prym/Prym611508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bt.ck.ua/pictures/95595_2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hyperlink" Target="http://static.howstuffworks.com/gif/outlet-overload-2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hyperlink" Target="http://www.moszipper.ru/~moszippe/published/publicdata/U38621/attachments/SC/products_pictures/nozhnitsy-keren-vse-2b_enl.jpg" TargetMode="Externa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h.files.7ja.ru/7ya-photo/2007/12/10/119730402123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mi.lanta-net.ru/uploads/posts/2010-03/1268830071_pskovskie-zhemchuzhiny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3124200" y="4191000"/>
            <a:ext cx="579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Прокопенко Валентина Васильевна –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учитель технологии высшей квалификационной категории, почетный работник общего образования.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МОУ «СОШ № 4 города Жирновска» Волгоградской области</a:t>
            </a:r>
          </a:p>
        </p:txBody>
      </p:sp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6248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50000">
                      <a:srgbClr val="800000"/>
                    </a:gs>
                    <a:gs pos="100000">
                      <a:srgbClr val="FFFFCC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Технология</a:t>
            </a:r>
          </a:p>
        </p:txBody>
      </p:sp>
      <p:pic>
        <p:nvPicPr>
          <p:cNvPr id="2052" name="Picture 13" descr="Прокопенко 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0" y="2971800"/>
            <a:ext cx="29384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8392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ПРАВИЛА ВНУТРЕННЕГО РАСПОРЯДКА В МАСТЕРСКОЙ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Учащиеся должны приходить на занятия за несколько минут до звонка.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Входить в мастерскую организованно, только с разрешения учителя.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Дежурные должны входить в мастерскую до звонка и подготавливать рабочие места.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Перед началом занятия надеть спецодежду.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Сидеть на закрепленных местах, не вставать без разрешения учителя.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Соблюдать порядок и чистоту на рабочем месте.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Бережно относиться к оборудованию и инструментам.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Соблюдать правила безопасности труда и санитарно-гигиенические требования.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Во время перемен выходить из мастерской.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По окончании работы убрать свое рабочее место.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000588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263" y="0"/>
            <a:ext cx="29797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4572000" cy="9144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13500000">
                    <a:srgbClr val="4D0000"/>
                  </a:prstShdw>
                </a:effectLst>
                <a:latin typeface="Times New Roman"/>
                <a:cs typeface="Times New Roman"/>
              </a:rPr>
              <a:t>Знакомство с учебником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13500000">
                    <a:srgbClr val="4D0000"/>
                  </a:prstShdw>
                </a:effectLst>
                <a:latin typeface="Times New Roman"/>
                <a:cs typeface="Times New Roman"/>
              </a:rPr>
              <a:t>"Технология"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620000" y="1295400"/>
            <a:ext cx="12954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 sz="3600" b="1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2971800" y="4876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3048000" y="5486400"/>
            <a:ext cx="152400" cy="152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V="1">
            <a:off x="3200400" y="5410200"/>
            <a:ext cx="228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3016250" y="40386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990000"/>
                </a:solidFill>
              </a:rPr>
              <a:t>!</a:t>
            </a:r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3505200" y="41148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-    Правила техники безопасности</a:t>
            </a: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3581400" y="47847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-   Практическая работа</a:t>
            </a:r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 rot="10800000" flipV="1">
            <a:off x="3027363" y="594360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2300" name="Text Box 24"/>
          <p:cNvSpPr txBox="1">
            <a:spLocks noChangeArrowheads="1"/>
          </p:cNvSpPr>
          <p:nvPr/>
        </p:nvSpPr>
        <p:spPr bwMode="auto">
          <a:xfrm>
            <a:off x="3581400" y="5410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-   Опорные понятия</a:t>
            </a:r>
          </a:p>
        </p:txBody>
      </p:sp>
      <p:sp>
        <p:nvSpPr>
          <p:cNvPr id="12301" name="Text Box 25"/>
          <p:cNvSpPr txBox="1">
            <a:spLocks noChangeArrowheads="1"/>
          </p:cNvSpPr>
          <p:nvPr/>
        </p:nvSpPr>
        <p:spPr bwMode="auto">
          <a:xfrm>
            <a:off x="3581400" y="60198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-   Вопросы для самопроверки</a:t>
            </a:r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548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Авторы:  Ю.В. Крупская, Н.И. Лебедева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               Л.В. Литикова, В.Д. Симоненко</a:t>
            </a:r>
          </a:p>
        </p:txBody>
      </p:sp>
      <p:pic>
        <p:nvPicPr>
          <p:cNvPr id="12303" name="Picture 27" descr="may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6600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0"/>
          <p:cNvSpPr>
            <a:spLocks noChangeArrowheads="1"/>
          </p:cNvSpPr>
          <p:nvPr/>
        </p:nvSpPr>
        <p:spPr bwMode="auto">
          <a:xfrm>
            <a:off x="3505200" y="4800600"/>
            <a:ext cx="3886200" cy="1905000"/>
          </a:xfrm>
          <a:prstGeom prst="rect">
            <a:avLst/>
          </a:prstGeom>
          <a:solidFill>
            <a:srgbClr val="FFFFA3"/>
          </a:solidFill>
          <a:ln w="38100" cmpd="dbl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b="1" u="sng">
                <a:solidFill>
                  <a:srgbClr val="CC0000"/>
                </a:solidFill>
              </a:rPr>
              <a:t>Опасные факторы: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</a:rPr>
              <a:t>1 - травмирование рук; 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</a:rPr>
              <a:t>2 – ожоги; 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</a:rPr>
              <a:t>3 – поражение электрическим током;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</a:rPr>
              <a:t>4 – пожар.</a:t>
            </a:r>
          </a:p>
        </p:txBody>
      </p:sp>
      <p:pic>
        <p:nvPicPr>
          <p:cNvPr id="13315" name="Picture 4" descr="konig90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 rot="-835096">
            <a:off x="4335463" y="1246188"/>
            <a:ext cx="1390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janome_1108_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0" y="838200"/>
            <a:ext cx="1828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Картинка 1 из 1474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rcRect/>
          <a:stretch>
            <a:fillRect/>
          </a:stretch>
        </p:blipFill>
        <p:spPr bwMode="auto">
          <a:xfrm rot="-820855">
            <a:off x="3048000" y="914400"/>
            <a:ext cx="12192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Картинка 2 из 171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16002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Оборудование, инструменты и приспособления</a:t>
            </a:r>
          </a:p>
        </p:txBody>
      </p:sp>
      <p:pic>
        <p:nvPicPr>
          <p:cNvPr id="13320" name="Picture 17" descr="Картинка 1 из 9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 rot="-2516011">
            <a:off x="1600200" y="3200400"/>
            <a:ext cx="2133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9" descr="2129549_full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4114800" y="2819400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1" descr="611277-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rcRect l="18251" t="-4347" r="26996" b="-8696"/>
          <a:stretch>
            <a:fillRect/>
          </a:stretch>
        </p:blipFill>
        <p:spPr bwMode="auto">
          <a:xfrm rot="2621628">
            <a:off x="1371600" y="2514600"/>
            <a:ext cx="68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3" descr="f_clip_image0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336538">
            <a:off x="6324600" y="838200"/>
            <a:ext cx="17145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26"/>
          <p:cNvSpPr txBox="1">
            <a:spLocks noChangeArrowheads="1"/>
          </p:cNvSpPr>
          <p:nvPr/>
        </p:nvSpPr>
        <p:spPr bwMode="auto">
          <a:xfrm>
            <a:off x="457200" y="2133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325" name="Text Box 27"/>
          <p:cNvSpPr txBox="1">
            <a:spLocks noChangeArrowheads="1"/>
          </p:cNvSpPr>
          <p:nvPr/>
        </p:nvSpPr>
        <p:spPr bwMode="auto">
          <a:xfrm>
            <a:off x="2057400" y="2133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13326" name="Text Box 28"/>
          <p:cNvSpPr txBox="1">
            <a:spLocks noChangeArrowheads="1"/>
          </p:cNvSpPr>
          <p:nvPr/>
        </p:nvSpPr>
        <p:spPr bwMode="auto">
          <a:xfrm>
            <a:off x="3429000" y="2147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13327" name="Text Box 29"/>
          <p:cNvSpPr txBox="1">
            <a:spLocks noChangeArrowheads="1"/>
          </p:cNvSpPr>
          <p:nvPr/>
        </p:nvSpPr>
        <p:spPr bwMode="auto">
          <a:xfrm>
            <a:off x="4572000" y="2133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13328" name="Text Box 30"/>
          <p:cNvSpPr txBox="1">
            <a:spLocks noChangeArrowheads="1"/>
          </p:cNvSpPr>
          <p:nvPr/>
        </p:nvSpPr>
        <p:spPr bwMode="auto">
          <a:xfrm>
            <a:off x="5867400" y="2147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7010400" y="2147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8153400" y="2133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13331" name="Text Box 33"/>
          <p:cNvSpPr txBox="1">
            <a:spLocks noChangeArrowheads="1"/>
          </p:cNvSpPr>
          <p:nvPr/>
        </p:nvSpPr>
        <p:spPr bwMode="auto">
          <a:xfrm>
            <a:off x="457200" y="4114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13332" name="Text Box 34"/>
          <p:cNvSpPr txBox="1">
            <a:spLocks noChangeArrowheads="1"/>
          </p:cNvSpPr>
          <p:nvPr/>
        </p:nvSpPr>
        <p:spPr bwMode="auto">
          <a:xfrm>
            <a:off x="1295400" y="4114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9</a:t>
            </a:r>
          </a:p>
        </p:txBody>
      </p:sp>
      <p:pic>
        <p:nvPicPr>
          <p:cNvPr id="13333" name="Picture 36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1905000" y="914400"/>
            <a:ext cx="10810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37" descr="200959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rcRect/>
          <a:stretch>
            <a:fillRect/>
          </a:stretch>
        </p:blipFill>
        <p:spPr bwMode="auto">
          <a:xfrm>
            <a:off x="7696200" y="106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41" descr="289120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rcRect/>
          <a:stretch>
            <a:fillRect/>
          </a:stretch>
        </p:blipFill>
        <p:spPr bwMode="auto">
          <a:xfrm rot="-3601458">
            <a:off x="-52387" y="4624387"/>
            <a:ext cx="1752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42" descr="210148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8375">
            <a:off x="1143000" y="434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43" descr="g2411128572t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12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Text Box 44"/>
          <p:cNvSpPr txBox="1">
            <a:spLocks noChangeArrowheads="1"/>
          </p:cNvSpPr>
          <p:nvPr/>
        </p:nvSpPr>
        <p:spPr bwMode="auto">
          <a:xfrm>
            <a:off x="2133600" y="41148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10</a:t>
            </a:r>
          </a:p>
        </p:txBody>
      </p:sp>
      <p:sp>
        <p:nvSpPr>
          <p:cNvPr id="13339" name="Text Box 45"/>
          <p:cNvSpPr txBox="1">
            <a:spLocks noChangeArrowheads="1"/>
          </p:cNvSpPr>
          <p:nvPr/>
        </p:nvSpPr>
        <p:spPr bwMode="auto">
          <a:xfrm>
            <a:off x="3276600" y="4129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11</a:t>
            </a:r>
          </a:p>
        </p:txBody>
      </p:sp>
      <p:sp>
        <p:nvSpPr>
          <p:cNvPr id="13340" name="Text Box 46"/>
          <p:cNvSpPr txBox="1">
            <a:spLocks noChangeArrowheads="1"/>
          </p:cNvSpPr>
          <p:nvPr/>
        </p:nvSpPr>
        <p:spPr bwMode="auto">
          <a:xfrm>
            <a:off x="4343400" y="41290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12</a:t>
            </a:r>
          </a:p>
        </p:txBody>
      </p:sp>
      <p:sp>
        <p:nvSpPr>
          <p:cNvPr id="13341" name="Text Box 47"/>
          <p:cNvSpPr txBox="1">
            <a:spLocks noChangeArrowheads="1"/>
          </p:cNvSpPr>
          <p:nvPr/>
        </p:nvSpPr>
        <p:spPr bwMode="auto">
          <a:xfrm>
            <a:off x="5638800" y="41290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13</a:t>
            </a:r>
          </a:p>
        </p:txBody>
      </p:sp>
      <p:sp>
        <p:nvSpPr>
          <p:cNvPr id="13342" name="Text Box 48"/>
          <p:cNvSpPr txBox="1">
            <a:spLocks noChangeArrowheads="1"/>
          </p:cNvSpPr>
          <p:nvPr/>
        </p:nvSpPr>
        <p:spPr bwMode="auto">
          <a:xfrm>
            <a:off x="6934200" y="4114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14</a:t>
            </a:r>
          </a:p>
        </p:txBody>
      </p:sp>
      <p:sp>
        <p:nvSpPr>
          <p:cNvPr id="13343" name="Text Box 49"/>
          <p:cNvSpPr txBox="1">
            <a:spLocks noChangeArrowheads="1"/>
          </p:cNvSpPr>
          <p:nvPr/>
        </p:nvSpPr>
        <p:spPr bwMode="auto">
          <a:xfrm>
            <a:off x="7848600" y="62626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17</a:t>
            </a:r>
          </a:p>
        </p:txBody>
      </p:sp>
      <p:pic>
        <p:nvPicPr>
          <p:cNvPr id="13344" name="Picture 51" descr="dr_slick_bobbin_threader_lg[1]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18000"/>
          </a:blip>
          <a:srcRect/>
          <a:stretch>
            <a:fillRect/>
          </a:stretch>
        </p:blipFill>
        <p:spPr bwMode="auto">
          <a:xfrm>
            <a:off x="3276600" y="2743200"/>
            <a:ext cx="7127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53" descr="g2080781812[1]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743200"/>
            <a:ext cx="1371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54" descr="thimble[1]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867400" y="1295400"/>
            <a:ext cx="368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55" descr="d1-01000[1]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501"/>
          <a:stretch>
            <a:fillRect/>
          </a:stretch>
        </p:blipFill>
        <p:spPr bwMode="auto">
          <a:xfrm>
            <a:off x="7815263" y="2667000"/>
            <a:ext cx="13287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Text Box 57"/>
          <p:cNvSpPr txBox="1">
            <a:spLocks noChangeArrowheads="1"/>
          </p:cNvSpPr>
          <p:nvPr/>
        </p:nvSpPr>
        <p:spPr bwMode="auto">
          <a:xfrm>
            <a:off x="1828800" y="5805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16</a:t>
            </a:r>
          </a:p>
        </p:txBody>
      </p:sp>
      <p:sp>
        <p:nvSpPr>
          <p:cNvPr id="13349" name="Text Box 58"/>
          <p:cNvSpPr txBox="1">
            <a:spLocks noChangeArrowheads="1"/>
          </p:cNvSpPr>
          <p:nvPr/>
        </p:nvSpPr>
        <p:spPr bwMode="auto">
          <a:xfrm>
            <a:off x="152400" y="5805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9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mayaaaqz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0351">
            <a:off x="6088063" y="3633788"/>
            <a:ext cx="29718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5980837"/>
            <a:ext cx="64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Швейный цех</a:t>
            </a:r>
            <a:endParaRPr lang="ru-RU" sz="36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210 из 30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71575"/>
            <a:ext cx="1619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8100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32" r="-2924"/>
          <a:stretch>
            <a:fillRect/>
          </a:stretch>
        </p:blipFill>
        <p:spPr bwMode="auto">
          <a:xfrm>
            <a:off x="2133600" y="0"/>
            <a:ext cx="1676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5908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</a:t>
            </a: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33400"/>
            <a:ext cx="1628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54102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</a:t>
            </a:r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77724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</a:t>
            </a:r>
          </a:p>
        </p:txBody>
      </p:sp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81000"/>
            <a:ext cx="1543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5</a:t>
            </a:r>
          </a:p>
        </p:txBody>
      </p:sp>
      <p:pic>
        <p:nvPicPr>
          <p:cNvPr id="16395" name="Picture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810000"/>
            <a:ext cx="114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2438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6</a:t>
            </a: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5486400" y="6248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7</a:t>
            </a:r>
          </a:p>
        </p:txBody>
      </p:sp>
      <p:pic>
        <p:nvPicPr>
          <p:cNvPr id="16398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0" b="7843"/>
          <a:stretch>
            <a:fillRect/>
          </a:stretch>
        </p:blipFill>
        <p:spPr bwMode="auto">
          <a:xfrm>
            <a:off x="2286000" y="5067300"/>
            <a:ext cx="2057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971925"/>
            <a:ext cx="13239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8" descr="biene-ma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6781800" y="3581400"/>
            <a:ext cx="1914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 Box 30"/>
          <p:cNvSpPr txBox="1">
            <a:spLocks noChangeArrowheads="1"/>
          </p:cNvSpPr>
          <p:nvPr/>
        </p:nvSpPr>
        <p:spPr bwMode="auto">
          <a:xfrm>
            <a:off x="1676400" y="3429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Движения для здоровья!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3048000" y="304800"/>
            <a:ext cx="5791200" cy="3178175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ИНСТРУКЦИЯ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ПО ОХРАНЕ ТРУДА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990000"/>
                </a:solidFill>
              </a:rPr>
              <a:t>Общие требования. Опасные факторы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990000"/>
                </a:solidFill>
              </a:rPr>
              <a:t>Действия перед началом работы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990000"/>
                </a:solidFill>
              </a:rPr>
              <a:t>Действия</a:t>
            </a:r>
            <a:r>
              <a:rPr lang="ru-RU" sz="2000"/>
              <a:t> </a:t>
            </a:r>
            <a:r>
              <a:rPr lang="ru-RU" sz="2000" b="1">
                <a:solidFill>
                  <a:srgbClr val="990000"/>
                </a:solidFill>
              </a:rPr>
              <a:t>во время работы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990000"/>
                </a:solidFill>
              </a:rPr>
              <a:t>Действия</a:t>
            </a:r>
            <a:r>
              <a:rPr lang="ru-RU" sz="2000"/>
              <a:t> </a:t>
            </a:r>
            <a:r>
              <a:rPr lang="ru-RU" sz="2000" b="1">
                <a:solidFill>
                  <a:srgbClr val="990000"/>
                </a:solidFill>
              </a:rPr>
              <a:t>в аварийных ситуациях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990000"/>
                </a:solidFill>
              </a:rPr>
              <a:t>Действия</a:t>
            </a:r>
            <a:r>
              <a:rPr lang="ru-RU"/>
              <a:t> </a:t>
            </a:r>
            <a:r>
              <a:rPr lang="ru-RU" sz="2000" b="1">
                <a:solidFill>
                  <a:srgbClr val="990000"/>
                </a:solidFill>
              </a:rPr>
              <a:t>по окончании работы</a:t>
            </a:r>
          </a:p>
        </p:txBody>
      </p:sp>
      <p:pic>
        <p:nvPicPr>
          <p:cNvPr id="17411" name="Picture 11" descr="Картинка 136 из 30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27035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 descr="11122009_2_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DE3E3"/>
              </a:clrFrom>
              <a:clrTo>
                <a:srgbClr val="DDE3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62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2057400" y="4041775"/>
            <a:ext cx="708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CC0000"/>
                </a:solidFill>
              </a:rPr>
              <a:t>Инструкция по пожарной безопасности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ru-RU" sz="2400" b="1">
                <a:solidFill>
                  <a:srgbClr val="CC0000"/>
                </a:solidFill>
              </a:rPr>
              <a:t>Инструкция при работе с тканью (иголками, булавками, швейной машиной)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3.  Инструкция при работе с электрическим утюгом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"/>
          <p:cNvSpPr txBox="1">
            <a:spLocks noChangeArrowheads="1"/>
          </p:cNvSpPr>
          <p:nvPr/>
        </p:nvSpPr>
        <p:spPr bwMode="auto">
          <a:xfrm>
            <a:off x="381000" y="914400"/>
            <a:ext cx="86106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u="sng">
                <a:solidFill>
                  <a:srgbClr val="CC0000"/>
                </a:solidFill>
              </a:rPr>
              <a:t>Общие требования: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Мастерская должна содержаться в чистоте.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Эвакуационные проходы не загромождать предметами.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Учащиеся должны знать план эвакуации из здания.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По окончании занятия убрать рабочие места, обесточить электросеть.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ru-RU" b="1" u="sng">
                <a:solidFill>
                  <a:srgbClr val="CC0000"/>
                </a:solidFill>
              </a:rPr>
              <a:t>Запрещается: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Хранить в здании легковоспламеняющиеся жидкости и материалы.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Оставлять без присмотра включенные в сеть электроприборы.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3"/>
            </a:pPr>
            <a:r>
              <a:rPr lang="ru-RU" b="1" u="sng">
                <a:solidFill>
                  <a:srgbClr val="CC0000"/>
                </a:solidFill>
              </a:rPr>
              <a:t>Действия при возникновении пожара</a:t>
            </a:r>
            <a:r>
              <a:rPr lang="ru-RU" b="1">
                <a:solidFill>
                  <a:srgbClr val="CC0000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Сообщить о пожаре по телефону </a:t>
            </a:r>
            <a:r>
              <a:rPr lang="ru-RU" sz="2000" b="1"/>
              <a:t>01 </a:t>
            </a:r>
            <a:r>
              <a:rPr lang="ru-RU" b="1"/>
              <a:t>в пожарную часть.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Немедленно оповестить людей о пожаре.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Эвакуироваться согласно плану эвакуации из здания.</a:t>
            </a:r>
          </a:p>
        </p:txBody>
      </p:sp>
      <p:pic>
        <p:nvPicPr>
          <p:cNvPr id="18435" name="Picture 14" descr="1259352978_pogarni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9FD"/>
              </a:clrFrom>
              <a:clrTo>
                <a:srgbClr val="FF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Инструкция по пожарной безопасности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3505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800000"/>
                </a:solidFill>
              </a:rPr>
              <a:t>Общие требования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1 - ...содержаться...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2 - ...не загромождать...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3 - ...должны знать...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4 - ...убрать, обесточить...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>
                <a:solidFill>
                  <a:srgbClr val="800000"/>
                </a:solidFill>
              </a:rPr>
              <a:t>Запрещается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1 - ...хранить...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2 - ... оставлять без присмотра...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905000" y="4114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52600" y="3429000"/>
            <a:ext cx="5410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>
                <a:solidFill>
                  <a:srgbClr val="800000"/>
                </a:solidFill>
              </a:rPr>
              <a:t>Действия при возникновении пожара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1 - сообщить...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2 - оповестить...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3 – эвакуироваться...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</a:rPr>
              <a:t>Повтори правила, используя слова-подсказки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5459413"/>
            <a:ext cx="7239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88872"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ПРАВИЛА ТЫ ЭТИ ЗНАЙ,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В ЖИЗНИ СТРОГО ВЫПОЛНЯЙ!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9464" name="Picture 11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210050"/>
            <a:ext cx="2819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04800" y="1219200"/>
            <a:ext cx="769937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88872" anchor="ctr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Если же стряслась беда,</a:t>
            </a:r>
          </a:p>
          <a:p>
            <a:r>
              <a:rPr lang="ru-RU" sz="2400" b="1">
                <a:solidFill>
                  <a:srgbClr val="A50021"/>
                </a:solidFill>
              </a:rPr>
              <a:t>Что тогда Вам делать?</a:t>
            </a:r>
          </a:p>
          <a:p>
            <a:r>
              <a:rPr lang="ru-RU" sz="2400" b="1">
                <a:solidFill>
                  <a:srgbClr val="A50021"/>
                </a:solidFill>
              </a:rPr>
              <a:t>Не теряться никогда, действовать умело:</a:t>
            </a:r>
          </a:p>
          <a:p>
            <a:r>
              <a:rPr lang="ru-RU" sz="2400" b="1">
                <a:solidFill>
                  <a:srgbClr val="A50021"/>
                </a:solidFill>
              </a:rPr>
              <a:t>Нужно мужество найти к телефону подойти,</a:t>
            </a:r>
          </a:p>
          <a:p>
            <a:r>
              <a:rPr lang="ru-RU" sz="2400" b="1">
                <a:solidFill>
                  <a:srgbClr val="A50021"/>
                </a:solidFill>
              </a:rPr>
              <a:t>Смело трубку в руки взять, 01 суметь набрать.</a:t>
            </a:r>
          </a:p>
          <a:p>
            <a:r>
              <a:rPr lang="ru-RU" sz="2400" b="1">
                <a:solidFill>
                  <a:srgbClr val="A50021"/>
                </a:solidFill>
              </a:rPr>
              <a:t>И назвать ещё потом город, улицу и дом.</a:t>
            </a:r>
          </a:p>
          <a:p>
            <a:r>
              <a:rPr lang="ru-RU" sz="2400" b="1">
                <a:solidFill>
                  <a:srgbClr val="A50021"/>
                </a:solidFill>
              </a:rPr>
              <a:t>И квартиру, где живете, и с каким она замком.</a:t>
            </a:r>
          </a:p>
          <a:p>
            <a:r>
              <a:rPr lang="ru-RU" sz="2400" b="1">
                <a:solidFill>
                  <a:srgbClr val="A50021"/>
                </a:solidFill>
              </a:rPr>
              <a:t>И ещё сказать: «Даю Вам фамилию свою.</a:t>
            </a:r>
          </a:p>
          <a:p>
            <a:r>
              <a:rPr lang="ru-RU" sz="2400" b="1">
                <a:solidFill>
                  <a:srgbClr val="A50021"/>
                </a:solidFill>
              </a:rPr>
              <a:t>Так же номер телефона, у которого стою»</a:t>
            </a:r>
          </a:p>
          <a:p>
            <a:r>
              <a:rPr lang="ru-RU" sz="2400" b="1">
                <a:solidFill>
                  <a:srgbClr val="A50021"/>
                </a:solidFill>
              </a:rPr>
              <a:t>Ну, а дальше – не орите – в руки Вы себя берите.</a:t>
            </a:r>
          </a:p>
          <a:p>
            <a:r>
              <a:rPr lang="ru-RU" sz="2400" b="1">
                <a:solidFill>
                  <a:srgbClr val="A50021"/>
                </a:solidFill>
              </a:rPr>
              <a:t>Действуйте по правилам, слаженно и грамотно!</a:t>
            </a:r>
          </a:p>
          <a:p>
            <a:pPr eaLnBrk="0" hangingPunct="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143000" y="2286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</a:rPr>
              <a:t>ЗАПОМНИ !</a:t>
            </a:r>
          </a:p>
        </p:txBody>
      </p:sp>
      <p:pic>
        <p:nvPicPr>
          <p:cNvPr id="20484" name="Picture 7" descr="Flames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927600"/>
            <a:ext cx="1981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poj-bez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0"/>
            <a:ext cx="2514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ush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100" y="4953000"/>
            <a:ext cx="5167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800000"/>
                </a:solidFill>
              </a:rPr>
              <a:t>Фантазии полёт и рук творенье 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С восторгом я держу в своих руках... 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Не знает, к счастью, красота старенья, 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Любовь к прекрасному живёт в веках. </a:t>
            </a:r>
          </a:p>
        </p:txBody>
      </p:sp>
      <p:pic>
        <p:nvPicPr>
          <p:cNvPr id="3076" name="Picture 12" descr="Картинка 74 из 2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"/>
            <a:ext cx="37671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6"/>
          <p:cNvSpPr txBox="1">
            <a:spLocks noChangeArrowheads="1"/>
          </p:cNvSpPr>
          <p:nvPr/>
        </p:nvSpPr>
        <p:spPr bwMode="auto">
          <a:xfrm>
            <a:off x="76200" y="533400"/>
            <a:ext cx="8991600" cy="6027738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u="sng">
                <a:solidFill>
                  <a:srgbClr val="CC0000"/>
                </a:solidFill>
              </a:rPr>
              <a:t>Общие требования.</a:t>
            </a:r>
            <a:r>
              <a:rPr lang="ru-RU">
                <a:solidFill>
                  <a:srgbClr val="CC0000"/>
                </a:solidFill>
              </a:rPr>
              <a:t> </a:t>
            </a:r>
            <a:r>
              <a:rPr lang="ru-RU" sz="1600" b="1" u="sng">
                <a:solidFill>
                  <a:srgbClr val="CC0000"/>
                </a:solidFill>
              </a:rPr>
              <a:t>Опасные факторы: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уколы пальцев рук.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2.</a:t>
            </a:r>
            <a:r>
              <a:rPr lang="ru-RU" sz="1600" b="1">
                <a:solidFill>
                  <a:srgbClr val="990000"/>
                </a:solidFill>
              </a:rPr>
              <a:t> </a:t>
            </a:r>
            <a:r>
              <a:rPr lang="ru-RU" sz="1600" b="1" u="sng">
                <a:solidFill>
                  <a:srgbClr val="CC0000"/>
                </a:solidFill>
              </a:rPr>
              <a:t>Перед началом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проверить качество игл, отсутствие ржавых и погнутых;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пересчитать количество игл.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3.</a:t>
            </a:r>
            <a:r>
              <a:rPr lang="ru-RU" sz="1600" b="1">
                <a:solidFill>
                  <a:srgbClr val="990000"/>
                </a:solidFill>
              </a:rPr>
              <a:t> </a:t>
            </a:r>
            <a:r>
              <a:rPr lang="ru-RU" sz="1600" b="1" u="sng">
                <a:solidFill>
                  <a:srgbClr val="CC0000"/>
                </a:solidFill>
              </a:rPr>
              <a:t>Во время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хранить иголки и булавки в определенном месте, не оставлять на рабочем столе;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шить иголками только с наперстком;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выкройки и ткани прикреплять острыми концами булавок в направлении от себя.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4.</a:t>
            </a:r>
            <a:r>
              <a:rPr lang="ru-RU" sz="1600" b="1">
                <a:solidFill>
                  <a:srgbClr val="990000"/>
                </a:solidFill>
              </a:rPr>
              <a:t> </a:t>
            </a:r>
            <a:r>
              <a:rPr lang="ru-RU" sz="1600" b="1" u="sng">
                <a:solidFill>
                  <a:srgbClr val="CC0000"/>
                </a:solidFill>
              </a:rPr>
              <a:t>В аварийных ситуациях: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в случае поломки иглы или булавки обломки не бросать на пол, собрать все части и выбросить в урну;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при получении травмы, работу прекратить и сообщить об этом учителю.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5. </a:t>
            </a:r>
            <a:r>
              <a:rPr lang="ru-RU" sz="1600" b="1" u="sng">
                <a:solidFill>
                  <a:srgbClr val="CC0000"/>
                </a:solidFill>
              </a:rPr>
              <a:t>По окончании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пересчитать количество игл, при отсутствии недостающих, обязательно постараться их найти;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убрать иголки и булавки в специально отведенное место.</a:t>
            </a:r>
          </a:p>
        </p:txBody>
      </p:sp>
      <p:pic>
        <p:nvPicPr>
          <p:cNvPr id="21507" name="Picture 7" descr="Картинка 2 из 17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685800"/>
            <a:ext cx="1752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228600" y="7620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Инструкция по охране труда при работе с иголками, булавками</a:t>
            </a:r>
          </a:p>
        </p:txBody>
      </p:sp>
      <p:pic>
        <p:nvPicPr>
          <p:cNvPr id="21509" name="Picture 17" descr="te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3163" y="609600"/>
            <a:ext cx="1362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495800" y="1143000"/>
            <a:ext cx="2514600" cy="43497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Найди пару !</a:t>
            </a:r>
          </a:p>
        </p:txBody>
      </p:sp>
      <p:pic>
        <p:nvPicPr>
          <p:cNvPr id="22531" name="Picture 5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263" y="0"/>
            <a:ext cx="2217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21"/>
          <p:cNvSpPr>
            <a:spLocks noChangeArrowheads="1"/>
          </p:cNvSpPr>
          <p:nvPr/>
        </p:nvSpPr>
        <p:spPr bwMode="auto">
          <a:xfrm>
            <a:off x="6248400" y="19050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22"/>
          <p:cNvSpPr>
            <a:spLocks noChangeArrowheads="1"/>
          </p:cNvSpPr>
          <p:nvPr/>
        </p:nvSpPr>
        <p:spPr bwMode="auto">
          <a:xfrm>
            <a:off x="4648200" y="25146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23"/>
          <p:cNvSpPr>
            <a:spLocks noChangeArrowheads="1"/>
          </p:cNvSpPr>
          <p:nvPr/>
        </p:nvSpPr>
        <p:spPr bwMode="auto">
          <a:xfrm>
            <a:off x="6934200" y="34290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24"/>
          <p:cNvSpPr>
            <a:spLocks noChangeArrowheads="1"/>
          </p:cNvSpPr>
          <p:nvPr/>
        </p:nvSpPr>
        <p:spPr bwMode="auto">
          <a:xfrm>
            <a:off x="5334000" y="40386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25"/>
          <p:cNvSpPr>
            <a:spLocks noChangeArrowheads="1"/>
          </p:cNvSpPr>
          <p:nvPr/>
        </p:nvSpPr>
        <p:spPr bwMode="auto">
          <a:xfrm>
            <a:off x="3733800" y="38100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26"/>
          <p:cNvSpPr>
            <a:spLocks noChangeArrowheads="1"/>
          </p:cNvSpPr>
          <p:nvPr/>
        </p:nvSpPr>
        <p:spPr bwMode="auto">
          <a:xfrm>
            <a:off x="990600" y="36576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27"/>
          <p:cNvSpPr>
            <a:spLocks noChangeArrowheads="1"/>
          </p:cNvSpPr>
          <p:nvPr/>
        </p:nvSpPr>
        <p:spPr bwMode="auto">
          <a:xfrm>
            <a:off x="1676400" y="21336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AutoShape 28"/>
          <p:cNvSpPr>
            <a:spLocks noChangeArrowheads="1"/>
          </p:cNvSpPr>
          <p:nvPr/>
        </p:nvSpPr>
        <p:spPr bwMode="auto">
          <a:xfrm>
            <a:off x="762000" y="8382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29"/>
          <p:cNvSpPr>
            <a:spLocks noChangeArrowheads="1"/>
          </p:cNvSpPr>
          <p:nvPr/>
        </p:nvSpPr>
        <p:spPr bwMode="auto">
          <a:xfrm>
            <a:off x="76200" y="23622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AutoShape 30"/>
          <p:cNvSpPr>
            <a:spLocks noChangeArrowheads="1"/>
          </p:cNvSpPr>
          <p:nvPr/>
        </p:nvSpPr>
        <p:spPr bwMode="auto">
          <a:xfrm>
            <a:off x="2362200" y="609600"/>
            <a:ext cx="1600200" cy="15240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7"/>
          <p:cNvSpPr txBox="1">
            <a:spLocks noChangeArrowheads="1"/>
          </p:cNvSpPr>
          <p:nvPr/>
        </p:nvSpPr>
        <p:spPr bwMode="auto">
          <a:xfrm>
            <a:off x="762000" y="1295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Опасные факторы</a:t>
            </a:r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2286000" y="1066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Перед работой</a:t>
            </a:r>
          </a:p>
        </p:txBody>
      </p:sp>
      <p:sp>
        <p:nvSpPr>
          <p:cNvPr id="22544" name="Text Box 14"/>
          <p:cNvSpPr txBox="1">
            <a:spLocks noChangeArrowheads="1"/>
          </p:cNvSpPr>
          <p:nvPr/>
        </p:nvSpPr>
        <p:spPr bwMode="auto">
          <a:xfrm>
            <a:off x="1752600" y="2667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Во время работы</a:t>
            </a:r>
          </a:p>
        </p:txBody>
      </p:sp>
      <p:sp>
        <p:nvSpPr>
          <p:cNvPr id="22545" name="Text Box 15"/>
          <p:cNvSpPr txBox="1">
            <a:spLocks noChangeArrowheads="1"/>
          </p:cNvSpPr>
          <p:nvPr/>
        </p:nvSpPr>
        <p:spPr bwMode="auto">
          <a:xfrm>
            <a:off x="76200" y="2895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В аварийной ситуации</a:t>
            </a:r>
          </a:p>
        </p:txBody>
      </p:sp>
      <p:sp>
        <p:nvSpPr>
          <p:cNvPr id="22546" name="Text Box 16"/>
          <p:cNvSpPr txBox="1">
            <a:spLocks noChangeArrowheads="1"/>
          </p:cNvSpPr>
          <p:nvPr/>
        </p:nvSpPr>
        <p:spPr bwMode="auto">
          <a:xfrm>
            <a:off x="838200" y="42672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По окончании работы</a:t>
            </a:r>
          </a:p>
        </p:txBody>
      </p:sp>
      <p:sp>
        <p:nvSpPr>
          <p:cNvPr id="22547" name="Text Box 31"/>
          <p:cNvSpPr txBox="1">
            <a:spLocks noChangeArrowheads="1"/>
          </p:cNvSpPr>
          <p:nvPr/>
        </p:nvSpPr>
        <p:spPr bwMode="auto">
          <a:xfrm>
            <a:off x="4572000" y="2971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Работать с наперстком</a:t>
            </a:r>
          </a:p>
        </p:txBody>
      </p:sp>
      <p:sp>
        <p:nvSpPr>
          <p:cNvPr id="22548" name="Text Box 32"/>
          <p:cNvSpPr txBox="1">
            <a:spLocks noChangeArrowheads="1"/>
          </p:cNvSpPr>
          <p:nvPr/>
        </p:nvSpPr>
        <p:spPr bwMode="auto">
          <a:xfrm>
            <a:off x="5410200" y="4495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Уколы пальцев</a:t>
            </a:r>
          </a:p>
        </p:txBody>
      </p:sp>
      <p:sp>
        <p:nvSpPr>
          <p:cNvPr id="22549" name="Text Box 33"/>
          <p:cNvSpPr txBox="1">
            <a:spLocks noChangeArrowheads="1"/>
          </p:cNvSpPr>
          <p:nvPr/>
        </p:nvSpPr>
        <p:spPr bwMode="auto">
          <a:xfrm>
            <a:off x="6934200" y="37338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Проверить качество игл</a:t>
            </a:r>
          </a:p>
        </p:txBody>
      </p:sp>
      <p:sp>
        <p:nvSpPr>
          <p:cNvPr id="22550" name="Text Box 34"/>
          <p:cNvSpPr txBox="1">
            <a:spLocks noChangeArrowheads="1"/>
          </p:cNvSpPr>
          <p:nvPr/>
        </p:nvSpPr>
        <p:spPr bwMode="auto">
          <a:xfrm>
            <a:off x="6248400" y="220980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Сосчитать и убрать иглы</a:t>
            </a:r>
          </a:p>
        </p:txBody>
      </p:sp>
      <p:sp>
        <p:nvSpPr>
          <p:cNvPr id="22551" name="Text Box 35"/>
          <p:cNvSpPr txBox="1">
            <a:spLocks noChangeArrowheads="1"/>
          </p:cNvSpPr>
          <p:nvPr/>
        </p:nvSpPr>
        <p:spPr bwMode="auto">
          <a:xfrm>
            <a:off x="3657600" y="41910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Сломанную иглу не бросать</a:t>
            </a:r>
          </a:p>
        </p:txBody>
      </p:sp>
      <p:sp>
        <p:nvSpPr>
          <p:cNvPr id="22552" name="Text Box 36"/>
          <p:cNvSpPr txBox="1">
            <a:spLocks noChangeArrowheads="1"/>
          </p:cNvSpPr>
          <p:nvPr/>
        </p:nvSpPr>
        <p:spPr bwMode="auto">
          <a:xfrm>
            <a:off x="1371600" y="838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22553" name="Text Box 37"/>
          <p:cNvSpPr txBox="1">
            <a:spLocks noChangeArrowheads="1"/>
          </p:cNvSpPr>
          <p:nvPr/>
        </p:nvSpPr>
        <p:spPr bwMode="auto">
          <a:xfrm>
            <a:off x="51816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2554" name="Text Box 38"/>
          <p:cNvSpPr txBox="1">
            <a:spLocks noChangeArrowheads="1"/>
          </p:cNvSpPr>
          <p:nvPr/>
        </p:nvSpPr>
        <p:spPr bwMode="auto">
          <a:xfrm>
            <a:off x="2286000" y="2209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22555" name="Text Box 39"/>
          <p:cNvSpPr txBox="1">
            <a:spLocks noChangeArrowheads="1"/>
          </p:cNvSpPr>
          <p:nvPr/>
        </p:nvSpPr>
        <p:spPr bwMode="auto">
          <a:xfrm>
            <a:off x="5943600" y="4114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22556" name="Text Box 40"/>
          <p:cNvSpPr txBox="1">
            <a:spLocks noChangeArrowheads="1"/>
          </p:cNvSpPr>
          <p:nvPr/>
        </p:nvSpPr>
        <p:spPr bwMode="auto">
          <a:xfrm>
            <a:off x="2971800" y="685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22557" name="Text Box 41"/>
          <p:cNvSpPr txBox="1">
            <a:spLocks noChangeArrowheads="1"/>
          </p:cNvSpPr>
          <p:nvPr/>
        </p:nvSpPr>
        <p:spPr bwMode="auto">
          <a:xfrm>
            <a:off x="6858000" y="1981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2558" name="Text Box 42"/>
          <p:cNvSpPr txBox="1">
            <a:spLocks noChangeArrowheads="1"/>
          </p:cNvSpPr>
          <p:nvPr/>
        </p:nvSpPr>
        <p:spPr bwMode="auto">
          <a:xfrm>
            <a:off x="1524000" y="3733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22559" name="Text Box 43"/>
          <p:cNvSpPr txBox="1">
            <a:spLocks noChangeArrowheads="1"/>
          </p:cNvSpPr>
          <p:nvPr/>
        </p:nvSpPr>
        <p:spPr bwMode="auto">
          <a:xfrm>
            <a:off x="7543800" y="3429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2560" name="Text Box 44"/>
          <p:cNvSpPr txBox="1">
            <a:spLocks noChangeArrowheads="1"/>
          </p:cNvSpPr>
          <p:nvPr/>
        </p:nvSpPr>
        <p:spPr bwMode="auto">
          <a:xfrm>
            <a:off x="685800" y="2438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22561" name="Text Box 45"/>
          <p:cNvSpPr txBox="1">
            <a:spLocks noChangeArrowheads="1"/>
          </p:cNvSpPr>
          <p:nvPr/>
        </p:nvSpPr>
        <p:spPr bwMode="auto">
          <a:xfrm>
            <a:off x="4343400" y="3886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2562" name="AutoShape 67"/>
          <p:cNvSpPr>
            <a:spLocks noChangeArrowheads="1"/>
          </p:cNvSpPr>
          <p:nvPr/>
        </p:nvSpPr>
        <p:spPr bwMode="auto">
          <a:xfrm>
            <a:off x="152400" y="60960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3" name="AutoShape 68"/>
          <p:cNvSpPr>
            <a:spLocks noChangeArrowheads="1"/>
          </p:cNvSpPr>
          <p:nvPr/>
        </p:nvSpPr>
        <p:spPr bwMode="auto">
          <a:xfrm>
            <a:off x="152400" y="54102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4" name="AutoShape 69"/>
          <p:cNvSpPr>
            <a:spLocks noChangeArrowheads="1"/>
          </p:cNvSpPr>
          <p:nvPr/>
        </p:nvSpPr>
        <p:spPr bwMode="auto">
          <a:xfrm>
            <a:off x="914400" y="60960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5" name="AutoShape 70"/>
          <p:cNvSpPr>
            <a:spLocks noChangeArrowheads="1"/>
          </p:cNvSpPr>
          <p:nvPr/>
        </p:nvSpPr>
        <p:spPr bwMode="auto">
          <a:xfrm>
            <a:off x="1676400" y="60960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6" name="AutoShape 71"/>
          <p:cNvSpPr>
            <a:spLocks noChangeArrowheads="1"/>
          </p:cNvSpPr>
          <p:nvPr/>
        </p:nvSpPr>
        <p:spPr bwMode="auto">
          <a:xfrm>
            <a:off x="2438400" y="60960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7" name="AutoShape 72"/>
          <p:cNvSpPr>
            <a:spLocks noChangeArrowheads="1"/>
          </p:cNvSpPr>
          <p:nvPr/>
        </p:nvSpPr>
        <p:spPr bwMode="auto">
          <a:xfrm>
            <a:off x="3200400" y="60960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8" name="AutoShape 74"/>
          <p:cNvSpPr>
            <a:spLocks noChangeArrowheads="1"/>
          </p:cNvSpPr>
          <p:nvPr/>
        </p:nvSpPr>
        <p:spPr bwMode="auto">
          <a:xfrm>
            <a:off x="914400" y="54102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9" name="AutoShape 75"/>
          <p:cNvSpPr>
            <a:spLocks noChangeArrowheads="1"/>
          </p:cNvSpPr>
          <p:nvPr/>
        </p:nvSpPr>
        <p:spPr bwMode="auto">
          <a:xfrm>
            <a:off x="1676400" y="54102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70" name="AutoShape 76"/>
          <p:cNvSpPr>
            <a:spLocks noChangeArrowheads="1"/>
          </p:cNvSpPr>
          <p:nvPr/>
        </p:nvSpPr>
        <p:spPr bwMode="auto">
          <a:xfrm>
            <a:off x="2438400" y="54102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71" name="AutoShape 77"/>
          <p:cNvSpPr>
            <a:spLocks noChangeArrowheads="1"/>
          </p:cNvSpPr>
          <p:nvPr/>
        </p:nvSpPr>
        <p:spPr bwMode="auto">
          <a:xfrm>
            <a:off x="3200400" y="54102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72" name="Text Box 78"/>
          <p:cNvSpPr txBox="1">
            <a:spLocks noChangeArrowheads="1"/>
          </p:cNvSpPr>
          <p:nvPr/>
        </p:nvSpPr>
        <p:spPr bwMode="auto">
          <a:xfrm>
            <a:off x="304800" y="548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22573" name="Text Box 79"/>
          <p:cNvSpPr txBox="1">
            <a:spLocks noChangeArrowheads="1"/>
          </p:cNvSpPr>
          <p:nvPr/>
        </p:nvSpPr>
        <p:spPr bwMode="auto">
          <a:xfrm>
            <a:off x="1143000" y="548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22574" name="Text Box 80"/>
          <p:cNvSpPr txBox="1">
            <a:spLocks noChangeArrowheads="1"/>
          </p:cNvSpPr>
          <p:nvPr/>
        </p:nvSpPr>
        <p:spPr bwMode="auto">
          <a:xfrm>
            <a:off x="1828800" y="548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22575" name="Text Box 81"/>
          <p:cNvSpPr txBox="1">
            <a:spLocks noChangeArrowheads="1"/>
          </p:cNvSpPr>
          <p:nvPr/>
        </p:nvSpPr>
        <p:spPr bwMode="auto">
          <a:xfrm>
            <a:off x="2667000" y="548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22576" name="Text Box 82"/>
          <p:cNvSpPr txBox="1">
            <a:spLocks noChangeArrowheads="1"/>
          </p:cNvSpPr>
          <p:nvPr/>
        </p:nvSpPr>
        <p:spPr bwMode="auto">
          <a:xfrm>
            <a:off x="3429000" y="548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304800" y="6172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1143000" y="6172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1905000" y="6172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2667000" y="6172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3429000" y="6172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2582" name="Text Box 88"/>
          <p:cNvSpPr txBox="1">
            <a:spLocks noChangeArrowheads="1"/>
          </p:cNvSpPr>
          <p:nvPr/>
        </p:nvSpPr>
        <p:spPr bwMode="auto">
          <a:xfrm>
            <a:off x="609600" y="152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Работа с иголками и булавками</a:t>
            </a:r>
          </a:p>
        </p:txBody>
      </p:sp>
      <p:sp>
        <p:nvSpPr>
          <p:cNvPr id="22583" name="Text Box 89"/>
          <p:cNvSpPr txBox="1">
            <a:spLocks noChangeArrowheads="1"/>
          </p:cNvSpPr>
          <p:nvPr/>
        </p:nvSpPr>
        <p:spPr bwMode="auto">
          <a:xfrm>
            <a:off x="4800600" y="5867400"/>
            <a:ext cx="2514600" cy="43497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Проверь себя !</a:t>
            </a:r>
          </a:p>
        </p:txBody>
      </p:sp>
      <p:sp>
        <p:nvSpPr>
          <p:cNvPr id="22584" name="AutoShape 90"/>
          <p:cNvSpPr>
            <a:spLocks noChangeArrowheads="1"/>
          </p:cNvSpPr>
          <p:nvPr/>
        </p:nvSpPr>
        <p:spPr bwMode="auto">
          <a:xfrm>
            <a:off x="3886200" y="5943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1" grpId="0"/>
      <p:bldP spid="27732" grpId="0"/>
      <p:bldP spid="27733" grpId="0"/>
      <p:bldP spid="27734" grpId="0"/>
      <p:bldP spid="277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3"/>
          <p:cNvSpPr txBox="1">
            <a:spLocks noChangeArrowheads="1"/>
          </p:cNvSpPr>
          <p:nvPr/>
        </p:nvSpPr>
        <p:spPr bwMode="auto">
          <a:xfrm>
            <a:off x="152400" y="1028700"/>
            <a:ext cx="8839200" cy="52197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u="sng">
                <a:solidFill>
                  <a:srgbClr val="CC0000"/>
                </a:solidFill>
              </a:rPr>
              <a:t>Общие требования.</a:t>
            </a:r>
            <a:r>
              <a:rPr lang="ru-RU">
                <a:solidFill>
                  <a:srgbClr val="CC0000"/>
                </a:solidFill>
              </a:rPr>
              <a:t> </a:t>
            </a:r>
            <a:r>
              <a:rPr lang="ru-RU" b="1" u="sng">
                <a:solidFill>
                  <a:srgbClr val="CC0000"/>
                </a:solidFill>
              </a:rPr>
              <a:t>Опасные факторы: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травмирование рук.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2.</a:t>
            </a:r>
            <a:r>
              <a:rPr lang="ru-RU" b="1">
                <a:solidFill>
                  <a:srgbClr val="990000"/>
                </a:solidFill>
              </a:rPr>
              <a:t> </a:t>
            </a:r>
            <a:r>
              <a:rPr lang="ru-RU" b="1" u="sng">
                <a:solidFill>
                  <a:srgbClr val="CC0000"/>
                </a:solidFill>
              </a:rPr>
              <a:t>Перед началом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проверить исправность  инструмента.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3. </a:t>
            </a:r>
            <a:r>
              <a:rPr lang="ru-RU" b="1" u="sng">
                <a:solidFill>
                  <a:srgbClr val="CC0000"/>
                </a:solidFill>
              </a:rPr>
              <a:t>Во время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ножницы хранить в определенном месте, класть их сомкнутыми острыми концами от себя;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передавать ножницы друг другу ручками вперед.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4. </a:t>
            </a:r>
            <a:r>
              <a:rPr lang="ru-RU" b="1" u="sng">
                <a:solidFill>
                  <a:srgbClr val="CC0000"/>
                </a:solidFill>
              </a:rPr>
              <a:t>В аварийных ситуациях: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при поломке ножниц работу прекратить;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при получении травмы немедленно сообщить учителю.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5. </a:t>
            </a:r>
            <a:r>
              <a:rPr lang="ru-RU" b="1" u="sng">
                <a:solidFill>
                  <a:srgbClr val="CC0000"/>
                </a:solidFill>
              </a:rPr>
              <a:t>По окончании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убрать ножницы в специально отведенное место.</a:t>
            </a:r>
          </a:p>
        </p:txBody>
      </p:sp>
      <p:sp>
        <p:nvSpPr>
          <p:cNvPr id="23555" name="Text Box 35"/>
          <p:cNvSpPr txBox="1">
            <a:spLocks noChangeArrowheads="1"/>
          </p:cNvSpPr>
          <p:nvPr/>
        </p:nvSpPr>
        <p:spPr bwMode="auto">
          <a:xfrm>
            <a:off x="685800" y="212725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Инструкция по охране труда при работе с ножницами</a:t>
            </a:r>
          </a:p>
        </p:txBody>
      </p:sp>
      <p:pic>
        <p:nvPicPr>
          <p:cNvPr id="23556" name="Picture 36" descr="konig90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98304">
            <a:off x="6172200" y="990600"/>
            <a:ext cx="2590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0"/>
            <a:ext cx="22177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600200" y="381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Закончи предложение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1. Перед работой проверь …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2. На рабочем месте ножницы должны лежать…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04800" y="3200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3. Передавать ножницы нужно…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04800" y="411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4. После работы ножницы…</a:t>
            </a:r>
          </a:p>
        </p:txBody>
      </p:sp>
      <p:pic>
        <p:nvPicPr>
          <p:cNvPr id="24584" name="Picture 12" descr="Картинка 69 из 2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38838">
            <a:off x="6019800" y="2971800"/>
            <a:ext cx="1970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7"/>
          <p:cNvSpPr txBox="1">
            <a:spLocks noChangeArrowheads="1"/>
          </p:cNvSpPr>
          <p:nvPr/>
        </p:nvSpPr>
        <p:spPr bwMode="auto">
          <a:xfrm>
            <a:off x="76200" y="538163"/>
            <a:ext cx="8991600" cy="6319837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u="sng">
                <a:solidFill>
                  <a:srgbClr val="CC0000"/>
                </a:solidFill>
              </a:rPr>
              <a:t>Общие требования.</a:t>
            </a:r>
            <a:r>
              <a:rPr lang="ru-RU">
                <a:solidFill>
                  <a:srgbClr val="CC0000"/>
                </a:solidFill>
              </a:rPr>
              <a:t> </a:t>
            </a:r>
            <a:r>
              <a:rPr lang="ru-RU" b="1" u="sng">
                <a:solidFill>
                  <a:srgbClr val="CC0000"/>
                </a:solidFill>
              </a:rPr>
              <a:t>Опасные факторы: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травмирование рук, глаз;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поражение электрическим током.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2. </a:t>
            </a:r>
            <a:r>
              <a:rPr lang="ru-RU" b="1" u="sng">
                <a:solidFill>
                  <a:srgbClr val="CC0000"/>
                </a:solidFill>
              </a:rPr>
              <a:t>Перед началом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убедиться в исправности швейной машины;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проверить целостность шнура и вилки.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3. </a:t>
            </a:r>
            <a:r>
              <a:rPr lang="ru-RU" b="1" u="sng">
                <a:solidFill>
                  <a:srgbClr val="CC0000"/>
                </a:solidFill>
              </a:rPr>
              <a:t>Во время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не держать пальцы рук около лапки швейной машины во избежание прокола их иглой;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не наклоняться близко к движущимся частям швейной машины.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4. </a:t>
            </a:r>
            <a:r>
              <a:rPr lang="ru-RU" b="1" u="sng">
                <a:solidFill>
                  <a:srgbClr val="CC0000"/>
                </a:solidFill>
              </a:rPr>
              <a:t>В аварийных ситуациях: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при неисправности в работе швейной машины работу прекратить и сообщить учителю;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при получении травмы немедленно сообщить учителю.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5. </a:t>
            </a:r>
            <a:r>
              <a:rPr lang="ru-RU" b="1" u="sng">
                <a:solidFill>
                  <a:srgbClr val="CC0000"/>
                </a:solidFill>
              </a:rPr>
              <a:t>По окончании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отключить швейную машину от сети.</a:t>
            </a:r>
          </a:p>
        </p:txBody>
      </p:sp>
      <p:pic>
        <p:nvPicPr>
          <p:cNvPr id="25603" name="Picture 19" descr="Shveinaya%20mashina%20JANOME%20Sewist%2052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6396038" y="381000"/>
            <a:ext cx="25003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28"/>
          <p:cNvSpPr txBox="1">
            <a:spLocks noChangeArrowheads="1"/>
          </p:cNvSpPr>
          <p:nvPr/>
        </p:nvSpPr>
        <p:spPr bwMode="auto">
          <a:xfrm>
            <a:off x="152400" y="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Инструкция по охране труда при работе на швейной машине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13" y="152400"/>
            <a:ext cx="20018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Ответь на вопросы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00066"/>
                </a:solidFill>
              </a:rPr>
              <a:t>Почему перед работой необходимо      проверять исправность швейной машины?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2.  Что произойдет, если держать пальцы рук около лапки швейной машины?</a:t>
            </a:r>
            <a:r>
              <a:rPr lang="ru-RU" sz="2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3.  Что необходимо сделать при обнаружении неисправности или поломке швейной машины?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04800" y="5257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4.</a:t>
            </a:r>
            <a:r>
              <a:rPr lang="ru-RU" sz="2000" b="1">
                <a:solidFill>
                  <a:schemeClr val="accent2"/>
                </a:solidFill>
              </a:rPr>
              <a:t>  </a:t>
            </a:r>
            <a:r>
              <a:rPr lang="ru-RU" sz="2000" b="1">
                <a:solidFill>
                  <a:srgbClr val="000066"/>
                </a:solidFill>
              </a:rPr>
              <a:t>Почему по окончании работу необходимо отключить швейную машину от сети?</a:t>
            </a:r>
          </a:p>
        </p:txBody>
      </p:sp>
      <p:pic>
        <p:nvPicPr>
          <p:cNvPr id="26632" name="Picture 12" descr="t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13325"/>
            <a:ext cx="2667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 descr="q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4"/>
          <p:cNvSpPr txBox="1">
            <a:spLocks noChangeArrowheads="1"/>
          </p:cNvSpPr>
          <p:nvPr/>
        </p:nvSpPr>
        <p:spPr bwMode="auto">
          <a:xfrm>
            <a:off x="76200" y="493713"/>
            <a:ext cx="8991600" cy="6364287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1.</a:t>
            </a:r>
            <a:r>
              <a:rPr lang="ru-RU" sz="1600" b="1" u="sng">
                <a:solidFill>
                  <a:srgbClr val="CC0000"/>
                </a:solidFill>
              </a:rPr>
              <a:t> Общие требования.</a:t>
            </a:r>
            <a:r>
              <a:rPr lang="ru-RU" sz="1600">
                <a:solidFill>
                  <a:srgbClr val="CC0000"/>
                </a:solidFill>
              </a:rPr>
              <a:t> </a:t>
            </a:r>
            <a:r>
              <a:rPr lang="ru-RU" sz="1600" b="1" u="sng">
                <a:solidFill>
                  <a:srgbClr val="CC0000"/>
                </a:solidFill>
              </a:rPr>
              <a:t>Опасные факторы: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ожоги рук;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возникновение пожара;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поражение электрическим током.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2. </a:t>
            </a:r>
            <a:r>
              <a:rPr lang="ru-RU" sz="1600" b="1" u="sng">
                <a:solidFill>
                  <a:srgbClr val="CC0000"/>
                </a:solidFill>
              </a:rPr>
              <a:t>Перед началом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проверить исправность утюга, целостность шнура и вилки;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3. </a:t>
            </a:r>
            <a:r>
              <a:rPr lang="ru-RU" sz="1600" b="1" u="sng">
                <a:solidFill>
                  <a:srgbClr val="CC0000"/>
                </a:solidFill>
              </a:rPr>
              <a:t>Во время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включать и выключать утюг только сухими руками;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при работе следить за тем, чтобы горячая подошва утюга не касалась электрического шнура;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во избежание ожогов не касаться горячих металлических частей утюга и не смачивать обильно ткань;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во избежание пожара не оставлять включенный в сеть утюг без присмотра.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4. </a:t>
            </a:r>
            <a:r>
              <a:rPr lang="ru-RU" sz="1600" b="1" u="sng">
                <a:solidFill>
                  <a:srgbClr val="CC0000"/>
                </a:solidFill>
              </a:rPr>
              <a:t>В аварийных ситуациях: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при неисправности утюга, утюг отключить и сообщить учителю;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при получении травмы немедленно сообщить учителю.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</a:rPr>
              <a:t>5. </a:t>
            </a:r>
            <a:r>
              <a:rPr lang="ru-RU" sz="1600" b="1" u="sng">
                <a:solidFill>
                  <a:srgbClr val="CC0000"/>
                </a:solidFill>
              </a:rPr>
              <a:t>По окончании работы: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1600" b="1"/>
              <a:t>отключить утюг от сети.</a:t>
            </a:r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152400" y="14288"/>
            <a:ext cx="899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Инструкция по охране труда при работе с электрическим утюгом</a:t>
            </a:r>
          </a:p>
        </p:txBody>
      </p:sp>
      <p:pic>
        <p:nvPicPr>
          <p:cNvPr id="27652" name="Picture 4" descr="Картинка 1 из 1474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 rot="-820855">
            <a:off x="6548438" y="496888"/>
            <a:ext cx="210978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imagesCARMQD4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1725"/>
            <a:ext cx="4191000" cy="3216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5" name="Picture 36" descr="img?2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886200" cy="2951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6" name="Picture 32" descr="_MG_5002a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2967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447800" y="29718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</a:rPr>
              <a:t>Назови правила по картинке</a:t>
            </a:r>
          </a:p>
        </p:txBody>
      </p:sp>
      <p:sp>
        <p:nvSpPr>
          <p:cNvPr id="28678" name="Oval 19"/>
          <p:cNvSpPr>
            <a:spLocks noChangeArrowheads="1"/>
          </p:cNvSpPr>
          <p:nvPr/>
        </p:nvSpPr>
        <p:spPr bwMode="auto">
          <a:xfrm>
            <a:off x="3200400" y="152400"/>
            <a:ext cx="7620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3352800" y="22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</a:t>
            </a:r>
          </a:p>
        </p:txBody>
      </p:sp>
      <p:sp>
        <p:nvSpPr>
          <p:cNvPr id="28680" name="Oval 20"/>
          <p:cNvSpPr>
            <a:spLocks noChangeArrowheads="1"/>
          </p:cNvSpPr>
          <p:nvPr/>
        </p:nvSpPr>
        <p:spPr bwMode="auto">
          <a:xfrm>
            <a:off x="3276600" y="6096000"/>
            <a:ext cx="7620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34290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</a:t>
            </a:r>
          </a:p>
        </p:txBody>
      </p:sp>
      <p:pic>
        <p:nvPicPr>
          <p:cNvPr id="28682" name="Picture 22" descr="13[2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3598863"/>
            <a:ext cx="3810000" cy="325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83" name="Oval 24"/>
          <p:cNvSpPr>
            <a:spLocks noChangeArrowheads="1"/>
          </p:cNvSpPr>
          <p:nvPr/>
        </p:nvSpPr>
        <p:spPr bwMode="auto">
          <a:xfrm>
            <a:off x="5334000" y="228600"/>
            <a:ext cx="7620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55626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</a:t>
            </a:r>
          </a:p>
        </p:txBody>
      </p:sp>
      <p:sp>
        <p:nvSpPr>
          <p:cNvPr id="28685" name="Oval 46"/>
          <p:cNvSpPr>
            <a:spLocks noChangeArrowheads="1"/>
          </p:cNvSpPr>
          <p:nvPr/>
        </p:nvSpPr>
        <p:spPr bwMode="auto">
          <a:xfrm>
            <a:off x="5410200" y="6096000"/>
            <a:ext cx="7620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Text Box 45"/>
          <p:cNvSpPr txBox="1">
            <a:spLocks noChangeArrowheads="1"/>
          </p:cNvSpPr>
          <p:nvPr/>
        </p:nvSpPr>
        <p:spPr bwMode="auto">
          <a:xfrm>
            <a:off x="55626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rubashka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3810000" cy="318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699" name="Picture 7" descr="Flames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133600"/>
            <a:ext cx="609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6"/>
          <p:cNvSpPr txBox="1">
            <a:spLocks noChangeArrowheads="1"/>
          </p:cNvSpPr>
          <p:nvPr/>
        </p:nvSpPr>
        <p:spPr bwMode="auto">
          <a:xfrm>
            <a:off x="838200" y="228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</a:rPr>
              <a:t>Ваши действия в экстренных ситуациях!</a:t>
            </a:r>
          </a:p>
        </p:txBody>
      </p:sp>
      <p:pic>
        <p:nvPicPr>
          <p:cNvPr id="29701" name="Picture 19" descr="outlet-overload-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038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7" descr="Fire-Roasted-Hot-Chili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19"/>
          <a:stretch>
            <a:fillRect/>
          </a:stretch>
        </p:blipFill>
        <p:spPr bwMode="auto">
          <a:xfrm>
            <a:off x="8077200" y="4572000"/>
            <a:ext cx="1066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9" descr="cartoon_fi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419600"/>
            <a:ext cx="863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32"/>
          <p:cNvSpPr txBox="1">
            <a:spLocks noChangeArrowheads="1"/>
          </p:cNvSpPr>
          <p:nvPr/>
        </p:nvSpPr>
        <p:spPr bwMode="auto">
          <a:xfrm>
            <a:off x="4419600" y="1143000"/>
            <a:ext cx="373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 dirty="0">
                <a:solidFill>
                  <a:srgbClr val="FF0000"/>
                </a:solidFill>
              </a:rPr>
              <a:t>Горит утюг: 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1 – выключить</a:t>
            </a:r>
            <a:r>
              <a:rPr lang="ru-RU" sz="2000" b="1" dirty="0" smtClean="0"/>
              <a:t>;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2 – обесточить квартиру;</a:t>
            </a:r>
            <a:endParaRPr lang="ru-RU" sz="2000" b="1" dirty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3 </a:t>
            </a:r>
            <a:r>
              <a:rPr lang="ru-RU" sz="2000" b="1" dirty="0"/>
              <a:t>– накрыть плотной ткань;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4 </a:t>
            </a:r>
            <a:r>
              <a:rPr lang="ru-RU" sz="2000" b="1" dirty="0"/>
              <a:t>– сообщить о пожаре.</a:t>
            </a:r>
          </a:p>
        </p:txBody>
      </p:sp>
      <p:sp>
        <p:nvSpPr>
          <p:cNvPr id="29705" name="Text Box 33"/>
          <p:cNvSpPr txBox="1">
            <a:spLocks noChangeArrowheads="1"/>
          </p:cNvSpPr>
          <p:nvPr/>
        </p:nvSpPr>
        <p:spPr bwMode="auto">
          <a:xfrm>
            <a:off x="914400" y="4267200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 dirty="0">
                <a:solidFill>
                  <a:srgbClr val="FF0000"/>
                </a:solidFill>
              </a:rPr>
              <a:t>Горит вилка, розетка: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1 – обесточить квартиру;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2 – сообщить о пожаре.</a:t>
            </a:r>
          </a:p>
        </p:txBody>
      </p:sp>
      <p:sp>
        <p:nvSpPr>
          <p:cNvPr id="29706" name="AutoShape 34"/>
          <p:cNvSpPr>
            <a:spLocks noChangeArrowheads="1"/>
          </p:cNvSpPr>
          <p:nvPr/>
        </p:nvSpPr>
        <p:spPr bwMode="auto">
          <a:xfrm>
            <a:off x="3352800" y="990600"/>
            <a:ext cx="990600" cy="7620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81000 h 21600"/>
              <a:gd name="T4" fmla="*/ 742950 w 21600"/>
              <a:gd name="T5" fmla="*/ 762000 h 21600"/>
              <a:gd name="T6" fmla="*/ 9906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35"/>
          <p:cNvSpPr>
            <a:spLocks noChangeArrowheads="1"/>
          </p:cNvSpPr>
          <p:nvPr/>
        </p:nvSpPr>
        <p:spPr bwMode="auto">
          <a:xfrm flipH="1">
            <a:off x="4419600" y="4267200"/>
            <a:ext cx="914400" cy="762000"/>
          </a:xfrm>
          <a:custGeom>
            <a:avLst/>
            <a:gdLst>
              <a:gd name="T0" fmla="*/ 685800 w 21600"/>
              <a:gd name="T1" fmla="*/ 0 h 21600"/>
              <a:gd name="T2" fmla="*/ 0 w 21600"/>
              <a:gd name="T3" fmla="*/ 381000 h 21600"/>
              <a:gd name="T4" fmla="*/ 685800 w 21600"/>
              <a:gd name="T5" fmla="*/ 762000 h 21600"/>
              <a:gd name="T6" fmla="*/ 9144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59511525_00000178211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3810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40630457_05_priblu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6d5b8b806d4cf77d5e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4495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Картинка 19 из 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1187">
            <a:off x="4953000" y="5410200"/>
            <a:ext cx="18288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59511665_00000178211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0" y="31845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990033"/>
                </a:solidFill>
              </a:rPr>
              <a:t>Определи по картинкам, где нарушены правила охраны труда. </a:t>
            </a:r>
            <a:r>
              <a:rPr lang="ru-RU" sz="2000" b="1" dirty="0" smtClean="0">
                <a:solidFill>
                  <a:srgbClr val="990033"/>
                </a:solidFill>
              </a:rPr>
              <a:t> Назови </a:t>
            </a:r>
            <a:r>
              <a:rPr lang="ru-RU" sz="2000" b="1" dirty="0">
                <a:solidFill>
                  <a:srgbClr val="990033"/>
                </a:solidFill>
              </a:rPr>
              <a:t>опасные факторы, которые могут произойти!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304800" y="533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8382000" y="533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152400" y="3962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5257800" y="4038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tayra20100118_132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042" name="Picture 10" descr="DSC048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3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WordArt 13"/>
          <p:cNvSpPr>
            <a:spLocks noChangeArrowheads="1" noChangeShapeType="1" noTextEdit="1"/>
          </p:cNvSpPr>
          <p:nvPr/>
        </p:nvSpPr>
        <p:spPr bwMode="auto">
          <a:xfrm>
            <a:off x="4876800" y="85725"/>
            <a:ext cx="3733800" cy="1057275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3B00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Одеяло из лоскутков-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3B00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Лемешкина Юлия, 10 класс</a:t>
            </a:r>
          </a:p>
        </p:txBody>
      </p:sp>
      <p:pic>
        <p:nvPicPr>
          <p:cNvPr id="44043" name="Picture 11" descr="DSC017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1963" y="1219200"/>
            <a:ext cx="48720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381000" y="5715000"/>
            <a:ext cx="3581400" cy="10668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3B00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Картина из лоскутков-</a:t>
            </a:r>
          </a:p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3B00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Нeдоступова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3B00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 Алина, 7 класс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  <p:bldP spid="44045" grpId="0"/>
      <p:bldP spid="440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57"/>
          <p:cNvSpPr>
            <a:spLocks noChangeArrowheads="1"/>
          </p:cNvSpPr>
          <p:nvPr/>
        </p:nvSpPr>
        <p:spPr bwMode="auto">
          <a:xfrm>
            <a:off x="7391400" y="0"/>
            <a:ext cx="1752600" cy="2133600"/>
          </a:xfrm>
          <a:prstGeom prst="rect">
            <a:avLst/>
          </a:prstGeom>
          <a:solidFill>
            <a:srgbClr val="FFFFA3"/>
          </a:solidFill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27063" y="187325"/>
            <a:ext cx="1974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212850" y="187325"/>
            <a:ext cx="187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5307" name="Group 251"/>
          <p:cNvGraphicFramePr>
            <a:graphicFrameLocks noGrp="1"/>
          </p:cNvGraphicFramePr>
          <p:nvPr/>
        </p:nvGraphicFramePr>
        <p:xfrm>
          <a:off x="152400" y="2133600"/>
          <a:ext cx="8839200" cy="3931920"/>
        </p:xfrm>
        <a:graphic>
          <a:graphicData uri="http://schemas.openxmlformats.org/drawingml/2006/table">
            <a:tbl>
              <a:tblPr/>
              <a:tblGrid>
                <a:gridCol w="349250"/>
                <a:gridCol w="3709988"/>
                <a:gridCol w="1033462"/>
                <a:gridCol w="304800"/>
                <a:gridCol w="350838"/>
                <a:gridCol w="346075"/>
                <a:gridCol w="350837"/>
                <a:gridCol w="347663"/>
                <a:gridCol w="350837"/>
                <a:gridCol w="349250"/>
                <a:gridCol w="352425"/>
                <a:gridCol w="347663"/>
                <a:gridCol w="347662"/>
                <a:gridCol w="2984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требования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Число, месяц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к уроку.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домашнего задания.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теоретического материала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рабочего места.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трудовых приемов.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Точность и качество обработки.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времени.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 безопасной работы.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балл.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урока                                                                                                                    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Отметка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б.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07" name="Rectangle 221"/>
          <p:cNvSpPr>
            <a:spLocks noChangeArrowheads="1"/>
          </p:cNvSpPr>
          <p:nvPr/>
        </p:nvSpPr>
        <p:spPr bwMode="auto">
          <a:xfrm>
            <a:off x="0" y="228600"/>
            <a:ext cx="8229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</a:rPr>
              <a:t>Карта успеваемости по технологии____________ученицы 5 «а» класса</a:t>
            </a:r>
            <a:r>
              <a:rPr lang="ru-RU" sz="1600" b="1"/>
              <a:t> </a:t>
            </a:r>
          </a:p>
          <a:p>
            <a:endParaRPr lang="ru-RU" sz="1600"/>
          </a:p>
          <a:p>
            <a:r>
              <a:rPr lang="ru-RU" sz="1600" b="1"/>
              <a:t>90 - 100 баллов  - 5 (отлично)</a:t>
            </a:r>
            <a:endParaRPr lang="ru-RU" sz="1600"/>
          </a:p>
          <a:p>
            <a:r>
              <a:rPr lang="ru-RU" sz="1600" b="1"/>
              <a:t>75 - 85 баллов   - 4 (хорошо)                             </a:t>
            </a:r>
          </a:p>
          <a:p>
            <a:r>
              <a:rPr lang="ru-RU" sz="1600" b="1"/>
              <a:t>60 - 70 баллов   - 3 (удовлетворительно)                           </a:t>
            </a:r>
          </a:p>
          <a:p>
            <a:endParaRPr lang="ru-RU" sz="1600" b="1"/>
          </a:p>
          <a:p>
            <a:r>
              <a:rPr lang="ru-RU" sz="2000" b="1">
                <a:solidFill>
                  <a:srgbClr val="990000"/>
                </a:solidFill>
              </a:rPr>
              <a:t>100 </a:t>
            </a:r>
            <a:r>
              <a:rPr lang="ru-RU" sz="1600" b="1">
                <a:solidFill>
                  <a:srgbClr val="990000"/>
                </a:solidFill>
              </a:rPr>
              <a:t>баллов за занятие – </a:t>
            </a:r>
            <a:r>
              <a:rPr lang="en-US" sz="1600" b="1">
                <a:solidFill>
                  <a:srgbClr val="990000"/>
                </a:solidFill>
              </a:rPr>
              <a:t>I </a:t>
            </a:r>
            <a:r>
              <a:rPr lang="ru-RU" sz="1600" b="1">
                <a:solidFill>
                  <a:srgbClr val="990000"/>
                </a:solidFill>
              </a:rPr>
              <a:t>дублон.</a:t>
            </a:r>
          </a:p>
        </p:txBody>
      </p:sp>
      <p:sp>
        <p:nvSpPr>
          <p:cNvPr id="31908" name="WordArt 222"/>
          <p:cNvSpPr>
            <a:spLocks noChangeArrowheads="1" noChangeShapeType="1" noTextEdit="1"/>
          </p:cNvSpPr>
          <p:nvPr/>
        </p:nvSpPr>
        <p:spPr bwMode="auto">
          <a:xfrm>
            <a:off x="7620000" y="1905000"/>
            <a:ext cx="1066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ДУБЛОН</a:t>
            </a:r>
          </a:p>
        </p:txBody>
      </p:sp>
      <p:sp>
        <p:nvSpPr>
          <p:cNvPr id="31909" name="Line 233"/>
          <p:cNvSpPr>
            <a:spLocks noChangeShapeType="1"/>
          </p:cNvSpPr>
          <p:nvPr/>
        </p:nvSpPr>
        <p:spPr bwMode="auto">
          <a:xfrm flipV="1">
            <a:off x="4267200" y="5410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11" name="Text Box 254"/>
          <p:cNvSpPr txBox="1">
            <a:spLocks noChangeArrowheads="1"/>
          </p:cNvSpPr>
          <p:nvPr/>
        </p:nvSpPr>
        <p:spPr bwMode="auto">
          <a:xfrm>
            <a:off x="152400" y="6248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Желаю стать первой ученицей в классе!</a:t>
            </a:r>
          </a:p>
        </p:txBody>
      </p:sp>
      <p:pic>
        <p:nvPicPr>
          <p:cNvPr id="31912" name="Picture 256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28575"/>
            <a:ext cx="1762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13" name="Line 258"/>
          <p:cNvSpPr>
            <a:spLocks noChangeShapeType="1"/>
          </p:cNvSpPr>
          <p:nvPr/>
        </p:nvSpPr>
        <p:spPr bwMode="auto">
          <a:xfrm flipV="1">
            <a:off x="533400" y="5486400"/>
            <a:ext cx="3657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810000" y="25146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9900">
              <a:alpha val="67058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10000" y="8382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0" y="16764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286000" y="16764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0" y="33528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2286000" y="33528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810000" y="41910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858000" y="8382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858000" y="25146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6858000" y="41910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762000" y="25146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762000" y="8382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2941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62000" y="41910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Text Box 35"/>
          <p:cNvSpPr txBox="1">
            <a:spLocks noChangeArrowheads="1"/>
          </p:cNvSpPr>
          <p:nvPr/>
        </p:nvSpPr>
        <p:spPr bwMode="auto">
          <a:xfrm>
            <a:off x="0" y="615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Угадайте эти слова!</a:t>
            </a:r>
          </a:p>
        </p:txBody>
      </p:sp>
      <p:pic>
        <p:nvPicPr>
          <p:cNvPr id="32784" name="Picture 36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9563" y="2590800"/>
            <a:ext cx="14303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Text Box 37"/>
          <p:cNvSpPr txBox="1">
            <a:spLocks noChangeArrowheads="1"/>
          </p:cNvSpPr>
          <p:nvPr/>
        </p:nvSpPr>
        <p:spPr bwMode="auto">
          <a:xfrm>
            <a:off x="1600200" y="2971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2786" name="Text Box 38"/>
          <p:cNvSpPr txBox="1">
            <a:spLocks noChangeArrowheads="1"/>
          </p:cNvSpPr>
          <p:nvPr/>
        </p:nvSpPr>
        <p:spPr bwMode="auto">
          <a:xfrm>
            <a:off x="1524000" y="1219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2787" name="Text Box 39"/>
          <p:cNvSpPr txBox="1">
            <a:spLocks noChangeArrowheads="1"/>
          </p:cNvSpPr>
          <p:nvPr/>
        </p:nvSpPr>
        <p:spPr bwMode="auto">
          <a:xfrm>
            <a:off x="1524000" y="46482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2788" name="Text Box 40"/>
          <p:cNvSpPr txBox="1">
            <a:spLocks noChangeArrowheads="1"/>
          </p:cNvSpPr>
          <p:nvPr/>
        </p:nvSpPr>
        <p:spPr bwMode="auto">
          <a:xfrm>
            <a:off x="3048000" y="2209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2789" name="Text Box 41"/>
          <p:cNvSpPr txBox="1">
            <a:spLocks noChangeArrowheads="1"/>
          </p:cNvSpPr>
          <p:nvPr/>
        </p:nvSpPr>
        <p:spPr bwMode="auto">
          <a:xfrm>
            <a:off x="3124200" y="3962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2790" name="Text Box 42"/>
          <p:cNvSpPr txBox="1">
            <a:spLocks noChangeArrowheads="1"/>
          </p:cNvSpPr>
          <p:nvPr/>
        </p:nvSpPr>
        <p:spPr bwMode="auto">
          <a:xfrm>
            <a:off x="4572000" y="1295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2791" name="Text Box 43"/>
          <p:cNvSpPr txBox="1">
            <a:spLocks noChangeArrowheads="1"/>
          </p:cNvSpPr>
          <p:nvPr/>
        </p:nvSpPr>
        <p:spPr bwMode="auto">
          <a:xfrm>
            <a:off x="4648200" y="4724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2792" name="Text Box 44"/>
          <p:cNvSpPr txBox="1">
            <a:spLocks noChangeArrowheads="1"/>
          </p:cNvSpPr>
          <p:nvPr/>
        </p:nvSpPr>
        <p:spPr bwMode="auto">
          <a:xfrm>
            <a:off x="6096000" y="2133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2793" name="Text Box 45"/>
          <p:cNvSpPr txBox="1">
            <a:spLocks noChangeArrowheads="1"/>
          </p:cNvSpPr>
          <p:nvPr/>
        </p:nvSpPr>
        <p:spPr bwMode="auto">
          <a:xfrm>
            <a:off x="6096000" y="3886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794" name="Text Box 46"/>
          <p:cNvSpPr txBox="1">
            <a:spLocks noChangeArrowheads="1"/>
          </p:cNvSpPr>
          <p:nvPr/>
        </p:nvSpPr>
        <p:spPr bwMode="auto">
          <a:xfrm>
            <a:off x="7467600" y="1279525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2795" name="Text Box 47"/>
          <p:cNvSpPr txBox="1">
            <a:spLocks noChangeArrowheads="1"/>
          </p:cNvSpPr>
          <p:nvPr/>
        </p:nvSpPr>
        <p:spPr bwMode="auto">
          <a:xfrm>
            <a:off x="7391400" y="29718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2796" name="Text Box 48"/>
          <p:cNvSpPr txBox="1">
            <a:spLocks noChangeArrowheads="1"/>
          </p:cNvSpPr>
          <p:nvPr/>
        </p:nvSpPr>
        <p:spPr bwMode="auto">
          <a:xfrm>
            <a:off x="7467600" y="46482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  <a:latin typeface="Times New Roman" pitchFamily="18" charset="0"/>
              </a:rPr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810000" y="25146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9900">
              <a:alpha val="67058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810000" y="8382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0" y="16764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0" y="16764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0" y="33528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2286000" y="33528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3810000" y="41910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6858000" y="8382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6858000" y="25146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858000" y="41910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762000" y="25146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762000" y="8382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2941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762000" y="4191000"/>
            <a:ext cx="1981200" cy="16764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FF00">
              <a:alpha val="38823"/>
            </a:srgbClr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990600" y="1447800"/>
            <a:ext cx="1524000" cy="366713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Технология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066800" y="3200400"/>
            <a:ext cx="1600200" cy="366713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Мастерство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990600" y="4800600"/>
            <a:ext cx="1524000" cy="366713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Мастерская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514600" y="2362200"/>
            <a:ext cx="1524000" cy="641350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Охрана труда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2514600" y="4038600"/>
            <a:ext cx="1524000" cy="641350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Опасные факторы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810000" y="1371600"/>
            <a:ext cx="1905000" cy="641350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Техника безопасности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038600" y="4800600"/>
            <a:ext cx="1524000" cy="366713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Инструктаж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5486400" y="2286000"/>
            <a:ext cx="1752600" cy="366713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Инструменты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410200" y="3976688"/>
            <a:ext cx="1905000" cy="366712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Оборудование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010400" y="1447800"/>
            <a:ext cx="1524000" cy="641350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Рабочее место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934200" y="2971800"/>
            <a:ext cx="1905000" cy="641350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Карта успеваемости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7086600" y="4876800"/>
            <a:ext cx="1524000" cy="366713"/>
          </a:xfrm>
          <a:prstGeom prst="rect">
            <a:avLst/>
          </a:prstGeom>
          <a:solidFill>
            <a:srgbClr val="FFD525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Дублон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0" y="615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Запомните эти слова!</a:t>
            </a:r>
          </a:p>
        </p:txBody>
      </p:sp>
      <p:pic>
        <p:nvPicPr>
          <p:cNvPr id="33820" name="Picture 28" descr="mayaaaqz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9563" y="2590800"/>
            <a:ext cx="14303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1600200" y="2590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1600200" y="990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15240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2971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30480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4495800" y="91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45720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6019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0960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7467600" y="914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10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7543800" y="251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11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7543800" y="434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6"/>
          <p:cNvSpPr>
            <a:spLocks noChangeArrowheads="1" noChangeShapeType="1" noTextEdit="1"/>
          </p:cNvSpPr>
          <p:nvPr/>
        </p:nvSpPr>
        <p:spPr bwMode="auto">
          <a:xfrm>
            <a:off x="5715000" y="5638800"/>
            <a:ext cx="266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prstShdw prst="shdw17" dist="17961" dir="13500000">
                    <a:srgbClr val="5C0000"/>
                  </a:prstShdw>
                </a:effectLst>
                <a:latin typeface="Times New Roman"/>
                <a:cs typeface="Times New Roman"/>
              </a:rPr>
              <a:t>Молодец!</a:t>
            </a:r>
          </a:p>
        </p:txBody>
      </p:sp>
      <p:pic>
        <p:nvPicPr>
          <p:cNvPr id="34819" name="Picture 4" descr="42197265_22699430_117337_9706147_nn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78"/>
          <p:cNvSpPr txBox="1">
            <a:spLocks noChangeArrowheads="1"/>
          </p:cNvSpPr>
          <p:nvPr/>
        </p:nvSpPr>
        <p:spPr bwMode="auto">
          <a:xfrm>
            <a:off x="1143000" y="1666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</a:rPr>
              <a:t>ПРОВЕРЬ СВОИ ЗНАНИЯ !</a:t>
            </a:r>
          </a:p>
        </p:txBody>
      </p:sp>
      <p:graphicFrame>
        <p:nvGraphicFramePr>
          <p:cNvPr id="77199" name="Group 399"/>
          <p:cNvGraphicFramePr>
            <a:graphicFrameLocks noGrp="1"/>
          </p:cNvGraphicFramePr>
          <p:nvPr/>
        </p:nvGraphicFramePr>
        <p:xfrm>
          <a:off x="228600" y="1295400"/>
          <a:ext cx="4114800" cy="532415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1. Сколько частей в инструкции?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2. Название проверки знаний по охране труда?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3. Специальные упражнения для отдыха организма?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4. Что обозначает в учебнике знак  «!»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180" name="Group 380"/>
          <p:cNvGraphicFramePr>
            <a:graphicFrameLocks noGrp="1"/>
          </p:cNvGraphicFramePr>
          <p:nvPr/>
        </p:nvGraphicFramePr>
        <p:xfrm>
          <a:off x="4724400" y="1295400"/>
          <a:ext cx="4114800" cy="533400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1" name="WordArt 382"/>
          <p:cNvSpPr>
            <a:spLocks noChangeArrowheads="1" noChangeShapeType="1" noTextEdit="1"/>
          </p:cNvSpPr>
          <p:nvPr/>
        </p:nvSpPr>
        <p:spPr bwMode="auto">
          <a:xfrm>
            <a:off x="5257800" y="1371600"/>
            <a:ext cx="304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prstShdw prst="shdw17" dist="17961" dir="13500000">
                    <a:srgbClr val="5C0000"/>
                  </a:prstShdw>
                </a:effectLst>
                <a:latin typeface="Times New Roman"/>
                <a:cs typeface="Times New Roman"/>
              </a:rPr>
              <a:t>Поздравляю !</a:t>
            </a:r>
          </a:p>
        </p:txBody>
      </p:sp>
      <p:sp>
        <p:nvSpPr>
          <p:cNvPr id="77183" name="Rectangle 383"/>
          <p:cNvSpPr>
            <a:spLocks noChangeArrowheads="1"/>
          </p:cNvSpPr>
          <p:nvPr/>
        </p:nvSpPr>
        <p:spPr bwMode="auto">
          <a:xfrm>
            <a:off x="4724400" y="1295400"/>
            <a:ext cx="4191000" cy="533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81" name="Text Box 381"/>
          <p:cNvSpPr txBox="1">
            <a:spLocks noChangeArrowheads="1"/>
          </p:cNvSpPr>
          <p:nvPr/>
        </p:nvSpPr>
        <p:spPr bwMode="auto">
          <a:xfrm>
            <a:off x="5029200" y="4038600"/>
            <a:ext cx="3733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Внимательно прочитай вопрос!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Найди карточку с ответом    и вставь ее в кармашек рядом с вопросом.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Переверни работу и убери  картон.</a:t>
            </a:r>
          </a:p>
        </p:txBody>
      </p:sp>
      <p:graphicFrame>
        <p:nvGraphicFramePr>
          <p:cNvPr id="77200" name="Group 400"/>
          <p:cNvGraphicFramePr>
            <a:graphicFrameLocks noGrp="1"/>
          </p:cNvGraphicFramePr>
          <p:nvPr/>
        </p:nvGraphicFramePr>
        <p:xfrm>
          <a:off x="4724400" y="1295400"/>
          <a:ext cx="4191000" cy="255270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222" name="Group 422"/>
          <p:cNvGraphicFramePr>
            <a:graphicFrameLocks noGrp="1"/>
          </p:cNvGraphicFramePr>
          <p:nvPr/>
        </p:nvGraphicFramePr>
        <p:xfrm>
          <a:off x="2286000" y="1804416"/>
          <a:ext cx="2057400" cy="4824984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Arial" charset="0"/>
                        </a:rPr>
                        <a:t>1.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Arial" charset="0"/>
                        </a:rPr>
                        <a:t>Пять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Arial" charset="0"/>
                        </a:rPr>
                        <a:t>Инструктаж по охране труда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2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76"/>
                          </a:solidFill>
                          <a:effectLst/>
                          <a:latin typeface="Arial" charset="0"/>
                        </a:rPr>
                        <a:t>Специальная гимнастика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76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Arial" charset="0"/>
                        </a:rPr>
                        <a:t>Правила техники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37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83" grpId="0" animBg="1"/>
      <p:bldP spid="771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1"/>
          <p:cNvSpPr>
            <a:spLocks noChangeArrowheads="1"/>
          </p:cNvSpPr>
          <p:nvPr/>
        </p:nvSpPr>
        <p:spPr bwMode="auto">
          <a:xfrm>
            <a:off x="4876800" y="3352800"/>
            <a:ext cx="2971800" cy="2590800"/>
          </a:xfrm>
          <a:prstGeom prst="hexagon">
            <a:avLst>
              <a:gd name="adj" fmla="val 28846"/>
              <a:gd name="vf" fmla="val 115470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12"/>
          <p:cNvSpPr>
            <a:spLocks noChangeArrowheads="1"/>
          </p:cNvSpPr>
          <p:nvPr/>
        </p:nvSpPr>
        <p:spPr bwMode="auto">
          <a:xfrm>
            <a:off x="1981200" y="3352800"/>
            <a:ext cx="2819400" cy="2514600"/>
          </a:xfrm>
          <a:prstGeom prst="hexagon">
            <a:avLst>
              <a:gd name="adj" fmla="val 28846"/>
              <a:gd name="vf" fmla="val 115470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8"/>
          <p:cNvSpPr>
            <a:spLocks noChangeArrowheads="1"/>
          </p:cNvSpPr>
          <p:nvPr/>
        </p:nvSpPr>
        <p:spPr bwMode="auto">
          <a:xfrm>
            <a:off x="685800" y="990600"/>
            <a:ext cx="2743200" cy="2362200"/>
          </a:xfrm>
          <a:prstGeom prst="hexagon">
            <a:avLst>
              <a:gd name="adj" fmla="val 28846"/>
              <a:gd name="vf" fmla="val 115470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Я узнала...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057400" y="3962400"/>
            <a:ext cx="266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Я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 научилась...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029200" y="3810000"/>
            <a:ext cx="2743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Мне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 пригодится это...</a:t>
            </a:r>
          </a:p>
        </p:txBody>
      </p:sp>
      <p:pic>
        <p:nvPicPr>
          <p:cNvPr id="35848" name="Picture 13" descr="1000588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57200"/>
            <a:ext cx="2251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4" descr="mayaaaqz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52400"/>
            <a:ext cx="31940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8"/>
          <p:cNvSpPr txBox="1">
            <a:spLocks noChangeArrowheads="1"/>
          </p:cNvSpPr>
          <p:nvPr/>
        </p:nvSpPr>
        <p:spPr bwMode="auto">
          <a:xfrm>
            <a:off x="3505200" y="762000"/>
            <a:ext cx="5410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Желаю вам больших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 успехов в учебе и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труде!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 До новых встреч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на занятиях технологии !</a:t>
            </a:r>
          </a:p>
        </p:txBody>
      </p:sp>
      <p:pic>
        <p:nvPicPr>
          <p:cNvPr id="36867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237528">
            <a:off x="-304800" y="685800"/>
            <a:ext cx="46482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mainphoto" descr="http://ph.files.7ja.ru/7ya-photo/2007/12/10/1197304021234.jpg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82" r="-1340" b="14590"/>
          <a:stretch>
            <a:fillRect/>
          </a:stretch>
        </p:blipFill>
        <p:spPr bwMode="auto">
          <a:xfrm>
            <a:off x="2743200" y="4114800"/>
            <a:ext cx="480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5059363"/>
            <a:ext cx="8686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Слово «</a:t>
            </a:r>
            <a:r>
              <a:rPr lang="ru-RU" sz="2400" b="1" i="1">
                <a:solidFill>
                  <a:srgbClr val="A50021"/>
                </a:solidFill>
              </a:rPr>
              <a:t>технология</a:t>
            </a:r>
            <a:r>
              <a:rPr lang="ru-RU" sz="2400">
                <a:solidFill>
                  <a:srgbClr val="800000"/>
                </a:solidFill>
              </a:rPr>
              <a:t>» происходит от древнегреческого </a:t>
            </a:r>
            <a:r>
              <a:rPr lang="ru-RU" sz="2400" b="1" i="1">
                <a:solidFill>
                  <a:srgbClr val="A50021"/>
                </a:solidFill>
              </a:rPr>
              <a:t>techne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>
                <a:solidFill>
                  <a:srgbClr val="800000"/>
                </a:solidFill>
              </a:rPr>
              <a:t>— «</a:t>
            </a:r>
            <a:r>
              <a:rPr lang="ru-RU" sz="2400" i="1">
                <a:solidFill>
                  <a:srgbClr val="800000"/>
                </a:solidFill>
              </a:rPr>
              <a:t>искусство, мастерство, умение</a:t>
            </a:r>
            <a:r>
              <a:rPr lang="ru-RU" sz="2400">
                <a:solidFill>
                  <a:srgbClr val="800000"/>
                </a:solidFill>
              </a:rPr>
              <a:t>» и латинского </a:t>
            </a:r>
            <a:r>
              <a:rPr lang="ru-RU" sz="2400" b="1" i="1">
                <a:solidFill>
                  <a:srgbClr val="A50021"/>
                </a:solidFill>
              </a:rPr>
              <a:t>lоgos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>
                <a:solidFill>
                  <a:srgbClr val="800000"/>
                </a:solidFill>
              </a:rPr>
              <a:t>— «</a:t>
            </a:r>
            <a:r>
              <a:rPr lang="ru-RU" sz="2400" i="1">
                <a:solidFill>
                  <a:srgbClr val="800000"/>
                </a:solidFill>
              </a:rPr>
              <a:t>учение, слово, наука</a:t>
            </a:r>
            <a:r>
              <a:rPr lang="ru-RU" sz="2400">
                <a:solidFill>
                  <a:srgbClr val="800000"/>
                </a:solidFill>
              </a:rPr>
              <a:t>». </a:t>
            </a:r>
          </a:p>
          <a:p>
            <a:r>
              <a:rPr lang="ru-RU" sz="2400">
                <a:solidFill>
                  <a:srgbClr val="800000"/>
                </a:solidFill>
              </a:rPr>
              <a:t>Технология - это наука об умении, мастерстве, искусстве. </a:t>
            </a:r>
          </a:p>
        </p:txBody>
      </p:sp>
      <p:pic>
        <p:nvPicPr>
          <p:cNvPr id="5123" name="Picture 8" descr="Картинка 42 из 5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463"/>
            <a:ext cx="752157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438400" y="182563"/>
            <a:ext cx="5705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Times New Roman" pitchFamily="18" charset="0"/>
              </a:rPr>
              <a:t>Значение слова «Технология»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590800" y="1143000"/>
            <a:ext cx="6248400" cy="1009650"/>
          </a:xfrm>
          <a:prstGeom prst="rect">
            <a:avLst/>
          </a:prstGeom>
          <a:noFill/>
          <a:ln w="31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Научная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дисциплина,</a:t>
            </a:r>
            <a:r>
              <a:rPr lang="ru-RU" sz="2000" b="1">
                <a:latin typeface="Times New Roman" pitchFamily="18" charset="0"/>
              </a:rPr>
              <a:t> изучающая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способы </a:t>
            </a:r>
          </a:p>
          <a:p>
            <a:pPr marL="342900" indent="-342900"/>
            <a:r>
              <a:rPr lang="ru-RU" sz="2000" b="1">
                <a:latin typeface="Times New Roman" pitchFamily="18" charset="0"/>
              </a:rPr>
              <a:t>     переработки материалов,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изготовление</a:t>
            </a:r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изделий и процессы, сопровождающие эти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виды работы</a:t>
            </a:r>
            <a:r>
              <a:rPr lang="ru-RU" sz="2000" b="1">
                <a:latin typeface="Times New Roman" pitchFamily="18" charset="0"/>
              </a:rPr>
              <a:t>. 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590800" y="2514600"/>
            <a:ext cx="6248400" cy="704850"/>
          </a:xfrm>
          <a:prstGeom prst="rect">
            <a:avLst/>
          </a:prstGeom>
          <a:noFill/>
          <a:ln w="31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2.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Учебный предмет,</a:t>
            </a:r>
            <a:r>
              <a:rPr lang="ru-RU" sz="2000" b="1">
                <a:latin typeface="Times New Roman" pitchFamily="18" charset="0"/>
              </a:rPr>
              <a:t> содержащий теоретические  </a:t>
            </a:r>
          </a:p>
          <a:p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  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основы</a:t>
            </a:r>
            <a:r>
              <a:rPr lang="ru-RU" sz="2000" b="1">
                <a:latin typeface="Times New Roman" pitchFamily="18" charset="0"/>
              </a:rPr>
              <a:t> данной науки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590800" y="3581400"/>
            <a:ext cx="6248400" cy="704850"/>
          </a:xfrm>
          <a:prstGeom prst="rect">
            <a:avLst/>
          </a:prstGeom>
          <a:noFill/>
          <a:ln w="31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3.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Учебник,</a:t>
            </a:r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излагающий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содержание</a:t>
            </a:r>
            <a:r>
              <a:rPr lang="ru-RU" sz="2000" b="1">
                <a:latin typeface="Times New Roman" pitchFamily="18" charset="0"/>
              </a:rPr>
              <a:t> данного учебного предмета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2590800" y="4724400"/>
            <a:ext cx="6248400" cy="704850"/>
          </a:xfrm>
          <a:prstGeom prst="rect">
            <a:avLst/>
          </a:prstGeom>
          <a:noFill/>
          <a:ln w="31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4. </a:t>
            </a:r>
            <a:r>
              <a:rPr lang="ru-RU" sz="2000" b="1" u="sng">
                <a:solidFill>
                  <a:srgbClr val="A50021"/>
                </a:solidFill>
                <a:latin typeface="Times New Roman" pitchFamily="18" charset="0"/>
              </a:rPr>
              <a:t>Совокупность</a:t>
            </a:r>
            <a:r>
              <a:rPr lang="ru-RU" sz="2000" b="1">
                <a:latin typeface="Times New Roman" pitchFamily="18" charset="0"/>
              </a:rPr>
              <a:t> приемов, применяемых в каком-</a:t>
            </a:r>
          </a:p>
          <a:p>
            <a:r>
              <a:rPr lang="ru-RU" sz="2000" b="1">
                <a:latin typeface="Times New Roman" pitchFamily="18" charset="0"/>
              </a:rPr>
              <a:t>   либо  деле, мастерстве, искусстве.</a:t>
            </a:r>
          </a:p>
        </p:txBody>
      </p:sp>
      <p:sp>
        <p:nvSpPr>
          <p:cNvPr id="6151" name="WordArt 12"/>
          <p:cNvSpPr>
            <a:spLocks noChangeArrowheads="1" noChangeShapeType="1" noTextEdit="1"/>
          </p:cNvSpPr>
          <p:nvPr/>
        </p:nvSpPr>
        <p:spPr bwMode="auto">
          <a:xfrm rot="5400000">
            <a:off x="-1447800" y="3276600"/>
            <a:ext cx="4800600" cy="381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50000">
                      <a:srgbClr val="800000"/>
                    </a:gs>
                    <a:gs pos="100000">
                      <a:srgbClr val="FFFFCC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Технология</a:t>
            </a:r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>
            <a:off x="1143000" y="3429000"/>
            <a:ext cx="1371600" cy="1676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 flipV="1">
            <a:off x="1219200" y="2819400"/>
            <a:ext cx="129540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1219200" y="3352800"/>
            <a:ext cx="1371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V="1">
            <a:off x="1143000" y="1676400"/>
            <a:ext cx="1447800" cy="1447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1447800" y="5786438"/>
            <a:ext cx="7391400" cy="461962"/>
          </a:xfrm>
          <a:prstGeom prst="rect">
            <a:avLst/>
          </a:prstGeom>
          <a:solidFill>
            <a:srgbClr val="FFFFCC">
              <a:alpha val="0"/>
            </a:srgbClr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Дисциплина  Учебный предмет  Учебник   Приемы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143000" y="5943600"/>
            <a:ext cx="381000" cy="38100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24000" y="6324600"/>
            <a:ext cx="7315200" cy="7620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48200" y="498475"/>
            <a:ext cx="449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Технология применима повсюду, где имеется достижение, стремление к результату. </a:t>
            </a:r>
            <a:endParaRPr lang="en-US" sz="2400" b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До появления технологии господствовало искусство — человек делал что-то, но это что-то получалось только у него, это как дар - дано или не дано. </a:t>
            </a:r>
            <a:endParaRPr lang="en-US" sz="2400" b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С помощью же технологии все то, что доступно только избранным, одаренным (искусство), становится доступно всем. </a:t>
            </a:r>
          </a:p>
        </p:txBody>
      </p:sp>
      <p:pic>
        <p:nvPicPr>
          <p:cNvPr id="7171" name="Picture 8" descr="0b1f78f528e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449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381000" y="609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Я умею  и  научу тебя!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SC053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7613" y="0"/>
            <a:ext cx="2846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DSC017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4488" y="2209800"/>
            <a:ext cx="33639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11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238500" cy="15240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Технология -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 интересный предмет</a:t>
            </a:r>
          </a:p>
        </p:txBody>
      </p:sp>
      <p:sp>
        <p:nvSpPr>
          <p:cNvPr id="8197" name="WordArt 12"/>
          <p:cNvSpPr>
            <a:spLocks noChangeArrowheads="1" noChangeShapeType="1" noTextEdit="1"/>
          </p:cNvSpPr>
          <p:nvPr/>
        </p:nvSpPr>
        <p:spPr bwMode="auto">
          <a:xfrm>
            <a:off x="152400" y="3886200"/>
            <a:ext cx="2667000" cy="22860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Мы научились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готовить,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шить,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вязать,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Times New Roman"/>
                <a:cs typeface="Times New Roman"/>
              </a:rPr>
              <a:t>вышивать</a:t>
            </a:r>
          </a:p>
        </p:txBody>
      </p:sp>
      <p:pic>
        <p:nvPicPr>
          <p:cNvPr id="8198" name="Picture 13" descr="DSC048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825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4572000" y="228600"/>
            <a:ext cx="43434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Технология – предмет особый,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И в жизни вам поможет он.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Научит шить, вязать, готовить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И даст советов миллион.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А тот, кто полностью изучит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Основы этого предмета,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В награду знания получит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И много жизненных советов.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              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                                пчелка Майя</a:t>
            </a:r>
          </a:p>
        </p:txBody>
      </p:sp>
      <p:pic>
        <p:nvPicPr>
          <p:cNvPr id="9219" name="Picture 14" descr="1000588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67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5" descr="mayaaaqz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4098">
            <a:off x="3276600" y="3581400"/>
            <a:ext cx="29352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mayaaaqz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057400"/>
            <a:ext cx="16462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</a:rPr>
              <a:t>Что зашифровала пчелка Майя?</a:t>
            </a: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1066800" y="609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143000" y="609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10247" name="AutoShape 11"/>
          <p:cNvSpPr>
            <a:spLocks noChangeArrowheads="1"/>
          </p:cNvSpPr>
          <p:nvPr/>
        </p:nvSpPr>
        <p:spPr bwMode="auto">
          <a:xfrm>
            <a:off x="4191000" y="6858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12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auto">
          <a:xfrm>
            <a:off x="1143000" y="2514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1066800" y="43434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2667000" y="33528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6"/>
          <p:cNvSpPr>
            <a:spLocks noChangeArrowheads="1"/>
          </p:cNvSpPr>
          <p:nvPr/>
        </p:nvSpPr>
        <p:spPr bwMode="auto">
          <a:xfrm>
            <a:off x="5715000" y="1752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7"/>
          <p:cNvSpPr>
            <a:spLocks noChangeArrowheads="1"/>
          </p:cNvSpPr>
          <p:nvPr/>
        </p:nvSpPr>
        <p:spPr bwMode="auto">
          <a:xfrm>
            <a:off x="7239000" y="762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8"/>
          <p:cNvSpPr>
            <a:spLocks noChangeArrowheads="1"/>
          </p:cNvSpPr>
          <p:nvPr/>
        </p:nvSpPr>
        <p:spPr bwMode="auto">
          <a:xfrm>
            <a:off x="4191000" y="4419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5715000" y="3429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20"/>
          <p:cNvSpPr>
            <a:spLocks noChangeArrowheads="1"/>
          </p:cNvSpPr>
          <p:nvPr/>
        </p:nvSpPr>
        <p:spPr bwMode="auto">
          <a:xfrm>
            <a:off x="7315200" y="2514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21"/>
          <p:cNvSpPr>
            <a:spLocks noChangeArrowheads="1"/>
          </p:cNvSpPr>
          <p:nvPr/>
        </p:nvSpPr>
        <p:spPr bwMode="auto">
          <a:xfrm>
            <a:off x="7391400" y="4419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FFFFA3"/>
          </a:solidFill>
          <a:ln w="38100" cmpd="dbl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1219200" y="2514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1143000" y="4343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10260" name="Text Box 24"/>
          <p:cNvSpPr txBox="1">
            <a:spLocks noChangeArrowheads="1"/>
          </p:cNvSpPr>
          <p:nvPr/>
        </p:nvSpPr>
        <p:spPr bwMode="auto">
          <a:xfrm>
            <a:off x="25908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10261" name="Text Box 25"/>
          <p:cNvSpPr txBox="1">
            <a:spLocks noChangeArrowheads="1"/>
          </p:cNvSpPr>
          <p:nvPr/>
        </p:nvSpPr>
        <p:spPr bwMode="auto">
          <a:xfrm>
            <a:off x="27432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4267200" y="685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57912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4267200" y="4419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10265" name="Text Box 29"/>
          <p:cNvSpPr txBox="1">
            <a:spLocks noChangeArrowheads="1"/>
          </p:cNvSpPr>
          <p:nvPr/>
        </p:nvSpPr>
        <p:spPr bwMode="auto">
          <a:xfrm>
            <a:off x="5791200" y="3429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sp>
        <p:nvSpPr>
          <p:cNvPr id="10266" name="Text Box 30"/>
          <p:cNvSpPr txBox="1">
            <a:spLocks noChangeArrowheads="1"/>
          </p:cNvSpPr>
          <p:nvPr/>
        </p:nvSpPr>
        <p:spPr bwMode="auto">
          <a:xfrm>
            <a:off x="7162800" y="762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10</a:t>
            </a:r>
          </a:p>
        </p:txBody>
      </p:sp>
      <p:sp>
        <p:nvSpPr>
          <p:cNvPr id="10267" name="Text Box 31"/>
          <p:cNvSpPr txBox="1">
            <a:spLocks noChangeArrowheads="1"/>
          </p:cNvSpPr>
          <p:nvPr/>
        </p:nvSpPr>
        <p:spPr bwMode="auto">
          <a:xfrm>
            <a:off x="7239000" y="25288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11</a:t>
            </a:r>
          </a:p>
        </p:txBody>
      </p:sp>
      <p:sp>
        <p:nvSpPr>
          <p:cNvPr id="10268" name="Text Box 32"/>
          <p:cNvSpPr txBox="1">
            <a:spLocks noChangeArrowheads="1"/>
          </p:cNvSpPr>
          <p:nvPr/>
        </p:nvSpPr>
        <p:spPr bwMode="auto">
          <a:xfrm>
            <a:off x="7315200" y="4419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</TotalTime>
  <Words>1773</Words>
  <Application>Microsoft Office PowerPoint</Application>
  <PresentationFormat>Экран (4:3)</PresentationFormat>
  <Paragraphs>391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Tata</cp:lastModifiedBy>
  <cp:revision>54</cp:revision>
  <cp:lastPrinted>1601-01-01T00:00:00Z</cp:lastPrinted>
  <dcterms:created xsi:type="dcterms:W3CDTF">1601-01-01T00:00:00Z</dcterms:created>
  <dcterms:modified xsi:type="dcterms:W3CDTF">2011-03-05T19:36:12Z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