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24"/>
  </p:notesMasterIdLst>
  <p:sldIdLst>
    <p:sldId id="256" r:id="rId2"/>
    <p:sldId id="257" r:id="rId3"/>
    <p:sldId id="260" r:id="rId4"/>
    <p:sldId id="259" r:id="rId5"/>
    <p:sldId id="261" r:id="rId6"/>
    <p:sldId id="276" r:id="rId7"/>
    <p:sldId id="262" r:id="rId8"/>
    <p:sldId id="277" r:id="rId9"/>
    <p:sldId id="278" r:id="rId10"/>
    <p:sldId id="279" r:id="rId11"/>
    <p:sldId id="280" r:id="rId12"/>
    <p:sldId id="282" r:id="rId13"/>
    <p:sldId id="281" r:id="rId14"/>
    <p:sldId id="283" r:id="rId15"/>
    <p:sldId id="284" r:id="rId16"/>
    <p:sldId id="287" r:id="rId17"/>
    <p:sldId id="288" r:id="rId18"/>
    <p:sldId id="263" r:id="rId19"/>
    <p:sldId id="264" r:id="rId20"/>
    <p:sldId id="266" r:id="rId21"/>
    <p:sldId id="286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13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708E0-370D-4E10-8163-5CD44FD135A3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5506C-B1CD-4D84-8CF6-370CD45DC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5506C-B1CD-4D84-8CF6-370CD45DC66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4A63-86D3-424A-A7F6-652B6DA4A3A6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027-B065-445B-A5C6-2F6ADA417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4A63-86D3-424A-A7F6-652B6DA4A3A6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027-B065-445B-A5C6-2F6ADA417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4A63-86D3-424A-A7F6-652B6DA4A3A6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027-B065-445B-A5C6-2F6ADA417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4A63-86D3-424A-A7F6-652B6DA4A3A6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027-B065-445B-A5C6-2F6ADA417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4A63-86D3-424A-A7F6-652B6DA4A3A6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027-B065-445B-A5C6-2F6ADA417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4A63-86D3-424A-A7F6-652B6DA4A3A6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027-B065-445B-A5C6-2F6ADA417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4A63-86D3-424A-A7F6-652B6DA4A3A6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027-B065-445B-A5C6-2F6ADA417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4A63-86D3-424A-A7F6-652B6DA4A3A6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027-B065-445B-A5C6-2F6ADA417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4A63-86D3-424A-A7F6-652B6DA4A3A6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027-B065-445B-A5C6-2F6ADA417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4A63-86D3-424A-A7F6-652B6DA4A3A6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027-B065-445B-A5C6-2F6ADA417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4A63-86D3-424A-A7F6-652B6DA4A3A6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706B027-B065-445B-A5C6-2F6ADA4170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5D4A63-86D3-424A-A7F6-652B6DA4A3A6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06B027-B065-445B-A5C6-2F6ADA4170B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736"/>
            <a:ext cx="7851648" cy="30575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Кулинария 5 класс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Бутерброды.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 Горячие напитки.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500570"/>
            <a:ext cx="7854696" cy="1214446"/>
          </a:xfrm>
        </p:spPr>
        <p:txBody>
          <a:bodyPr>
            <a:normAutofit/>
          </a:bodyPr>
          <a:lstStyle/>
          <a:p>
            <a:r>
              <a:rPr lang="ru-RU" dirty="0" smtClean="0"/>
              <a:t>Учитель технологии</a:t>
            </a:r>
          </a:p>
          <a:p>
            <a:r>
              <a:rPr lang="ru-RU" dirty="0" smtClean="0"/>
              <a:t>Дроздова Елена Борисовна.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Горячие напитки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ru-RU" dirty="0" smtClean="0"/>
              <a:t>Чай</a:t>
            </a:r>
          </a:p>
          <a:p>
            <a:pPr marL="609600" indent="-609600"/>
            <a:r>
              <a:rPr lang="ru-RU" dirty="0" smtClean="0"/>
              <a:t>Кофе</a:t>
            </a:r>
          </a:p>
          <a:p>
            <a:pPr marL="609600" indent="-609600"/>
            <a:r>
              <a:rPr lang="ru-RU" dirty="0" smtClean="0"/>
              <a:t>Какао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6" descr="j02337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429132"/>
            <a:ext cx="1970087" cy="1741488"/>
          </a:xfrm>
          <a:prstGeom prst="rect">
            <a:avLst/>
          </a:prstGeom>
          <a:noFill/>
        </p:spPr>
      </p:pic>
      <p:pic>
        <p:nvPicPr>
          <p:cNvPr id="5" name="Picture 5" descr="j02342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928934"/>
            <a:ext cx="2527300" cy="1987550"/>
          </a:xfrm>
          <a:prstGeom prst="rect">
            <a:avLst/>
          </a:prstGeom>
          <a:noFill/>
        </p:spPr>
      </p:pic>
      <p:pic>
        <p:nvPicPr>
          <p:cNvPr id="6" name="Picture 4" descr="j02289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857364"/>
            <a:ext cx="1836737" cy="1430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Чай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/>
              <a:t>Чай – один из самых древних напитков, употребляемых человеком. Родина чая – Китай. Молодой листочек по – </a:t>
            </a:r>
            <a:r>
              <a:rPr lang="ru-RU" dirty="0" err="1" smtClean="0"/>
              <a:t>китайски</a:t>
            </a:r>
            <a:r>
              <a:rPr lang="ru-RU" dirty="0" smtClean="0"/>
              <a:t> называется «</a:t>
            </a:r>
            <a:r>
              <a:rPr lang="ru-RU" dirty="0" err="1" smtClean="0"/>
              <a:t>тцайей</a:t>
            </a:r>
            <a:r>
              <a:rPr lang="ru-RU" dirty="0" smtClean="0"/>
              <a:t>». Отсюда и произошло слово «чай».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Чай не только утоляет жажду, но и способствует снижению артериального давления, помогает при цинге, кори, подагре, остром ревматизме.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4357694"/>
            <a:ext cx="19800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186766" cy="148992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Совет. Как быстро заварить чай.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329246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Кипятком </a:t>
            </a:r>
            <a:r>
              <a:rPr lang="ru-RU" dirty="0"/>
              <a:t>ополосни чайник для заварки.</a:t>
            </a:r>
          </a:p>
          <a:p>
            <a:r>
              <a:rPr lang="ru-RU" dirty="0" smtClean="0"/>
              <a:t>Положи </a:t>
            </a:r>
            <a:r>
              <a:rPr lang="ru-RU" dirty="0"/>
              <a:t>чай в зависимости от количества человек ,которые будут </a:t>
            </a:r>
            <a:r>
              <a:rPr lang="ru-RU" dirty="0" smtClean="0"/>
              <a:t>пить </a:t>
            </a:r>
            <a:r>
              <a:rPr lang="ru-RU" dirty="0"/>
              <a:t>чай.</a:t>
            </a:r>
          </a:p>
          <a:p>
            <a:r>
              <a:rPr lang="ru-RU" dirty="0" smtClean="0"/>
              <a:t>Залей </a:t>
            </a:r>
            <a:r>
              <a:rPr lang="ru-RU" dirty="0"/>
              <a:t>чай кипятком, подожди несколько минут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Пей </a:t>
            </a:r>
            <a:r>
              <a:rPr lang="ru-RU" dirty="0"/>
              <a:t>с удовольствием</a:t>
            </a:r>
            <a:r>
              <a:rPr lang="ru-RU" dirty="0" smtClean="0"/>
              <a:t>.</a:t>
            </a:r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1026" name="Picture 2" descr="серви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071810"/>
            <a:ext cx="2714644" cy="278608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Русские пословицы и поговорки о чае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57430"/>
            <a:ext cx="6643734" cy="3967170"/>
          </a:xfrm>
        </p:spPr>
        <p:txBody>
          <a:bodyPr/>
          <a:lstStyle/>
          <a:p>
            <a:r>
              <a:rPr lang="ru-RU" dirty="0" smtClean="0"/>
              <a:t>Чай пить – приятно жить.</a:t>
            </a:r>
          </a:p>
          <a:p>
            <a:r>
              <a:rPr lang="ru-RU" dirty="0" smtClean="0"/>
              <a:t>Выпей чайку – позабудешь тоску.</a:t>
            </a:r>
          </a:p>
          <a:p>
            <a:r>
              <a:rPr lang="ru-RU" dirty="0" smtClean="0"/>
              <a:t>С чая лиха не бывает.</a:t>
            </a:r>
          </a:p>
          <a:p>
            <a:r>
              <a:rPr lang="ru-RU" dirty="0" smtClean="0"/>
              <a:t>Устал – пей чай; жарко – пей чай; хочешь согреться - пей чай!</a:t>
            </a:r>
          </a:p>
          <a:p>
            <a:r>
              <a:rPr lang="ru-RU" dirty="0" smtClean="0"/>
              <a:t>Если чай не пьёшь, где силы берёшь?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4071942"/>
            <a:ext cx="1871280" cy="24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Кофе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935480"/>
            <a:ext cx="5257808" cy="43891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тонизирующий напиток. Кофе очень стимулирует физическую и психологическую активность человека. Натуральные кофе – это семена (зерна) плодов тропического кофейного дерева, вечнозеленого. Существует много сортов кофе. Лучшим сортом кофе считается арабский, его называют «Мокко»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357430"/>
            <a:ext cx="1481416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142984"/>
            <a:ext cx="1494643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714752"/>
            <a:ext cx="1857388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0" y="5000636"/>
            <a:ext cx="1825712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Какао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928670"/>
            <a:ext cx="1357322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2643182"/>
            <a:ext cx="1155840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935480"/>
            <a:ext cx="5829312" cy="438912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Семена какао были впервые привезены в Европу в </a:t>
            </a:r>
            <a:r>
              <a:rPr lang="en-US" dirty="0" smtClean="0"/>
              <a:t>1520</a:t>
            </a:r>
            <a:r>
              <a:rPr lang="ru-RU" dirty="0" smtClean="0"/>
              <a:t>году завоевателем Мексики </a:t>
            </a:r>
            <a:r>
              <a:rPr lang="ru-RU" dirty="0" err="1" smtClean="0"/>
              <a:t>Эрнаном</a:t>
            </a:r>
            <a:r>
              <a:rPr lang="ru-RU" dirty="0" smtClean="0"/>
              <a:t> Кортесом. Ацтеки использовали семена какао для приготовления особого тонизирующего напитка. Свой «</a:t>
            </a:r>
            <a:r>
              <a:rPr lang="ru-RU" dirty="0" err="1" smtClean="0"/>
              <a:t>чоколатль</a:t>
            </a:r>
            <a:r>
              <a:rPr lang="ru-RU" dirty="0" smtClean="0"/>
              <a:t>» </a:t>
            </a:r>
            <a:r>
              <a:rPr lang="ru-RU" dirty="0" err="1" smtClean="0"/>
              <a:t>атцеки</a:t>
            </a:r>
            <a:r>
              <a:rPr lang="ru-RU" dirty="0" smtClean="0"/>
              <a:t> пили без сахара или мёда, но с перцем и ванилью. Затем какао стали выращивать в Венесуэле, Вест – Индии, а с </a:t>
            </a:r>
            <a:r>
              <a:rPr lang="en-US" dirty="0" smtClean="0"/>
              <a:t>XVIII</a:t>
            </a:r>
            <a:r>
              <a:rPr lang="ru-RU" dirty="0" smtClean="0"/>
              <a:t> века и в Бразилии. </a:t>
            </a:r>
          </a:p>
          <a:p>
            <a:endParaRPr lang="ru-RU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4357694"/>
            <a:ext cx="1237296" cy="147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Требования к приготовлению напитков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Напитки приготовляют непосредственно перед употреблением.</a:t>
            </a:r>
          </a:p>
          <a:p>
            <a:pPr lvl="0"/>
            <a:r>
              <a:rPr lang="ru-RU" dirty="0" smtClean="0"/>
              <a:t>Нельзя использовать чайную заварку 3- 4 часа или на следующие сутки после приготовления.</a:t>
            </a:r>
          </a:p>
          <a:p>
            <a:pPr lvl="0"/>
            <a:r>
              <a:rPr lang="ru-RU" dirty="0" smtClean="0"/>
              <a:t>Готовый кофе подают  горячим  или холодным, но не теплым.</a:t>
            </a:r>
          </a:p>
          <a:p>
            <a:pPr lvl="0"/>
            <a:r>
              <a:rPr lang="ru-RU" dirty="0" smtClean="0"/>
              <a:t>Цвет  напитка  должен быть, если это чай, красно – коричневым или зеленоватым, если кофе – темно – коричневым.</a:t>
            </a:r>
          </a:p>
          <a:p>
            <a:pPr lvl="0"/>
            <a:r>
              <a:rPr lang="ru-RU" dirty="0" smtClean="0"/>
              <a:t> Напиток  должен быть прозрачным.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en-US" b="1" dirty="0" smtClean="0"/>
              <a:t>      </a:t>
            </a:r>
            <a:r>
              <a:rPr lang="ru-RU" b="1" dirty="0" smtClean="0"/>
              <a:t>Игровая пауза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389120"/>
          </a:xfrm>
        </p:spPr>
        <p:txBody>
          <a:bodyPr>
            <a:normAutofit fontScale="77500" lnSpcReduction="20000"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en-US" sz="2800" dirty="0" smtClean="0"/>
              <a:t>         </a:t>
            </a:r>
            <a:r>
              <a:rPr lang="ru-RU" sz="2800" dirty="0" smtClean="0"/>
              <a:t>Вспомним правила безопасной работы с помощью игры.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         </a:t>
            </a:r>
            <a:r>
              <a:rPr lang="ru-RU" sz="2800" dirty="0" smtClean="0"/>
              <a:t>Когда я назову санитарно – гигиенические требования, вы хлопайте, а когда назову правила безопасной работы – вы топайте.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/>
              <a:t>Итак, начинаем!</a:t>
            </a:r>
          </a:p>
          <a:p>
            <a:pPr marL="609600" indent="-609600">
              <a:lnSpc>
                <a:spcPct val="80000"/>
              </a:lnSpc>
            </a:pPr>
            <a:r>
              <a:rPr lang="ru-RU" sz="2800" b="1" dirty="0" smtClean="0"/>
              <a:t>Руки мойте с мылом.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/>
              <a:t> (Хлопайте)</a:t>
            </a:r>
          </a:p>
          <a:p>
            <a:pPr marL="609600" indent="-609600">
              <a:lnSpc>
                <a:spcPct val="80000"/>
              </a:lnSpc>
            </a:pPr>
            <a:r>
              <a:rPr lang="ru-RU" sz="2800" b="1" dirty="0" smtClean="0"/>
              <a:t>Перед включением электроприбора проверьте исправность шнура.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/>
              <a:t>  (Топайте)</a:t>
            </a:r>
          </a:p>
          <a:p>
            <a:pPr marL="609600" indent="-609600">
              <a:lnSpc>
                <a:spcPct val="80000"/>
              </a:lnSpc>
            </a:pPr>
            <a:r>
              <a:rPr lang="ru-RU" sz="2800" b="1" dirty="0" smtClean="0"/>
              <a:t>Наденьте фартук, косынку. 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/>
              <a:t> (Хлопайте)</a:t>
            </a:r>
          </a:p>
          <a:p>
            <a:pPr marL="609600" indent="-609600">
              <a:lnSpc>
                <a:spcPct val="80000"/>
              </a:lnSpc>
            </a:pPr>
            <a:r>
              <a:rPr lang="ru-RU" sz="2800" b="1" dirty="0" smtClean="0"/>
              <a:t>Включайте и выключайте приборы сухими руками.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/>
              <a:t>  (Топайте)</a:t>
            </a:r>
          </a:p>
          <a:p>
            <a:pPr marL="609600" indent="-609600">
              <a:lnSpc>
                <a:spcPct val="80000"/>
              </a:lnSpc>
            </a:pPr>
            <a:r>
              <a:rPr lang="ru-RU" sz="2800" b="1" dirty="0" smtClean="0"/>
              <a:t>Рукава одежды закатайте.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/>
              <a:t>   (Хлопайте и топайте)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endParaRPr lang="ru-RU" sz="2800" dirty="0" smtClean="0"/>
          </a:p>
          <a:p>
            <a:endParaRPr lang="ru-RU" dirty="0"/>
          </a:p>
        </p:txBody>
      </p:sp>
      <p:pic>
        <p:nvPicPr>
          <p:cNvPr id="7171" name="Picture 3" descr="C:\Documents and Settings\Admin\Рабочий стол\kao14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500042"/>
            <a:ext cx="2464314" cy="1114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Практическая работа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5257808" cy="496730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Канапе «Сырный звездопад»</a:t>
            </a:r>
          </a:p>
          <a:p>
            <a:r>
              <a:rPr lang="ru-RU" b="1" dirty="0" smtClean="0"/>
              <a:t>Ингредиенты: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тостерный хлеб по количеству канапе,</a:t>
            </a:r>
            <a:br>
              <a:rPr lang="ru-RU" dirty="0" smtClean="0"/>
            </a:br>
            <a:r>
              <a:rPr lang="ru-RU" dirty="0" smtClean="0"/>
              <a:t>100 г твёрдого сыра, </a:t>
            </a:r>
            <a:br>
              <a:rPr lang="ru-RU" dirty="0" smtClean="0"/>
            </a:br>
            <a:r>
              <a:rPr lang="ru-RU" dirty="0" smtClean="0"/>
              <a:t>2 шт. солёных огурцов, </a:t>
            </a:r>
            <a:br>
              <a:rPr lang="ru-RU" dirty="0" smtClean="0"/>
            </a:br>
            <a:r>
              <a:rPr lang="ru-RU" dirty="0" smtClean="0"/>
              <a:t>1-2 зубчика чеснока,</a:t>
            </a:r>
            <a:br>
              <a:rPr lang="ru-RU" dirty="0" smtClean="0"/>
            </a:br>
            <a:r>
              <a:rPr lang="ru-RU" dirty="0" smtClean="0"/>
              <a:t>1-2 ст. ложки майонеза.</a:t>
            </a:r>
          </a:p>
          <a:p>
            <a:r>
              <a:rPr lang="ru-RU" b="1" dirty="0" smtClean="0"/>
              <a:t>Приготовление: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Поджарить тосты и вырезать с помощью формочки для печенья звёзды. Сыр натереть на тёрке, огурцы нарезать соломкой.</a:t>
            </a:r>
          </a:p>
          <a:p>
            <a:pPr>
              <a:buNone/>
            </a:pPr>
            <a:r>
              <a:rPr lang="ru-RU" dirty="0" smtClean="0"/>
              <a:t>     Заправка: смешать давленый чеснок с майонезом.</a:t>
            </a:r>
          </a:p>
          <a:p>
            <a:pPr>
              <a:buNone/>
            </a:pPr>
            <a:r>
              <a:rPr lang="ru-RU" dirty="0" smtClean="0"/>
              <a:t>     Тёртый сыр соединить с солёными огурцами, нарезанными соломкой огурцами и заправкой. Выложить на тосты, украсить клюквой.</a:t>
            </a:r>
          </a:p>
          <a:p>
            <a:pPr algn="ctr">
              <a:buNone/>
            </a:pPr>
            <a:r>
              <a:rPr lang="ru-RU" i="1" dirty="0" smtClean="0"/>
              <a:t>Приятного аппетита!</a:t>
            </a:r>
            <a:endParaRPr lang="ru-RU" dirty="0" smtClean="0"/>
          </a:p>
          <a:p>
            <a:pPr>
              <a:lnSpc>
                <a:spcPct val="120000"/>
              </a:lnSpc>
              <a:buFontTx/>
              <a:buNone/>
            </a:pPr>
            <a:endParaRPr lang="ru-RU" b="1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000240"/>
            <a:ext cx="292895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Бутерброды с мясом и яйцом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6500858" cy="442915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b="1" dirty="0" smtClean="0"/>
              <a:t>Ингредиенты:</a:t>
            </a: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dirty="0" smtClean="0"/>
              <a:t>500 г хлеба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20 г сливочного масла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250 г жареного и отварного мяса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1 луковица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2 ст. ложки томат-пюре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2 ст. ложки белого соуса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4-6 яиц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соль, перец, горчица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 </a:t>
            </a:r>
            <a:endParaRPr lang="ru-RU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b="1" dirty="0" smtClean="0"/>
              <a:t>Приготовление:</a:t>
            </a:r>
            <a:endParaRPr lang="ru-RU" dirty="0" smtClean="0"/>
          </a:p>
          <a:p>
            <a:pPr>
              <a:lnSpc>
                <a:spcPct val="120000"/>
              </a:lnSpc>
              <a:buFontTx/>
              <a:buNone/>
            </a:pPr>
            <a:r>
              <a:rPr lang="ru-RU" dirty="0" smtClean="0"/>
              <a:t>        Ломти хлеба смазать маслом и слегка поджарить на масле. Мясо и лук нарезать мелкими кубиками, смешать с соусом белым и томатом-пюре, заправить горчицей. Яйца поджарить, посолить и поперчить. На подготовленный хлеб уложить мясную смесь, а сверху яичницу. Украсить листьями петрушки.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000240"/>
            <a:ext cx="38100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000"/>
                            </p:stCondLst>
                            <p:childTnLst>
                              <p:par>
                                <p:cTn id="6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0"/>
                            </p:stCondLst>
                            <p:childTnLst>
                              <p:par>
                                <p:cTn id="7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8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8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6000"/>
                            </p:stCondLst>
                            <p:childTnLst>
                              <p:par>
                                <p:cTn id="9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675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Повторение пройденного материала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500306"/>
            <a:ext cx="5829312" cy="382429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Каково значение блюд из яиц в питание?</a:t>
            </a:r>
          </a:p>
          <a:p>
            <a:pPr lvl="0"/>
            <a:r>
              <a:rPr lang="ru-RU" dirty="0" smtClean="0"/>
              <a:t>Какие блюда готовят из яиц?</a:t>
            </a:r>
          </a:p>
          <a:p>
            <a:pPr lvl="0"/>
            <a:r>
              <a:rPr lang="ru-RU" dirty="0" smtClean="0"/>
              <a:t>В чем заключается первичная и тепловая обработка яиц?</a:t>
            </a:r>
          </a:p>
          <a:p>
            <a:pPr lvl="0"/>
            <a:r>
              <a:rPr lang="ru-RU" dirty="0" smtClean="0"/>
              <a:t>Как проверить доброкачественность яиц?</a:t>
            </a:r>
          </a:p>
          <a:p>
            <a:pPr lvl="0"/>
            <a:r>
              <a:rPr lang="ru-RU" dirty="0" smtClean="0"/>
              <a:t>Каким требованиям должны отвечать приготовленные из яиц блюда?</a:t>
            </a:r>
          </a:p>
          <a:p>
            <a:pPr lvl="0"/>
            <a:r>
              <a:rPr lang="ru-RU" dirty="0" smtClean="0"/>
              <a:t>Какими столовыми приборами едят всмятку, а какими яичницу?</a:t>
            </a:r>
          </a:p>
          <a:p>
            <a:endParaRPr lang="ru-RU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786058"/>
            <a:ext cx="257176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Гренки с брынзой и яйцом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7472386" cy="456535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ru-RU" b="1" dirty="0" smtClean="0"/>
              <a:t>Ингредиенты:</a:t>
            </a: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dirty="0" smtClean="0"/>
              <a:t>200 г пшеничного хлеба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1 ст. л. сливочного масла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1 ст. л. маргарина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2 ст. л. тертой брынзы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5 яиц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черный перец по вкусу</a:t>
            </a:r>
          </a:p>
          <a:p>
            <a:pPr>
              <a:lnSpc>
                <a:spcPct val="80000"/>
              </a:lnSpc>
              <a:buNone/>
            </a:pPr>
            <a:endParaRPr lang="ru-RU" b="1" dirty="0" smtClean="0"/>
          </a:p>
          <a:p>
            <a:pPr>
              <a:lnSpc>
                <a:spcPct val="80000"/>
              </a:lnSpc>
              <a:buNone/>
            </a:pPr>
            <a:r>
              <a:rPr lang="ru-RU" b="1" dirty="0" smtClean="0"/>
              <a:t>Приготовление:</a:t>
            </a:r>
            <a:endParaRPr lang="ru-RU" dirty="0" smtClean="0"/>
          </a:p>
          <a:p>
            <a:pPr>
              <a:lnSpc>
                <a:spcPct val="120000"/>
              </a:lnSpc>
              <a:buNone/>
            </a:pPr>
            <a:r>
              <a:rPr lang="ru-RU" dirty="0" smtClean="0"/>
              <a:t>         Ломтики пшеничного хлеба уложить на противень, смазанный маргарином, посыпать измельченной на терке брынзой, сверху в нескольких местах поместить маленькие кусочки сливочного масла, запечь гренки в духовке. Перед подачей на стол на каждый гренок положить поджаренное яйцо, посыпанное черным перцем. Отдельно подать кефир или простоквашу.</a:t>
            </a: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928802"/>
            <a:ext cx="3810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000"/>
                            </p:stCondLst>
                            <p:childTnLst>
                              <p:par>
                                <p:cTn id="6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0"/>
                            </p:stCondLst>
                            <p:childTnLst>
                              <p:par>
                                <p:cTn id="7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      Чай с сахаром</a:t>
            </a:r>
            <a:br>
              <a:rPr lang="ru-RU" b="1" dirty="0" smtClean="0"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dirty="0" smtClean="0"/>
              <a:t>Ингредиенты:</a:t>
            </a:r>
            <a:endParaRPr lang="ru-RU" dirty="0" smtClean="0"/>
          </a:p>
          <a:p>
            <a:pPr>
              <a:lnSpc>
                <a:spcPct val="120000"/>
              </a:lnSpc>
              <a:buNone/>
            </a:pPr>
            <a:r>
              <a:rPr lang="ru-RU" dirty="0" smtClean="0"/>
              <a:t>Чай      2- 3 ч. ложки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/>
              <a:t>Вода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/>
              <a:t>Сахар  по вкусу</a:t>
            </a:r>
          </a:p>
          <a:p>
            <a:pPr>
              <a:lnSpc>
                <a:spcPct val="120000"/>
              </a:lnSpc>
              <a:buNone/>
            </a:pPr>
            <a:r>
              <a:rPr lang="ru-RU" b="1" dirty="0" smtClean="0"/>
              <a:t>Приготовление:</a:t>
            </a:r>
            <a:endParaRPr lang="ru-RU" dirty="0" smtClean="0"/>
          </a:p>
          <a:p>
            <a:pPr>
              <a:lnSpc>
                <a:spcPct val="120000"/>
              </a:lnSpc>
              <a:buNone/>
            </a:pPr>
            <a:endParaRPr lang="ru-RU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/>
              <a:t>    Всыпать чай в заварочный чайник и залить его кипятком на 1/3 чайника. Закрыть чайник специальной грелкой или полотенцем и поставить для настаивания на 5 – 10 минут.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/>
              <a:t>	Долить чайник кипятком до верха.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/>
              <a:t>    Разлить заваренный чай по чашкам ( на ¼ часть чашки), пользуясь ситечком для процеживания чая. Долить чашки кипятком.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/>
              <a:t>	Сахар добавлять по вкусу.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/>
              <a:t>     Можно подавать к чаю лимон, сливки или молоко, мёд.</a:t>
            </a:r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4" name="Picture 14" descr="j02376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071546"/>
            <a:ext cx="1917700" cy="2052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000"/>
                            </p:stCondLst>
                            <p:childTnLst>
                              <p:par>
                                <p:cTn id="6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0"/>
                            </p:stCondLst>
                            <p:childTnLst>
                              <p:par>
                                <p:cTn id="7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8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4287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Домашнее задание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707834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dirty="0" smtClean="0"/>
              <a:t>На следующий урок принести фотографии или рисунки по теме «Сервировка стола к завтраку» и «Правила поведения за столом».</a:t>
            </a:r>
          </a:p>
          <a:p>
            <a:pPr>
              <a:buNone/>
            </a:pPr>
            <a:endParaRPr lang="en-US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None/>
            </a:pPr>
            <a:endParaRPr lang="en-US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None/>
            </a:pPr>
            <a:endParaRPr lang="en-US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None/>
            </a:pPr>
            <a:endParaRPr lang="en-US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8199" name="Picture 7" descr="C:\Documents and Settings\Admin\Рабочий стол\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429000"/>
            <a:ext cx="2721600" cy="226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42910" y="5643578"/>
            <a:ext cx="745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СПАСИБО за внимание!</a:t>
            </a:r>
            <a:endParaRPr lang="ru-RU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Меню на завтрак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Горячий напиток </a:t>
            </a:r>
          </a:p>
          <a:p>
            <a:r>
              <a:rPr lang="ru-RU" dirty="0" smtClean="0"/>
              <a:t>Бутерброды</a:t>
            </a:r>
          </a:p>
          <a:p>
            <a:r>
              <a:rPr lang="ru-RU" dirty="0" smtClean="0"/>
              <a:t>Блюда из яиц</a:t>
            </a:r>
          </a:p>
          <a:p>
            <a:r>
              <a:rPr lang="ru-RU" dirty="0" smtClean="0"/>
              <a:t>Каши</a:t>
            </a:r>
          </a:p>
          <a:p>
            <a:r>
              <a:rPr lang="ru-RU" dirty="0" smtClean="0"/>
              <a:t>Масло</a:t>
            </a:r>
          </a:p>
          <a:p>
            <a:endParaRPr lang="ru-RU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572008"/>
            <a:ext cx="285752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928934"/>
            <a:ext cx="278608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071546"/>
            <a:ext cx="257176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Хлеб один из главных продуктов на столе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1935480"/>
            <a:ext cx="6072230" cy="4389120"/>
          </a:xfrm>
        </p:spPr>
        <p:txBody>
          <a:bodyPr>
            <a:normAutofit/>
          </a:bodyPr>
          <a:lstStyle/>
          <a:p>
            <a:pPr lvl="3"/>
            <a:r>
              <a:rPr lang="ru-RU" sz="2400" dirty="0" smtClean="0"/>
              <a:t>Хлеб- наш добрый друг, даже когда зачерствеет. Из черствого хлеба можно приготовить различные бутерброды, гренки. Бутерброды, приготовленные из черствого хлеба, лучше сохраняет форму.  </a:t>
            </a:r>
          </a:p>
          <a:p>
            <a:r>
              <a:rPr lang="ru-RU" sz="2400" dirty="0" smtClean="0"/>
              <a:t>Хлеб- один из самых удивительных продуктов природы и человеческого труда, самый значительный и надежный вид пищи на земле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157163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857760"/>
            <a:ext cx="1747840" cy="148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000372"/>
            <a:ext cx="164307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Виды бутербродов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829180" cy="4389120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ru-RU" b="1" dirty="0" smtClean="0"/>
              <a:t>По способу приготовления:</a:t>
            </a:r>
          </a:p>
          <a:p>
            <a:pPr marL="609600" indent="-609600">
              <a:buFontTx/>
              <a:buAutoNum type="arabicPeriod"/>
            </a:pPr>
            <a:r>
              <a:rPr lang="ru-RU" dirty="0" smtClean="0"/>
              <a:t>Холодные и горячие;</a:t>
            </a:r>
          </a:p>
          <a:p>
            <a:pPr marL="609600" indent="-609600">
              <a:buFontTx/>
              <a:buAutoNum type="arabicPeriod"/>
            </a:pPr>
            <a:r>
              <a:rPr lang="ru-RU" dirty="0" smtClean="0"/>
              <a:t>Простые;</a:t>
            </a:r>
          </a:p>
          <a:p>
            <a:pPr marL="609600" indent="-609600">
              <a:buFontTx/>
              <a:buAutoNum type="arabicPeriod"/>
            </a:pPr>
            <a:r>
              <a:rPr lang="ru-RU" dirty="0" smtClean="0"/>
              <a:t>Сложные;</a:t>
            </a:r>
          </a:p>
          <a:p>
            <a:pPr marL="609600" indent="-609600">
              <a:buFontTx/>
              <a:buAutoNum type="arabicPeriod"/>
            </a:pPr>
            <a:r>
              <a:rPr lang="ru-RU" dirty="0" smtClean="0"/>
              <a:t>Открытые;</a:t>
            </a:r>
          </a:p>
          <a:p>
            <a:pPr marL="609600" indent="-609600">
              <a:buFontTx/>
              <a:buAutoNum type="arabicPeriod"/>
            </a:pPr>
            <a:r>
              <a:rPr lang="ru-RU" dirty="0" smtClean="0"/>
              <a:t>Закрытые;</a:t>
            </a:r>
          </a:p>
          <a:p>
            <a:pPr marL="609600" indent="-609600">
              <a:buFontTx/>
              <a:buAutoNum type="arabicPeriod"/>
            </a:pPr>
            <a:r>
              <a:rPr lang="ru-RU" dirty="0" smtClean="0"/>
              <a:t>Слоистые;</a:t>
            </a:r>
          </a:p>
          <a:p>
            <a:pPr marL="609600" indent="-609600">
              <a:buFontTx/>
              <a:buAutoNum type="arabicPeriod"/>
            </a:pPr>
            <a:r>
              <a:rPr lang="ru-RU" dirty="0" smtClean="0"/>
              <a:t>Закусочные.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143248"/>
            <a:ext cx="11430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785794"/>
            <a:ext cx="13525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1714488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2285992"/>
            <a:ext cx="10382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4143380"/>
            <a:ext cx="11049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0958" y="5500702"/>
            <a:ext cx="13144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26" y="4572008"/>
            <a:ext cx="104775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8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Классификация бутербродов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5329246" cy="438912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dirty="0" smtClean="0">
                <a:latin typeface="Comic Sans MS" pitchFamily="66" charset="0"/>
              </a:rPr>
              <a:t>По виду продукта:</a:t>
            </a:r>
          </a:p>
          <a:p>
            <a:r>
              <a:rPr lang="ru-RU" dirty="0" smtClean="0"/>
              <a:t>Рыбные;</a:t>
            </a:r>
          </a:p>
          <a:p>
            <a:r>
              <a:rPr lang="ru-RU" dirty="0" smtClean="0"/>
              <a:t>Мясные;</a:t>
            </a:r>
          </a:p>
          <a:p>
            <a:r>
              <a:rPr lang="ru-RU" dirty="0" smtClean="0"/>
              <a:t>Сладкие;</a:t>
            </a:r>
          </a:p>
          <a:p>
            <a:r>
              <a:rPr lang="ru-RU" dirty="0" smtClean="0"/>
              <a:t>Фруктовые;</a:t>
            </a:r>
          </a:p>
          <a:p>
            <a:r>
              <a:rPr lang="ru-RU" dirty="0" smtClean="0"/>
              <a:t>Гастрономические (например, с яйцом, овощной икрой)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071678"/>
            <a:ext cx="1626057" cy="15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643314"/>
            <a:ext cx="1832365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5000636"/>
            <a:ext cx="168000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8572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Требования к качеству готовых бутербродов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935480"/>
            <a:ext cx="6643734" cy="320803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Бутерброды должны быть приготовлены непосредственно перед подачей.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Горячие бутерброды должны быть определенной температуры. 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Продукты, входящие в состав бутербродов , должны быть свежими.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Хлеб не должен быть слишком толстым или тонким.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Хлеб должен быть полностью покрыт продуктом.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000636"/>
            <a:ext cx="228601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 l="18461" t="22641" r="21539" b="32076"/>
          <a:stretch>
            <a:fillRect/>
          </a:stretch>
        </p:blipFill>
        <p:spPr bwMode="auto">
          <a:xfrm>
            <a:off x="5286380" y="4857760"/>
            <a:ext cx="278608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4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Инструменты и приспособления: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6329378" cy="43891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/>
              <a:t>Острый нож или пилка для нарезки хлеба;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Доска для нарезки хлеба;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Острый нож  и доска для резки ветчины, мяса, колбасы, сыра;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Фруктовый нож и доска для нарезки фруктов;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Нож с округлым концом для намазывания масла, паст и паштетов.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1571612"/>
            <a:ext cx="13430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42900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4429132"/>
            <a:ext cx="14287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5572140"/>
            <a:ext cx="1238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2357430"/>
            <a:ext cx="11239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357166"/>
            <a:ext cx="7229468" cy="1143000"/>
          </a:xfrm>
        </p:spPr>
        <p:txBody>
          <a:bodyPr/>
          <a:lstStyle/>
          <a:p>
            <a:pPr algn="ctr"/>
            <a:r>
              <a:rPr lang="ru-RU" b="1" dirty="0" smtClean="0"/>
              <a:t>Интеллект - карта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800" dirty="0" smtClean="0"/>
              <a:t>Лук                             Лист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Морковь                    Луковица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Картофель                 Плод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Щавель                      Корнеплод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Помидор                    Корень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Капуста                      Клубень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Чеснок                        Кочан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Огурец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Редис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Петрушка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Укроп</a:t>
            </a:r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714480" y="2143116"/>
            <a:ext cx="221457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714480" y="2143116"/>
            <a:ext cx="221457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285984" y="2500306"/>
            <a:ext cx="1785950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643174" y="2857496"/>
            <a:ext cx="1357322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285984" y="2214554"/>
            <a:ext cx="1643074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357422" y="2857496"/>
            <a:ext cx="164307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214546" y="4071942"/>
            <a:ext cx="178595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 flipH="1" flipV="1">
            <a:off x="2000232" y="2571744"/>
            <a:ext cx="1928826" cy="1785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 flipH="1" flipV="1">
            <a:off x="2035951" y="2964653"/>
            <a:ext cx="1928826" cy="1857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2000232" y="3286124"/>
            <a:ext cx="1928826" cy="1857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 flipH="1" flipV="1">
            <a:off x="1535885" y="3178967"/>
            <a:ext cx="3286148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 flipH="1" flipV="1">
            <a:off x="1071538" y="3214686"/>
            <a:ext cx="3714776" cy="1857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2357422" y="3929066"/>
            <a:ext cx="1857388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C:\Documents and Settings\Admin\Рабочий стол\eet13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3" y="2428868"/>
            <a:ext cx="1585284" cy="1944000"/>
          </a:xfrm>
          <a:prstGeom prst="rect">
            <a:avLst/>
          </a:prstGeom>
          <a:noFill/>
        </p:spPr>
      </p:pic>
      <p:pic>
        <p:nvPicPr>
          <p:cNvPr id="9219" name="Picture 3" descr="C:\Documents and Settings\Admin\Рабочий стол\0nj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857760"/>
            <a:ext cx="1866855" cy="14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602</TotalTime>
  <Words>873</Words>
  <Application>Microsoft Office PowerPoint</Application>
  <PresentationFormat>Экран (4:3)</PresentationFormat>
  <Paragraphs>153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Кулинария 5 класс Бутерброды.  Горячие напитки.</vt:lpstr>
      <vt:lpstr>Повторение пройденного материала</vt:lpstr>
      <vt:lpstr>Меню на завтрак</vt:lpstr>
      <vt:lpstr>Хлеб один из главных продуктов на столе</vt:lpstr>
      <vt:lpstr>Виды бутербродов</vt:lpstr>
      <vt:lpstr>Классификация бутербродов</vt:lpstr>
      <vt:lpstr>Требования к качеству готовых бутербродов</vt:lpstr>
      <vt:lpstr>Инструменты и приспособления:</vt:lpstr>
      <vt:lpstr>Интеллект - карта</vt:lpstr>
      <vt:lpstr>Горячие напитки</vt:lpstr>
      <vt:lpstr>Чай </vt:lpstr>
      <vt:lpstr>        Совет. Как быстро заварить чай.    </vt:lpstr>
      <vt:lpstr>Русские пословицы и поговорки о чае</vt:lpstr>
      <vt:lpstr>Кофе </vt:lpstr>
      <vt:lpstr>Какао </vt:lpstr>
      <vt:lpstr>Требования к приготовлению напитков</vt:lpstr>
      <vt:lpstr>      Игровая пауза</vt:lpstr>
      <vt:lpstr>Практическая работа</vt:lpstr>
      <vt:lpstr>Бутерброды с мясом и яйцом</vt:lpstr>
      <vt:lpstr>Гренки с брынзой и яйцом</vt:lpstr>
      <vt:lpstr>      Чай с сахаром </vt:lpstr>
      <vt:lpstr> Домашнее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Кулинария 5 класс Бутерброды. Горячие напитки.</dc:title>
  <dc:creator>андруша</dc:creator>
  <cp:lastModifiedBy>андруша</cp:lastModifiedBy>
  <cp:revision>61</cp:revision>
  <dcterms:created xsi:type="dcterms:W3CDTF">2011-01-11T12:32:38Z</dcterms:created>
  <dcterms:modified xsi:type="dcterms:W3CDTF">2011-01-23T12:54:20Z</dcterms:modified>
</cp:coreProperties>
</file>