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9" r:id="rId6"/>
    <p:sldId id="273" r:id="rId7"/>
    <p:sldId id="260" r:id="rId8"/>
    <p:sldId id="274" r:id="rId9"/>
    <p:sldId id="261" r:id="rId10"/>
    <p:sldId id="262" r:id="rId11"/>
    <p:sldId id="263" r:id="rId12"/>
    <p:sldId id="264" r:id="rId13"/>
    <p:sldId id="270" r:id="rId14"/>
    <p:sldId id="272" r:id="rId15"/>
    <p:sldId id="271" r:id="rId16"/>
    <p:sldId id="277" r:id="rId17"/>
    <p:sldId id="265" r:id="rId18"/>
    <p:sldId id="276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8085-7DB2-490B-AB27-60935705F84C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A129-FB75-4864-ACE7-3625D6506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8085-7DB2-490B-AB27-60935705F84C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A129-FB75-4864-ACE7-3625D6506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8085-7DB2-490B-AB27-60935705F84C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A129-FB75-4864-ACE7-3625D6506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8085-7DB2-490B-AB27-60935705F84C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A129-FB75-4864-ACE7-3625D6506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8085-7DB2-490B-AB27-60935705F84C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A129-FB75-4864-ACE7-3625D6506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8085-7DB2-490B-AB27-60935705F84C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A129-FB75-4864-ACE7-3625D6506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8085-7DB2-490B-AB27-60935705F84C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A129-FB75-4864-ACE7-3625D6506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8085-7DB2-490B-AB27-60935705F84C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A129-FB75-4864-ACE7-3625D6506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8085-7DB2-490B-AB27-60935705F84C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A129-FB75-4864-ACE7-3625D6506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8085-7DB2-490B-AB27-60935705F84C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A129-FB75-4864-ACE7-3625D6506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8085-7DB2-490B-AB27-60935705F84C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8BEA129-FB75-4864-ACE7-3625D65065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5E8085-7DB2-490B-AB27-60935705F84C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8BEA129-FB75-4864-ACE7-3625D65065E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ystem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715436" cy="3000444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Географическое положение Африки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Люба\Рабочий стол\африка\afr_fiz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71604" y="0"/>
            <a:ext cx="5572164" cy="6948600"/>
          </a:xfrm>
          <a:ln w="25400">
            <a:solidFill>
              <a:schemeClr val="tx1"/>
            </a:solidFill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857488" y="3286124"/>
            <a:ext cx="3929090" cy="714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олилиния 7"/>
          <p:cNvSpPr/>
          <p:nvPr/>
        </p:nvSpPr>
        <p:spPr>
          <a:xfrm>
            <a:off x="2928926" y="357166"/>
            <a:ext cx="285752" cy="6500834"/>
          </a:xfrm>
          <a:custGeom>
            <a:avLst/>
            <a:gdLst>
              <a:gd name="connsiteX0" fmla="*/ 396240 w 396240"/>
              <a:gd name="connsiteY0" fmla="*/ 0 h 6603492"/>
              <a:gd name="connsiteX1" fmla="*/ 21336 w 396240"/>
              <a:gd name="connsiteY1" fmla="*/ 3054096 h 6603492"/>
              <a:gd name="connsiteX2" fmla="*/ 268224 w 396240"/>
              <a:gd name="connsiteY2" fmla="*/ 6099048 h 6603492"/>
              <a:gd name="connsiteX3" fmla="*/ 259080 w 396240"/>
              <a:gd name="connsiteY3" fmla="*/ 6080760 h 6603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" h="6603492">
                <a:moveTo>
                  <a:pt x="396240" y="0"/>
                </a:moveTo>
                <a:cubicBezTo>
                  <a:pt x="219456" y="1018794"/>
                  <a:pt x="42672" y="2037588"/>
                  <a:pt x="21336" y="3054096"/>
                </a:cubicBezTo>
                <a:cubicBezTo>
                  <a:pt x="0" y="4070604"/>
                  <a:pt x="228600" y="5594604"/>
                  <a:pt x="268224" y="6099048"/>
                </a:cubicBezTo>
                <a:cubicBezTo>
                  <a:pt x="307848" y="6603492"/>
                  <a:pt x="283464" y="6342126"/>
                  <a:pt x="259080" y="608076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785918" y="1428736"/>
            <a:ext cx="5286412" cy="142876"/>
          </a:xfrm>
          <a:prstGeom prst="line">
            <a:avLst/>
          </a:prstGeom>
          <a:ln w="317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286116" y="5143512"/>
            <a:ext cx="3429024" cy="71438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286248" y="214290"/>
            <a:ext cx="2500313" cy="5715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Мыс </a:t>
            </a:r>
            <a:r>
              <a:rPr lang="ru-RU" sz="2400" b="1" dirty="0" err="1" smtClean="0">
                <a:solidFill>
                  <a:srgbClr val="FF0000"/>
                </a:solidFill>
              </a:rPr>
              <a:t>Бен-Секка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86512" y="1071546"/>
            <a:ext cx="26432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Северный тропик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29356" y="4714884"/>
            <a:ext cx="2714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Южный тропик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57224" y="3357562"/>
            <a:ext cx="35004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Нулевой меридиан</a:t>
            </a:r>
            <a:endParaRPr lang="ru-RU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00892" y="214290"/>
            <a:ext cx="2238626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37° с.ш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.11°в.д.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15206" y="2143116"/>
            <a:ext cx="1714512" cy="7143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Мыс </a:t>
            </a:r>
            <a:r>
              <a:rPr lang="ru-RU" sz="2400" b="1" dirty="0" err="1">
                <a:solidFill>
                  <a:srgbClr val="FF0000"/>
                </a:solidFill>
              </a:rPr>
              <a:t>Рас-Хафун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286644" y="2928934"/>
            <a:ext cx="2209900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11°с.ш. 52° в.д.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15074" y="3500438"/>
            <a:ext cx="17145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экватор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857488" y="6143620"/>
            <a:ext cx="2857504" cy="3572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Мыс Игольный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857884" y="6143644"/>
            <a:ext cx="224933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35° ю.ш.20°в.д.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57224" y="2357430"/>
            <a:ext cx="2500313" cy="5000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Мыс </a:t>
            </a:r>
            <a:r>
              <a:rPr lang="ru-RU" sz="2400" b="1" dirty="0" err="1">
                <a:solidFill>
                  <a:srgbClr val="FF0000"/>
                </a:solidFill>
              </a:rPr>
              <a:t>Альмади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2714620"/>
            <a:ext cx="226055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15°с.ш. 17°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з.д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Блок-схема: узел 36"/>
          <p:cNvSpPr/>
          <p:nvPr/>
        </p:nvSpPr>
        <p:spPr>
          <a:xfrm>
            <a:off x="3857620" y="428604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Блок-схема: узел 37"/>
          <p:cNvSpPr/>
          <p:nvPr/>
        </p:nvSpPr>
        <p:spPr>
          <a:xfrm>
            <a:off x="4429124" y="5857892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Блок-схема: узел 38"/>
          <p:cNvSpPr/>
          <p:nvPr/>
        </p:nvSpPr>
        <p:spPr>
          <a:xfrm>
            <a:off x="1500166" y="2000240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Блок-схема: узел 39"/>
          <p:cNvSpPr/>
          <p:nvPr/>
        </p:nvSpPr>
        <p:spPr>
          <a:xfrm>
            <a:off x="6929454" y="2428868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/>
      <p:bldP spid="19" grpId="0" animBg="1"/>
      <p:bldP spid="20" grpId="0" animBg="1"/>
      <p:bldP spid="21" grpId="0" animBg="1"/>
      <p:bldP spid="22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севера на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юг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меридиану 20°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457200" y="274638"/>
            <a:ext cx="8229600" cy="868346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Протяженность материка: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571744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35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° +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° 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° ( в градусах)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3214686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     6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°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111,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км =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7457 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4000505"/>
            <a:ext cx="764386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запада на восток: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5072074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13° 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+ 52° = 68° (в градусах)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5857892"/>
            <a:ext cx="8358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  68°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109,6 = 7452 км 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Люба\Рабочий стол\африка\iii0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9956"/>
            <a:ext cx="5120580" cy="666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929313" y="4429125"/>
            <a:ext cx="3214687" cy="642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экваториальный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>
            <a:off x="2500313" y="3571875"/>
            <a:ext cx="3286125" cy="121443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715008" y="3357563"/>
            <a:ext cx="3286117" cy="7143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субэкваториальный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>
            <a:off x="2714612" y="2928934"/>
            <a:ext cx="3214702" cy="71438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000750" y="2428875"/>
            <a:ext cx="2928968" cy="571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тропический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>
            <a:off x="1643043" y="1643050"/>
            <a:ext cx="4357709" cy="100013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10" idx="1"/>
          </p:cNvCxnSpPr>
          <p:nvPr/>
        </p:nvCxnSpPr>
        <p:spPr>
          <a:xfrm rot="10800000" flipV="1">
            <a:off x="2928926" y="2714624"/>
            <a:ext cx="3071824" cy="3071811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929322" y="1071546"/>
            <a:ext cx="2714625" cy="571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субтропический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rot="5400000">
            <a:off x="1857358" y="2571746"/>
            <a:ext cx="5143535" cy="3000397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7" idx="1"/>
          </p:cNvCxnSpPr>
          <p:nvPr/>
        </p:nvCxnSpPr>
        <p:spPr>
          <a:xfrm rot="10800000">
            <a:off x="2143108" y="785794"/>
            <a:ext cx="3786214" cy="57150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0" y="5786454"/>
            <a:ext cx="9144000" cy="10715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Вывод: Африка жаркий материк, т.к. большая часть находится между тропиками.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7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u="dbl" dirty="0" smtClean="0">
                <a:solidFill>
                  <a:srgbClr val="7030A0"/>
                </a:solidFill>
                <a:latin typeface="Arial Black" pitchFamily="34" charset="0"/>
              </a:rPr>
              <a:t>Океаны и моря, </a:t>
            </a:r>
            <a:br>
              <a:rPr lang="ru-RU" sz="3600" b="1" u="dbl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sz="3600" b="1" u="dbl" dirty="0" smtClean="0">
                <a:solidFill>
                  <a:srgbClr val="7030A0"/>
                </a:solidFill>
                <a:latin typeface="Arial Black" pitchFamily="34" charset="0"/>
              </a:rPr>
              <a:t>            омывающие Африку:</a:t>
            </a:r>
            <a:endParaRPr lang="ru-RU" sz="3600" b="1" u="dbl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10243" name="Picture 2" descr="C:\Documents and Settings\Люба\Рабочий стол\африка\afr_fiz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928938" y="2332038"/>
            <a:ext cx="3370262" cy="4525962"/>
          </a:xfrm>
        </p:spPr>
      </p:pic>
      <p:sp>
        <p:nvSpPr>
          <p:cNvPr id="6" name="Прямоугольник 5"/>
          <p:cNvSpPr/>
          <p:nvPr/>
        </p:nvSpPr>
        <p:spPr>
          <a:xfrm>
            <a:off x="4286248" y="1357298"/>
            <a:ext cx="407803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Средиземное море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857750" y="1857375"/>
            <a:ext cx="357188" cy="928688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572008"/>
            <a:ext cx="326281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Атлантический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океан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2643188" y="5214938"/>
            <a:ext cx="1285875" cy="285750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689482" y="5143512"/>
            <a:ext cx="2454518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Индийский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океан </a:t>
            </a:r>
          </a:p>
        </p:txBody>
      </p:sp>
      <p:sp>
        <p:nvSpPr>
          <p:cNvPr id="11" name="Стрелка влево 10"/>
          <p:cNvSpPr/>
          <p:nvPr/>
        </p:nvSpPr>
        <p:spPr>
          <a:xfrm>
            <a:off x="5786438" y="6000750"/>
            <a:ext cx="1357312" cy="285750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858016" y="2857496"/>
            <a:ext cx="184698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Красное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море</a:t>
            </a:r>
          </a:p>
        </p:txBody>
      </p:sp>
      <p:sp>
        <p:nvSpPr>
          <p:cNvPr id="13" name="Стрелка влево 12"/>
          <p:cNvSpPr/>
          <p:nvPr/>
        </p:nvSpPr>
        <p:spPr>
          <a:xfrm>
            <a:off x="5786438" y="3500438"/>
            <a:ext cx="1357312" cy="285750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00" name="Picture 4" descr="C:\Documents and Settings\Люба\Рабочий стол\африка\se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428736"/>
            <a:ext cx="3535362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C:\Documents and Settings\Люба\Рабочий стол\африка\красное 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643182"/>
            <a:ext cx="3762375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2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121444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Расположение Африки по отношению к другим материкам:</a:t>
            </a:r>
          </a:p>
        </p:txBody>
      </p:sp>
      <p:pic>
        <p:nvPicPr>
          <p:cNvPr id="11267" name="Picture 2" descr="C:\Documents and Settings\Люба\Рабочий стол\африка\karta_mira22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571625"/>
            <a:ext cx="7634288" cy="4972050"/>
          </a:xfrm>
        </p:spPr>
      </p:pic>
      <p:sp>
        <p:nvSpPr>
          <p:cNvPr id="6" name="Прямоугольник 5"/>
          <p:cNvSpPr/>
          <p:nvPr/>
        </p:nvSpPr>
        <p:spPr>
          <a:xfrm>
            <a:off x="857250" y="2500313"/>
            <a:ext cx="2500313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Гибралтарский пролив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714625" y="3071813"/>
            <a:ext cx="785813" cy="142875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072063" y="3000375"/>
            <a:ext cx="1643062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Суэцкий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канал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4429125" y="3286125"/>
            <a:ext cx="642938" cy="71438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C:\Documents and Settings\Люба\Рабочий стол\африка\350px-Strait_of_gibralt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" y="3357563"/>
            <a:ext cx="3200400" cy="331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C:\Documents and Settings\Люба\Рабочий стол\африка\IMG_304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" y="3786188"/>
            <a:ext cx="3556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C:\Documents and Settings\Люба\Рабочий стол\африка\117820137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43625" y="3929063"/>
            <a:ext cx="2614613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C:\Documents and Settings\Люба\Рабочий стол\африка\hurgada1_2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0" y="4143375"/>
            <a:ext cx="300037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357688" y="2286000"/>
            <a:ext cx="13573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Евразия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30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Люба\Рабочий стол\африка\afr_fiz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85875" y="428625"/>
            <a:ext cx="4784725" cy="6429375"/>
          </a:xfrm>
        </p:spPr>
      </p:pic>
      <p:sp>
        <p:nvSpPr>
          <p:cNvPr id="6" name="Прямоугольник 5"/>
          <p:cNvSpPr/>
          <p:nvPr/>
        </p:nvSpPr>
        <p:spPr>
          <a:xfrm rot="16200000">
            <a:off x="-1969329" y="2469339"/>
            <a:ext cx="529055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Береговая линия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5500702"/>
            <a:ext cx="262187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Гвинейский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залив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 flipH="1" flipV="1">
            <a:off x="892969" y="3750469"/>
            <a:ext cx="2214562" cy="11430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357950" y="4857760"/>
            <a:ext cx="259410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Остров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Мадагаскар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>
            <a:off x="5572125" y="4929188"/>
            <a:ext cx="1357313" cy="5715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5857875" y="1857375"/>
            <a:ext cx="1643063" cy="9286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286512" y="571480"/>
            <a:ext cx="2518574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Полуостров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Сомали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000760" y="3071810"/>
            <a:ext cx="3006336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Мозамбикский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пролив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rot="10800000" flipV="1">
            <a:off x="5286375" y="3714750"/>
            <a:ext cx="1285875" cy="9286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857356" y="-142900"/>
            <a:ext cx="398743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Канарские острова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rot="5400000">
            <a:off x="1214437" y="642938"/>
            <a:ext cx="1071563" cy="3571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 descr="C:\Documents and Settings\Люба\Рабочий стол\африка\pics.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0313" y="3714750"/>
            <a:ext cx="235108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C:\Documents and Settings\Люба\Рабочий стол\африка\4f2dd487f36f206682993c8cd2dd95c2_ful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85875" y="3295650"/>
            <a:ext cx="28384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C:\Documents and Settings\Люба\Рабочий стол\африка\canaries_map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813" y="428625"/>
            <a:ext cx="3929062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3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4786346" cy="621510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ПРОБЛЕМНЫЙ ВОПРОС: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dirty="0" smtClean="0"/>
              <a:t>Все материки разные, но каждый индивидуален по-своему.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чего будет зависеть природа материка? Каким будет климат? Растительность? Животный мир?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3" descr="шим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500174"/>
            <a:ext cx="3337802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0024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Приём «</a:t>
            </a:r>
            <a:r>
              <a:rPr lang="ru-RU" sz="3200" dirty="0" err="1" smtClean="0"/>
              <a:t>Синквейн</a:t>
            </a:r>
            <a:r>
              <a:rPr lang="ru-RU" sz="3200" dirty="0" smtClean="0"/>
              <a:t>»</a:t>
            </a:r>
            <a:br>
              <a:rPr lang="ru-RU" sz="3200" dirty="0" smtClean="0"/>
            </a:br>
            <a:r>
              <a:rPr lang="ru-RU" sz="3200" dirty="0" smtClean="0"/>
              <a:t> Африка - континент контрастов. Но у каждого представление о ней разное. 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1 строка – тема  (одно существительное);</a:t>
            </a:r>
          </a:p>
          <a:p>
            <a:pPr>
              <a:buNone/>
            </a:pPr>
            <a:r>
              <a:rPr lang="ru-RU" dirty="0" smtClean="0"/>
              <a:t>2 строка – описание темы (два прилагательных );</a:t>
            </a:r>
          </a:p>
          <a:p>
            <a:pPr>
              <a:buNone/>
            </a:pPr>
            <a:r>
              <a:rPr lang="ru-RU" dirty="0" smtClean="0"/>
              <a:t>3 строка – описание действия темы (три глагола);</a:t>
            </a:r>
          </a:p>
          <a:p>
            <a:pPr>
              <a:buNone/>
            </a:pPr>
            <a:r>
              <a:rPr lang="ru-RU" dirty="0" smtClean="0"/>
              <a:t>4 строка – фраза из четырех значимых слов, выражающая отношение  к теме;</a:t>
            </a:r>
          </a:p>
          <a:p>
            <a:pPr>
              <a:buNone/>
            </a:pPr>
            <a:r>
              <a:rPr lang="ru-RU" dirty="0" smtClean="0"/>
              <a:t>5 строка – синоним, обобщающий или расширяющий смысл темы (одно слово).</a:t>
            </a:r>
          </a:p>
          <a:p>
            <a:pPr algn="ctr">
              <a:buNone/>
            </a:pPr>
            <a:r>
              <a:rPr lang="ru-RU" dirty="0" smtClean="0"/>
              <a:t>1.Африка</a:t>
            </a:r>
          </a:p>
          <a:p>
            <a:pPr algn="ctr">
              <a:buNone/>
            </a:pPr>
            <a:r>
              <a:rPr lang="ru-RU" dirty="0" smtClean="0"/>
              <a:t>2.Своеобразная, жаркая</a:t>
            </a:r>
          </a:p>
          <a:p>
            <a:pPr algn="ctr">
              <a:buNone/>
            </a:pPr>
            <a:r>
              <a:rPr lang="ru-RU" dirty="0" smtClean="0"/>
              <a:t>3.Находится, омывается, проживают</a:t>
            </a:r>
          </a:p>
          <a:p>
            <a:pPr algn="ctr">
              <a:buNone/>
            </a:pPr>
            <a:r>
              <a:rPr lang="ru-RU" dirty="0" smtClean="0"/>
              <a:t>4.Африка – это загадка!</a:t>
            </a:r>
          </a:p>
          <a:p>
            <a:pPr algn="ctr">
              <a:buNone/>
            </a:pPr>
            <a:r>
              <a:rPr lang="ru-RU" dirty="0" smtClean="0"/>
              <a:t>5.Материк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389120"/>
          </a:xfrm>
        </p:spPr>
        <p:txBody>
          <a:bodyPr>
            <a:normAutofit/>
          </a:bodyPr>
          <a:lstStyle/>
          <a:p>
            <a:pPr lvl="0"/>
            <a:r>
              <a:rPr lang="ru-RU" sz="4000" dirty="0" smtClean="0"/>
              <a:t>- Я чувствовал себя в процессе учения …</a:t>
            </a:r>
          </a:p>
          <a:p>
            <a:pPr lvl="0"/>
            <a:r>
              <a:rPr lang="ru-RU" sz="4000" dirty="0" smtClean="0"/>
              <a:t>- Свою работу на уроке я оцениваю …</a:t>
            </a:r>
          </a:p>
          <a:p>
            <a:pPr lvl="0"/>
            <a:r>
              <a:rPr lang="ru-RU" sz="4000" dirty="0" smtClean="0"/>
              <a:t>- Мне этот материал нужен для …</a:t>
            </a:r>
          </a:p>
          <a:p>
            <a:pPr lvl="0"/>
            <a:r>
              <a:rPr lang="ru-RU" sz="4000" dirty="0" smtClean="0"/>
              <a:t>- Я ухожу с … настроением!</a:t>
            </a:r>
          </a:p>
          <a:p>
            <a:endParaRPr lang="ru-RU" sz="4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785794"/>
            <a:ext cx="80924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урок!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5" descr="D:\System\Рабочий стол\Африка\ягуар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857364"/>
            <a:ext cx="4724426" cy="4508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Вулкан Килиманджаро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214290"/>
            <a:ext cx="7572428" cy="504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Люба\Рабочий стол\африка\victory1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21535" y="642918"/>
            <a:ext cx="6922465" cy="553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D:\System\Рабочий стол\Африка\пустыня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843" y="1571613"/>
            <a:ext cx="7059069" cy="5286388"/>
          </a:xfrm>
          <a:prstGeom prst="rect">
            <a:avLst/>
          </a:prstGeom>
          <a:noFill/>
        </p:spPr>
      </p:pic>
      <p:pic>
        <p:nvPicPr>
          <p:cNvPr id="5123" name="Picture 3" descr="D:\System\Рабочий стол\Африка\жираф и зебры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1928802"/>
            <a:ext cx="7681043" cy="5857916"/>
          </a:xfrm>
          <a:prstGeom prst="rect">
            <a:avLst/>
          </a:prstGeom>
          <a:noFill/>
        </p:spPr>
      </p:pic>
      <p:pic>
        <p:nvPicPr>
          <p:cNvPr id="5124" name="Picture 4" descr="D:\System\Рабочий стол\Африка\водопад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571536" y="3643314"/>
            <a:ext cx="5305454" cy="3973969"/>
          </a:xfrm>
          <a:prstGeom prst="rect">
            <a:avLst/>
          </a:prstGeom>
          <a:noFill/>
        </p:spPr>
      </p:pic>
      <p:pic>
        <p:nvPicPr>
          <p:cNvPr id="5126" name="Picture 6" descr="D:\System\Рабочий стол\Африка\рироа озеро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05174" y="1214422"/>
            <a:ext cx="5738826" cy="4304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12" descr="горилла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1" y="0"/>
            <a:ext cx="4953003" cy="3714752"/>
          </a:xfrm>
          <a:prstGeom prst="rect">
            <a:avLst/>
          </a:prstGeom>
          <a:noFill/>
        </p:spPr>
      </p:pic>
      <p:pic>
        <p:nvPicPr>
          <p:cNvPr id="12" name="Picture 12" descr="окапи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86282" y="428604"/>
            <a:ext cx="4357718" cy="3268289"/>
          </a:xfrm>
          <a:prstGeom prst="rect">
            <a:avLst/>
          </a:prstGeom>
          <a:noFill/>
        </p:spPr>
      </p:pic>
      <p:pic>
        <p:nvPicPr>
          <p:cNvPr id="11" name="Picture 12" descr="жираф1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 bwMode="auto">
          <a:xfrm>
            <a:off x="571472" y="3214686"/>
            <a:ext cx="4857752" cy="3643314"/>
          </a:xfrm>
          <a:prstGeom prst="rect">
            <a:avLst/>
          </a:prstGeom>
          <a:noFill/>
        </p:spPr>
      </p:pic>
      <p:pic>
        <p:nvPicPr>
          <p:cNvPr id="7171" name="Picture 3" descr="D:\System\Рабочий стол\Африка\слоны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25521" y="1785926"/>
            <a:ext cx="5818479" cy="38719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12" descr="Image110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848342" y="500042"/>
            <a:ext cx="3295658" cy="3937291"/>
          </a:xfrm>
          <a:prstGeom prst="rect">
            <a:avLst/>
          </a:prstGeom>
          <a:noFill/>
        </p:spPr>
      </p:pic>
      <p:pic>
        <p:nvPicPr>
          <p:cNvPr id="2050" name="Picture 2" descr="D:\System\Рабочий стол\Африка\12894477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19" y="142852"/>
            <a:ext cx="5478167" cy="3357586"/>
          </a:xfrm>
          <a:prstGeom prst="rect">
            <a:avLst/>
          </a:prstGeom>
          <a:noFill/>
        </p:spPr>
      </p:pic>
      <p:pic>
        <p:nvPicPr>
          <p:cNvPr id="2052" name="Picture 4" descr="D:\System\Рабочий стол\Африка\на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00506"/>
            <a:ext cx="3446868" cy="2757494"/>
          </a:xfrm>
          <a:prstGeom prst="rect">
            <a:avLst/>
          </a:prstGeom>
          <a:noFill/>
        </p:spPr>
      </p:pic>
      <p:pic>
        <p:nvPicPr>
          <p:cNvPr id="2053" name="Picture 5" descr="D:\System\Рабочий стол\Африка\наро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5081" y="2428868"/>
            <a:ext cx="3198920" cy="3805252"/>
          </a:xfrm>
          <a:prstGeom prst="rect">
            <a:avLst/>
          </a:prstGeom>
          <a:noFill/>
        </p:spPr>
      </p:pic>
      <p:pic>
        <p:nvPicPr>
          <p:cNvPr id="2054" name="Picture 6" descr="D:\System\Рабочий стол\Африка\народ 1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1516681"/>
            <a:ext cx="3900506" cy="2821957"/>
          </a:xfrm>
          <a:prstGeom prst="rect">
            <a:avLst/>
          </a:prstGeom>
          <a:noFill/>
        </p:spPr>
      </p:pic>
      <p:pic>
        <p:nvPicPr>
          <p:cNvPr id="2055" name="Picture 7" descr="D:\System\Рабочий стол\Африка\народ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56" y="3702423"/>
            <a:ext cx="5152466" cy="3155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System\Рабочий стол\Африка\600px-EthnAfric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42876"/>
            <a:ext cx="6429420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4786346" cy="621510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ПРОБЛЕМНЫЙ ВОПРОС: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dirty="0" smtClean="0"/>
              <a:t>Все материки разные, но каждый индивидуален по-своему.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чего будет зависеть природа материка? Каким будет климат? Растительность? Животный мир?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3" descr="шим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500174"/>
            <a:ext cx="3337802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7884" y="3429000"/>
            <a:ext cx="2828916" cy="3000396"/>
          </a:xfrm>
        </p:spPr>
        <p:txBody>
          <a:bodyPr>
            <a:normAutofit/>
          </a:bodyPr>
          <a:lstStyle/>
          <a:p>
            <a:r>
              <a:rPr lang="ru-RU" sz="4000" i="1" dirty="0" smtClean="0"/>
              <a:t>Николай Степанович Гумилев</a:t>
            </a:r>
            <a:endParaRPr lang="ru-RU" sz="4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714356"/>
            <a:ext cx="5857916" cy="5572164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</a:pPr>
            <a:r>
              <a:rPr lang="ru-RU" sz="2800" b="1" i="1" dirty="0" smtClean="0"/>
              <a:t>Оглушенная ревом и топотом,</a:t>
            </a:r>
          </a:p>
          <a:p>
            <a:pPr>
              <a:buFont typeface="Arial" charset="0"/>
              <a:buNone/>
            </a:pPr>
            <a:r>
              <a:rPr lang="ru-RU" sz="2800" b="1" i="1" dirty="0" smtClean="0"/>
              <a:t>Облеченная в пламя и дымы,</a:t>
            </a:r>
          </a:p>
          <a:p>
            <a:pPr>
              <a:buFont typeface="Arial" charset="0"/>
              <a:buNone/>
            </a:pPr>
            <a:r>
              <a:rPr lang="ru-RU" sz="2800" b="1" i="1" dirty="0" smtClean="0"/>
              <a:t>О тебе, моя Африка, шёпотом</a:t>
            </a:r>
          </a:p>
          <a:p>
            <a:pPr>
              <a:buFont typeface="Arial" charset="0"/>
              <a:buNone/>
            </a:pPr>
            <a:r>
              <a:rPr lang="ru-RU" sz="2800" b="1" i="1" dirty="0" smtClean="0"/>
              <a:t>В небесах говорят серафимы.</a:t>
            </a:r>
          </a:p>
          <a:p>
            <a:pPr>
              <a:buFont typeface="Arial" charset="0"/>
              <a:buNone/>
            </a:pPr>
            <a:r>
              <a:rPr lang="ru-RU" sz="2800" b="1" i="1" dirty="0" smtClean="0"/>
              <a:t>Про деяния свои и фантазии,</a:t>
            </a:r>
          </a:p>
          <a:p>
            <a:pPr>
              <a:buFont typeface="Arial" charset="0"/>
              <a:buNone/>
            </a:pPr>
            <a:r>
              <a:rPr lang="ru-RU" sz="2800" b="1" i="1" dirty="0" smtClean="0"/>
              <a:t>Про звериную душу послушай,</a:t>
            </a:r>
          </a:p>
          <a:p>
            <a:pPr>
              <a:buFont typeface="Arial" charset="0"/>
              <a:buNone/>
            </a:pPr>
            <a:r>
              <a:rPr lang="ru-RU" sz="2800" b="1" i="1" dirty="0" smtClean="0"/>
              <a:t>Ты на дереве древнем Евразии</a:t>
            </a:r>
          </a:p>
          <a:p>
            <a:pPr>
              <a:buFont typeface="Arial" charset="0"/>
              <a:buNone/>
            </a:pPr>
            <a:r>
              <a:rPr lang="ru-RU" sz="2800" b="1" i="1" dirty="0" smtClean="0"/>
              <a:t>Исполинской висящая грушей …</a:t>
            </a:r>
          </a:p>
        </p:txBody>
      </p:sp>
      <p:pic>
        <p:nvPicPr>
          <p:cNvPr id="6" name="Picture 3" descr="C:\Documents and Settings\Люба\Рабочий стол\африка\гумилев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29322" y="500042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4757742" cy="26432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«Ливия же, по-видимому, окружена морем, кроме того места, где она примыкает к Азии» 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Геродот –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425 г до н.э.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D:\System\Рабочий стол\Африка\00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143248"/>
            <a:ext cx="5715000" cy="3552825"/>
          </a:xfrm>
          <a:prstGeom prst="rect">
            <a:avLst/>
          </a:prstGeom>
          <a:noFill/>
        </p:spPr>
      </p:pic>
      <p:pic>
        <p:nvPicPr>
          <p:cNvPr id="6148" name="Picture 4" descr="D:\System\Рабочий стол\Африка\геродо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14290"/>
            <a:ext cx="3519510" cy="43810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Географическое положение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  <a:solidFill>
            <a:schemeClr val="accent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457200" indent="-457200">
              <a:buFont typeface="Calibri" pitchFamily="34" charset="0"/>
              <a:buAutoNum type="arabicPeriod"/>
            </a:pPr>
            <a:r>
              <a:rPr lang="ru-RU" sz="2400" b="1" dirty="0" smtClean="0"/>
              <a:t>Как материк расположен относительно экватора, начального меридиана, тропиков (полярных кругов)?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ru-RU" sz="2400" b="1" dirty="0" smtClean="0"/>
              <a:t>Крайние точки материка, их координаты, протяженность с севера на юг и с запада на восток;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ru-RU" sz="2400" b="1" dirty="0" smtClean="0"/>
              <a:t>В каких климатических поясах находится материк?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ru-RU" sz="2400" b="1" dirty="0" smtClean="0"/>
              <a:t>Какие океаны и моря омывают материк?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ru-RU" sz="2400" b="1" dirty="0" smtClean="0"/>
              <a:t>Как расположен материк относительно других материков?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ru-RU" sz="2400" b="1" dirty="0" smtClean="0"/>
              <a:t>Береговая линия материка.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</TotalTime>
  <Words>396</Words>
  <Application>Microsoft Office PowerPoint</Application>
  <PresentationFormat>Экран (4:3)</PresentationFormat>
  <Paragraphs>84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Географическое положение Африки </vt:lpstr>
      <vt:lpstr>Слайд 2</vt:lpstr>
      <vt:lpstr>Слайд 3</vt:lpstr>
      <vt:lpstr>Слайд 4</vt:lpstr>
      <vt:lpstr>Слайд 5</vt:lpstr>
      <vt:lpstr>ПРОБЛЕМНЫЙ ВОПРОС:  Все материки разные, но каждый индивидуален по-своему.   От чего будет зависеть природа материка? Каким будет климат? Растительность? Животный мир? </vt:lpstr>
      <vt:lpstr>Николай Степанович Гумилев</vt:lpstr>
      <vt:lpstr>«Ливия же, по-видимому, окружена морем, кроме того места, где она примыкает к Азии»  Геродот – ок 425 г до н.э.</vt:lpstr>
      <vt:lpstr>Географическое положение</vt:lpstr>
      <vt:lpstr>Слайд 10</vt:lpstr>
      <vt:lpstr>Слайд 11</vt:lpstr>
      <vt:lpstr>Слайд 12</vt:lpstr>
      <vt:lpstr>Океаны и моря,              омывающие Африку:</vt:lpstr>
      <vt:lpstr>Расположение Африки по отношению к другим материкам:</vt:lpstr>
      <vt:lpstr>Слайд 15</vt:lpstr>
      <vt:lpstr>ПРОБЛЕМНЫЙ ВОПРОС:  Все материки разные, но каждый индивидуален по-своему.   От чего будет зависеть природа материка? Каким будет климат? Растительность? Животный мир? </vt:lpstr>
      <vt:lpstr>Приём «Синквейн»  Африка - континент контрастов. Но у каждого представление о ней разное.  </vt:lpstr>
      <vt:lpstr>Слайд 18</vt:lpstr>
      <vt:lpstr>Слайд 19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Loner-XP</dc:creator>
  <cp:lastModifiedBy>Tata</cp:lastModifiedBy>
  <cp:revision>62</cp:revision>
  <dcterms:created xsi:type="dcterms:W3CDTF">2010-11-21T13:01:11Z</dcterms:created>
  <dcterms:modified xsi:type="dcterms:W3CDTF">2011-02-23T17:36:53Z</dcterms:modified>
</cp:coreProperties>
</file>