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57" r:id="rId2"/>
  </p:sldMasterIdLst>
  <p:notesMasterIdLst>
    <p:notesMasterId r:id="rId16"/>
  </p:notesMasterIdLst>
  <p:sldIdLst>
    <p:sldId id="256" r:id="rId3"/>
    <p:sldId id="257" r:id="rId4"/>
    <p:sldId id="258" r:id="rId5"/>
    <p:sldId id="266" r:id="rId6"/>
    <p:sldId id="268" r:id="rId7"/>
    <p:sldId id="270" r:id="rId8"/>
    <p:sldId id="259" r:id="rId9"/>
    <p:sldId id="271" r:id="rId10"/>
    <p:sldId id="272" r:id="rId11"/>
    <p:sldId id="262" r:id="rId12"/>
    <p:sldId id="260" r:id="rId13"/>
    <p:sldId id="261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F481"/>
    <a:srgbClr val="F539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9B4A5-6D97-49A1-8FAE-411C3D1DF9AA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E1549-4705-49D7-8112-B6F6A3726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1" y="414338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36EC-7CF0-4560-9C0D-24A6C4413A7B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A2C2A2-BBB8-44AD-82FB-B380EB64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0A9895-209E-49F1-B8C6-41299C775B35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F8EC09-4C0D-42E9-9BC0-E65869F20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651" r:id="rId12"/>
    <p:sldLayoutId id="2147483660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72FF-7CCC-4AB7-9C9A-7CA15ECD4353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5BFE-8F31-4796-BEB9-72353E2CE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ВЗАИМНОЕ РАСПОЛОЖЕНИЕ ГРАФИКОВ ЛИНЕЙНЫХ ФУНКЦИЙ</a:t>
            </a:r>
            <a:endParaRPr lang="ru-RU" dirty="0"/>
          </a:p>
        </p:txBody>
      </p:sp>
      <p:pic>
        <p:nvPicPr>
          <p:cNvPr id="13" name="Рисунок 12" descr="lizamatemat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6704326" cy="367240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sz="3600" dirty="0" smtClean="0"/>
              <a:t>Определить у функции </a:t>
            </a:r>
            <a:r>
              <a:rPr lang="ru-RU" sz="3600" dirty="0" err="1" smtClean="0"/>
              <a:t>у=</a:t>
            </a:r>
            <a:r>
              <a:rPr lang="en-US" sz="3600" dirty="0" smtClean="0"/>
              <a:t>k</a:t>
            </a:r>
            <a:r>
              <a:rPr lang="ru-RU" sz="3600" dirty="0" err="1" smtClean="0"/>
              <a:t>х+</a:t>
            </a:r>
            <a:r>
              <a:rPr lang="en-US" sz="3600" dirty="0" smtClean="0"/>
              <a:t>b</a:t>
            </a:r>
            <a:r>
              <a:rPr lang="ru-RU" sz="3600" dirty="0" smtClean="0"/>
              <a:t>                        знак углового коэффициента </a:t>
            </a:r>
            <a:r>
              <a:rPr lang="en-US" sz="3600" dirty="0" smtClean="0">
                <a:solidFill>
                  <a:srgbClr val="FF0000"/>
                </a:solidFill>
              </a:rPr>
              <a:t>k</a:t>
            </a:r>
            <a:r>
              <a:rPr lang="ru-RU" sz="3600" dirty="0" smtClean="0"/>
              <a:t> и число </a:t>
            </a:r>
            <a:r>
              <a:rPr lang="en-US" sz="3600" dirty="0" smtClean="0">
                <a:solidFill>
                  <a:srgbClr val="FF0000"/>
                </a:solidFill>
              </a:rPr>
              <a:t>b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58104" y="2046136"/>
          <a:ext cx="2913080" cy="2607000"/>
        </p:xfrm>
        <a:graphic>
          <a:graphicData uri="http://schemas.openxmlformats.org/drawingml/2006/table">
            <a:tbl>
              <a:tblPr/>
              <a:tblGrid>
                <a:gridCol w="291308"/>
                <a:gridCol w="291308"/>
                <a:gridCol w="291308"/>
                <a:gridCol w="291308"/>
                <a:gridCol w="291308"/>
                <a:gridCol w="291308"/>
                <a:gridCol w="291308"/>
                <a:gridCol w="291308"/>
                <a:gridCol w="291308"/>
                <a:gridCol w="291308"/>
              </a:tblGrid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84640" y="2001380"/>
          <a:ext cx="2857520" cy="2643210"/>
        </p:xfrm>
        <a:graphic>
          <a:graphicData uri="http://schemas.openxmlformats.org/drawingml/2006/table">
            <a:tbl>
              <a:tblPr/>
              <a:tblGrid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</a:tblGrid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5" name="Группа 34"/>
          <p:cNvGrpSpPr/>
          <p:nvPr/>
        </p:nvGrpSpPr>
        <p:grpSpPr>
          <a:xfrm>
            <a:off x="1384640" y="1858504"/>
            <a:ext cx="3070134" cy="2715438"/>
            <a:chOff x="1384640" y="1858504"/>
            <a:chExt cx="3070134" cy="2715438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1384640" y="1858504"/>
              <a:ext cx="3070134" cy="2715438"/>
              <a:chOff x="1384640" y="1858504"/>
              <a:chExt cx="3070134" cy="2715438"/>
            </a:xfrm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1384640" y="1858504"/>
                <a:ext cx="2928958" cy="2715438"/>
                <a:chOff x="1384640" y="1858504"/>
                <a:chExt cx="2928958" cy="2715438"/>
              </a:xfrm>
            </p:grpSpPr>
            <p:grpSp>
              <p:nvGrpSpPr>
                <p:cNvPr id="30" name="Группа 29"/>
                <p:cNvGrpSpPr/>
                <p:nvPr/>
              </p:nvGrpSpPr>
              <p:grpSpPr>
                <a:xfrm>
                  <a:off x="1384640" y="1929942"/>
                  <a:ext cx="2928958" cy="2644000"/>
                  <a:chOff x="1384640" y="1929942"/>
                  <a:chExt cx="2928958" cy="2644000"/>
                </a:xfrm>
              </p:grpSpPr>
              <p:cxnSp>
                <p:nvCxnSpPr>
                  <p:cNvPr id="9" name="Прямая со стрелкой 8"/>
                  <p:cNvCxnSpPr/>
                  <p:nvPr/>
                </p:nvCxnSpPr>
                <p:spPr>
                  <a:xfrm rot="5400000" flipH="1" flipV="1">
                    <a:off x="1491003" y="3251545"/>
                    <a:ext cx="2644000" cy="794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 стрелкой 15"/>
                  <p:cNvCxnSpPr/>
                  <p:nvPr/>
                </p:nvCxnSpPr>
                <p:spPr>
                  <a:xfrm>
                    <a:off x="1384640" y="3287264"/>
                    <a:ext cx="292895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TextBox 20"/>
                <p:cNvSpPr txBox="1"/>
                <p:nvPr/>
              </p:nvSpPr>
              <p:spPr>
                <a:xfrm>
                  <a:off x="2884838" y="1858504"/>
                  <a:ext cx="4317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4027846" y="2930074"/>
                <a:ext cx="426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813400" y="3215826"/>
              <a:ext cx="51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956144" y="2287132"/>
            <a:ext cx="2214578" cy="2071702"/>
            <a:chOff x="1956144" y="2287132"/>
            <a:chExt cx="2214578" cy="207170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956144" y="2287132"/>
              <a:ext cx="2214578" cy="2071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 rot="18916527">
              <a:off x="3183500" y="2368841"/>
              <a:ext cx="8547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у=кх+в</a:t>
              </a:r>
              <a:endParaRPr lang="ru-RU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742226" y="1974698"/>
            <a:ext cx="3070134" cy="2644000"/>
            <a:chOff x="4742226" y="1974698"/>
            <a:chExt cx="3070134" cy="2644000"/>
          </a:xfrm>
        </p:grpSpPr>
        <p:cxnSp>
          <p:nvCxnSpPr>
            <p:cNvPr id="14" name="Прямая со стрелкой 13"/>
            <p:cNvCxnSpPr/>
            <p:nvPr/>
          </p:nvCxnSpPr>
          <p:spPr>
            <a:xfrm rot="5400000" flipH="1" flipV="1">
              <a:off x="4956540" y="3332020"/>
              <a:ext cx="257176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742226" y="3332020"/>
              <a:ext cx="292895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313862" y="1974698"/>
              <a:ext cx="431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56870" y="2903392"/>
              <a:ext cx="35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42424" y="3332020"/>
              <a:ext cx="444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170854" y="2260450"/>
            <a:ext cx="2428892" cy="1357322"/>
            <a:chOff x="5170854" y="2260450"/>
            <a:chExt cx="2428892" cy="135732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5170854" y="2260450"/>
              <a:ext cx="2428892" cy="135732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1600184">
              <a:off x="5545285" y="2369001"/>
              <a:ext cx="8547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у=кх+в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F539CD"/>
                </a:solidFill>
              </a:rPr>
              <a:t>По внешнему виду определить правильно ли построен график? Ответ прокомментировать.</a:t>
            </a:r>
            <a:endParaRPr lang="ru-RU" sz="2900" dirty="0">
              <a:solidFill>
                <a:srgbClr val="F539CD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70899" y="1859632"/>
          <a:ext cx="3071831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3"/>
                <a:gridCol w="307183"/>
                <a:gridCol w="307183"/>
                <a:gridCol w="307183"/>
                <a:gridCol w="328802"/>
                <a:gridCol w="285565"/>
                <a:gridCol w="307183"/>
                <a:gridCol w="307183"/>
                <a:gridCol w="307183"/>
                <a:gridCol w="307183"/>
              </a:tblGrid>
              <a:tr h="3500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43936" y="1859633"/>
          <a:ext cx="3143270" cy="3571903"/>
        </p:xfrm>
        <a:graphic>
          <a:graphicData uri="http://schemas.openxmlformats.org/drawingml/2006/table">
            <a:tbl>
              <a:tblPr/>
              <a:tblGrid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</a:tblGrid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9" name="Группа 48"/>
          <p:cNvGrpSpPr/>
          <p:nvPr/>
        </p:nvGrpSpPr>
        <p:grpSpPr>
          <a:xfrm>
            <a:off x="4743936" y="1788194"/>
            <a:ext cx="3284448" cy="3644132"/>
            <a:chOff x="4743936" y="1788194"/>
            <a:chExt cx="3284448" cy="3644132"/>
          </a:xfrm>
        </p:grpSpPr>
        <p:cxnSp>
          <p:nvCxnSpPr>
            <p:cNvPr id="30" name="Прямая со стрелкой 29"/>
            <p:cNvCxnSpPr/>
            <p:nvPr/>
          </p:nvCxnSpPr>
          <p:spPr>
            <a:xfrm rot="5400000" flipH="1" flipV="1">
              <a:off x="4529622" y="3645582"/>
              <a:ext cx="35719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315572" y="17881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>
              <a:off x="4743936" y="3645582"/>
              <a:ext cx="314327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672894" y="3288392"/>
              <a:ext cx="35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44134" y="3574144"/>
              <a:ext cx="444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4958250" y="2002508"/>
            <a:ext cx="2286016" cy="2357454"/>
            <a:chOff x="4958250" y="2002508"/>
            <a:chExt cx="2286016" cy="235745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4922531" y="2038227"/>
              <a:ext cx="2357454" cy="228601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19076801">
              <a:off x="5784001" y="2579474"/>
              <a:ext cx="736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у=х+2</a:t>
              </a:r>
              <a:endParaRPr lang="ru-RU" dirty="0"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742532" y="185963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242334" y="371702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1313772" y="2216822"/>
            <a:ext cx="2389930" cy="2357454"/>
            <a:chOff x="1313772" y="2216822"/>
            <a:chExt cx="2389930" cy="235745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1278053" y="2252541"/>
              <a:ext cx="2357454" cy="22860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19237651">
              <a:off x="3012487" y="2507908"/>
              <a:ext cx="6912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у=-2х</a:t>
              </a:r>
              <a:endParaRPr lang="ru-RU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170896" y="1788194"/>
            <a:ext cx="3284448" cy="3715570"/>
            <a:chOff x="1170896" y="1788194"/>
            <a:chExt cx="3284448" cy="3715570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1170896" y="1788194"/>
              <a:ext cx="3284448" cy="3715570"/>
              <a:chOff x="1170896" y="1788194"/>
              <a:chExt cx="3284448" cy="371557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956978" y="3288392"/>
                <a:ext cx="4983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 rot="5400000" flipH="1" flipV="1">
                <a:off x="920863" y="3681301"/>
                <a:ext cx="364333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/>
              <p:nvPr/>
            </p:nvCxnSpPr>
            <p:spPr>
              <a:xfrm>
                <a:off x="1170896" y="3717020"/>
                <a:ext cx="307183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742532" y="1788194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671094" y="364558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956714" y="1859632"/>
            <a:ext cx="1428760" cy="3429024"/>
            <a:chOff x="1956714" y="1859632"/>
            <a:chExt cx="1428760" cy="3429024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16200000" flipV="1">
              <a:off x="956582" y="2859764"/>
              <a:ext cx="3429024" cy="142876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 rot="3991209">
              <a:off x="2067320" y="2261872"/>
              <a:ext cx="6912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у=-2х</a:t>
              </a:r>
              <a:endParaRPr lang="ru-RU" dirty="0"/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 rot="10800000" flipV="1">
            <a:off x="2771800" y="2564904"/>
            <a:ext cx="936104" cy="1972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2853213" y="2555499"/>
            <a:ext cx="70127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По внешнему виду определить правильно ли построен график. Ответ прокомментировать.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174840" y="1867622"/>
          <a:ext cx="2857520" cy="2857520"/>
        </p:xfrm>
        <a:graphic>
          <a:graphicData uri="http://schemas.openxmlformats.org/drawingml/2006/table">
            <a:tbl>
              <a:tblPr/>
              <a:tblGrid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</a:tblGrid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45754" y="1867624"/>
          <a:ext cx="3143270" cy="2857520"/>
        </p:xfrm>
        <a:graphic>
          <a:graphicData uri="http://schemas.openxmlformats.org/drawingml/2006/table">
            <a:tbl>
              <a:tblPr/>
              <a:tblGrid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</a:tblGrid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9" name="Группа 28"/>
          <p:cNvGrpSpPr/>
          <p:nvPr/>
        </p:nvGrpSpPr>
        <p:grpSpPr>
          <a:xfrm>
            <a:off x="1102878" y="1796184"/>
            <a:ext cx="3498762" cy="2858314"/>
            <a:chOff x="1102878" y="1796184"/>
            <a:chExt cx="3498762" cy="285831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102878" y="1796184"/>
              <a:ext cx="3498762" cy="2858314"/>
              <a:chOff x="1102878" y="1796184"/>
              <a:chExt cx="3498762" cy="285831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103274" y="2939192"/>
                <a:ext cx="4983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cxnSp>
            <p:nvCxnSpPr>
              <p:cNvPr id="7" name="Прямая со стрелкой 6"/>
              <p:cNvCxnSpPr/>
              <p:nvPr/>
            </p:nvCxnSpPr>
            <p:spPr>
              <a:xfrm rot="5400000" flipH="1" flipV="1">
                <a:off x="1424349" y="3260663"/>
                <a:ext cx="2786082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2817390" y="1796184"/>
                <a:ext cx="4317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>
              <a:xfrm>
                <a:off x="1102878" y="3296382"/>
                <a:ext cx="321471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2745952" y="3224944"/>
              <a:ext cx="51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277226" y="2020756"/>
            <a:ext cx="2606637" cy="1440902"/>
            <a:chOff x="2277226" y="2020756"/>
            <a:chExt cx="2606637" cy="1440902"/>
          </a:xfrm>
        </p:grpSpPr>
        <p:cxnSp>
          <p:nvCxnSpPr>
            <p:cNvPr id="23" name="Прямая соединительная линия 22"/>
            <p:cNvCxnSpPr>
              <a:endCxn id="20" idx="2"/>
            </p:cNvCxnSpPr>
            <p:nvPr/>
          </p:nvCxnSpPr>
          <p:spPr>
            <a:xfrm>
              <a:off x="2277226" y="2020756"/>
              <a:ext cx="2606637" cy="144090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756549">
              <a:off x="3420538" y="2521283"/>
              <a:ext cx="825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у=6х-3</a:t>
              </a:r>
              <a:endParaRPr lang="ru-RU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445878" y="2010498"/>
            <a:ext cx="871578" cy="2638139"/>
            <a:chOff x="2445878" y="2010498"/>
            <a:chExt cx="871578" cy="2638139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1710101" y="2974911"/>
              <a:ext cx="2571768" cy="642942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17100231">
              <a:off x="2217610" y="4051038"/>
              <a:ext cx="825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У=6х-3</a:t>
              </a:r>
              <a:endParaRPr lang="ru-RU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7248217" y="2010498"/>
            <a:ext cx="369332" cy="2571768"/>
            <a:chOff x="7248217" y="2010498"/>
            <a:chExt cx="369332" cy="2571768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6175770" y="3295588"/>
              <a:ext cx="257176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 rot="16200000">
              <a:off x="7163418" y="2724875"/>
              <a:ext cx="538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у=3</a:t>
              </a:r>
              <a:endParaRPr lang="ru-RU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103406" y="2081936"/>
            <a:ext cx="2857520" cy="369332"/>
            <a:chOff x="5103406" y="2081936"/>
            <a:chExt cx="2857520" cy="369332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5103406" y="2439126"/>
              <a:ext cx="2857520" cy="1588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317720" y="2081936"/>
              <a:ext cx="521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у=3</a:t>
              </a:r>
              <a:endParaRPr lang="ru-RU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960530" y="1796184"/>
            <a:ext cx="3355886" cy="2858314"/>
            <a:chOff x="4960530" y="1796184"/>
            <a:chExt cx="3355886" cy="2858314"/>
          </a:xfrm>
        </p:grpSpPr>
        <p:cxnSp>
          <p:nvCxnSpPr>
            <p:cNvPr id="34" name="Прямая со стрелкой 33"/>
            <p:cNvCxnSpPr/>
            <p:nvPr/>
          </p:nvCxnSpPr>
          <p:spPr>
            <a:xfrm rot="5400000" flipH="1" flipV="1">
              <a:off x="5174844" y="3224944"/>
              <a:ext cx="285752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603604" y="1796184"/>
              <a:ext cx="503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4960530" y="3296382"/>
              <a:ext cx="321471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889488" y="2867754"/>
              <a:ext cx="4269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32166" y="3296382"/>
              <a:ext cx="444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3347864" y="2708921"/>
            <a:ext cx="936104" cy="1972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3429277" y="2699516"/>
            <a:ext cx="70127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7020272" y="2708920"/>
            <a:ext cx="864096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7128284" y="2600908"/>
            <a:ext cx="576064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Составить формулы для функций,</a:t>
            </a:r>
            <a:br>
              <a:rPr lang="ru-RU" sz="2900" dirty="0" smtClean="0">
                <a:solidFill>
                  <a:srgbClr val="FF0000"/>
                </a:solidFill>
              </a:rPr>
            </a:br>
            <a:r>
              <a:rPr lang="ru-RU" sz="2900" dirty="0" smtClean="0">
                <a:solidFill>
                  <a:srgbClr val="FF0000"/>
                </a:solidFill>
              </a:rPr>
              <a:t>изображенных графиков.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87627" y="1859632"/>
          <a:ext cx="3071831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3"/>
                <a:gridCol w="307183"/>
                <a:gridCol w="307183"/>
                <a:gridCol w="307183"/>
                <a:gridCol w="328802"/>
                <a:gridCol w="285565"/>
                <a:gridCol w="307183"/>
                <a:gridCol w="307183"/>
                <a:gridCol w="307183"/>
                <a:gridCol w="307183"/>
              </a:tblGrid>
              <a:tr h="35004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43936" y="1859633"/>
          <a:ext cx="3143270" cy="3657585"/>
        </p:xfrm>
        <a:graphic>
          <a:graphicData uri="http://schemas.openxmlformats.org/drawingml/2006/table">
            <a:tbl>
              <a:tblPr/>
              <a:tblGrid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  <a:gridCol w="314327"/>
              </a:tblGrid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4743936" y="1788194"/>
            <a:ext cx="3284448" cy="3644132"/>
            <a:chOff x="4743936" y="1788194"/>
            <a:chExt cx="3284448" cy="3644132"/>
          </a:xfrm>
        </p:grpSpPr>
        <p:cxnSp>
          <p:nvCxnSpPr>
            <p:cNvPr id="30" name="Прямая со стрелкой 29"/>
            <p:cNvCxnSpPr/>
            <p:nvPr/>
          </p:nvCxnSpPr>
          <p:spPr>
            <a:xfrm rot="5400000" flipH="1" flipV="1">
              <a:off x="4529622" y="3645582"/>
              <a:ext cx="35719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315572" y="17881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>
              <a:off x="4743936" y="3645582"/>
              <a:ext cx="314327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672894" y="3288392"/>
              <a:ext cx="35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44134" y="3574144"/>
              <a:ext cx="444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815374" y="1931070"/>
            <a:ext cx="2786082" cy="3429818"/>
            <a:chOff x="4815374" y="1931070"/>
            <a:chExt cx="2786082" cy="3429818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4815374" y="2574012"/>
              <a:ext cx="278608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4958250" y="2073946"/>
              <a:ext cx="2643206" cy="2428892"/>
            </a:xfrm>
            <a:prstGeom prst="line">
              <a:avLst/>
            </a:prstGeom>
            <a:ln w="38100">
              <a:solidFill>
                <a:srgbClr val="F539C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4815374" y="2002508"/>
              <a:ext cx="2571768" cy="2428892"/>
            </a:xfrm>
            <a:prstGeom prst="line">
              <a:avLst/>
            </a:prstGeom>
            <a:ln w="38100">
              <a:solidFill>
                <a:srgbClr val="3AF4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3958118" y="3645582"/>
              <a:ext cx="3429024" cy="15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759260" y="185963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259062" y="371702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1187624" y="1788194"/>
            <a:ext cx="3213010" cy="3715570"/>
            <a:chOff x="1187624" y="1788194"/>
            <a:chExt cx="3213010" cy="3715570"/>
          </a:xfrm>
        </p:grpSpPr>
        <p:cxnSp>
          <p:nvCxnSpPr>
            <p:cNvPr id="11" name="Прямая со стрелкой 10"/>
            <p:cNvCxnSpPr/>
            <p:nvPr/>
          </p:nvCxnSpPr>
          <p:spPr>
            <a:xfrm rot="5400000" flipH="1" flipV="1">
              <a:off x="937591" y="3681301"/>
              <a:ext cx="364333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187624" y="3717020"/>
              <a:ext cx="307183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59260" y="178819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87822" y="364558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16582" y="3359830"/>
              <a:ext cx="28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187624" y="1716756"/>
            <a:ext cx="3000396" cy="3714776"/>
            <a:chOff x="1187624" y="1716756"/>
            <a:chExt cx="3000396" cy="3714776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080467" y="2323979"/>
              <a:ext cx="3286148" cy="278608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2009161" y="3252673"/>
              <a:ext cx="2357454" cy="2000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1151905" y="1966789"/>
              <a:ext cx="2714644" cy="250033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 flipH="1" flipV="1">
              <a:off x="1187624" y="1716756"/>
              <a:ext cx="1785950" cy="17859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556" y="357166"/>
            <a:ext cx="385765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85926"/>
            <a:ext cx="8749636" cy="488343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   Выяснить зависимость расположения графиков линейных функций от значений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 smtClean="0"/>
              <a:t> и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ru-RU" dirty="0" smtClean="0">
                <a:solidFill>
                  <a:schemeClr val="bg1"/>
                </a:solidFill>
              </a:rPr>
              <a:t>. 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   Научиться по внешнему виду определять взаимное расположение графиков линейных функций.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03275" y="3738465"/>
          <a:ext cx="2857526" cy="27031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8218"/>
                <a:gridCol w="408218"/>
                <a:gridCol w="408218"/>
                <a:gridCol w="408218"/>
                <a:gridCol w="408218"/>
                <a:gridCol w="408218"/>
                <a:gridCol w="408218"/>
              </a:tblGrid>
              <a:tr h="386168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86168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86168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86168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86168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86168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86168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rot="5400000">
            <a:off x="3310435" y="5131509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31840" y="516722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559684" y="38822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917922" y="516722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774782" y="4024220"/>
            <a:ext cx="1785950" cy="1643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774782" y="4095658"/>
            <a:ext cx="2000264" cy="200026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417592" y="4595724"/>
            <a:ext cx="1857388" cy="18573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960746">
            <a:off x="4004234" y="4144006"/>
            <a:ext cx="86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у=-х+1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002060">
            <a:off x="4966419" y="4272648"/>
            <a:ext cx="5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у=х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786829">
            <a:off x="3643505" y="4866928"/>
            <a:ext cx="93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у=-2х-3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01766" y="3658878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81886" y="4810038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х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4624"/>
            <a:ext cx="7286676" cy="5715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7150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Какую функцию называют линейной?</a:t>
            </a:r>
          </a:p>
          <a:p>
            <a:r>
              <a:rPr lang="ru-RU" dirty="0" smtClean="0"/>
              <a:t>Что является графиком линейной функции?</a:t>
            </a:r>
          </a:p>
          <a:p>
            <a:r>
              <a:rPr lang="ru-RU" dirty="0" smtClean="0"/>
              <a:t>Сколько нужно отметить точек на плоскости , чтобы построить прямую?</a:t>
            </a:r>
          </a:p>
          <a:p>
            <a:r>
              <a:rPr lang="ru-RU" dirty="0" smtClean="0"/>
              <a:t>Как построить график линейной функции?</a:t>
            </a:r>
          </a:p>
          <a:p>
            <a:r>
              <a:rPr lang="ru-RU" dirty="0" smtClean="0"/>
              <a:t>Какую функцию называют прямой пропорциональностью?</a:t>
            </a:r>
          </a:p>
          <a:p>
            <a:r>
              <a:rPr lang="ru-RU" dirty="0" smtClean="0"/>
              <a:t>Что является графиком прямой пропорциональности?</a:t>
            </a:r>
          </a:p>
          <a:p>
            <a:r>
              <a:rPr lang="ru-RU" dirty="0" smtClean="0"/>
              <a:t>В каких координатных четвертях  расположен график функции </a:t>
            </a:r>
            <a:r>
              <a:rPr lang="en-US" dirty="0" smtClean="0"/>
              <a:t>y=k</a:t>
            </a:r>
            <a:r>
              <a:rPr lang="ru-RU" dirty="0" smtClean="0"/>
              <a:t> •</a:t>
            </a:r>
            <a:r>
              <a:rPr lang="en-US" dirty="0" smtClean="0"/>
              <a:t>x</a:t>
            </a:r>
            <a:r>
              <a:rPr lang="ru-RU" dirty="0" smtClean="0"/>
              <a:t> при </a:t>
            </a:r>
            <a:r>
              <a:rPr lang="en-US" dirty="0" smtClean="0"/>
              <a:t>k&gt;0‚k&lt;0?</a:t>
            </a:r>
            <a:endParaRPr lang="ru-RU" dirty="0" smtClean="0"/>
          </a:p>
          <a:p>
            <a:r>
              <a:rPr lang="ru-RU" dirty="0" smtClean="0"/>
              <a:t>Как называется </a:t>
            </a:r>
            <a:r>
              <a:rPr lang="en-US" dirty="0" smtClean="0"/>
              <a:t>k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зависит </a:t>
            </a:r>
            <a:r>
              <a:rPr lang="ru-RU" dirty="0" smtClean="0"/>
              <a:t>на графике от </a:t>
            </a:r>
            <a:r>
              <a:rPr lang="en-US" dirty="0" smtClean="0"/>
              <a:t>k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Каким может быть взаимное расположение двух прямых на плоскости?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84014" y="1774394"/>
          <a:ext cx="3357589" cy="3670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759"/>
                <a:gridCol w="335759"/>
                <a:gridCol w="335759"/>
                <a:gridCol w="335759"/>
                <a:gridCol w="359388"/>
                <a:gridCol w="312129"/>
                <a:gridCol w="335759"/>
                <a:gridCol w="335759"/>
                <a:gridCol w="335759"/>
                <a:gridCol w="335759"/>
              </a:tblGrid>
              <a:tr h="3627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9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41664" y="1774395"/>
          <a:ext cx="3214710" cy="3643336"/>
        </p:xfrm>
        <a:graphic>
          <a:graphicData uri="http://schemas.openxmlformats.org/drawingml/2006/table">
            <a:tbl>
              <a:tblPr/>
              <a:tblGrid>
                <a:gridCol w="321471"/>
                <a:gridCol w="321471"/>
                <a:gridCol w="321471"/>
                <a:gridCol w="321471"/>
                <a:gridCol w="321471"/>
                <a:gridCol w="321471"/>
                <a:gridCol w="321471"/>
                <a:gridCol w="321471"/>
                <a:gridCol w="321471"/>
                <a:gridCol w="321471"/>
              </a:tblGrid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446856" y="35716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домашнего задания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598526" y="177439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098328" y="3631782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955452" y="1702956"/>
            <a:ext cx="3286148" cy="3715570"/>
            <a:chOff x="955452" y="1702956"/>
            <a:chExt cx="3286148" cy="3715570"/>
          </a:xfrm>
        </p:grpSpPr>
        <p:sp>
          <p:nvSpPr>
            <p:cNvPr id="28" name="TextBox 27"/>
            <p:cNvSpPr txBox="1"/>
            <p:nvPr/>
          </p:nvSpPr>
          <p:spPr>
            <a:xfrm>
              <a:off x="2527088" y="356034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955452" y="1702956"/>
              <a:ext cx="3286148" cy="3715570"/>
              <a:chOff x="955452" y="1702956"/>
              <a:chExt cx="3286148" cy="3715570"/>
            </a:xfrm>
          </p:grpSpPr>
          <p:grpSp>
            <p:nvGrpSpPr>
              <p:cNvPr id="40" name="Группа 39"/>
              <p:cNvGrpSpPr/>
              <p:nvPr/>
            </p:nvGrpSpPr>
            <p:grpSpPr>
              <a:xfrm>
                <a:off x="955452" y="1702956"/>
                <a:ext cx="3286148" cy="3715570"/>
                <a:chOff x="955452" y="1702956"/>
                <a:chExt cx="3286148" cy="3715570"/>
              </a:xfrm>
            </p:grpSpPr>
            <p:grpSp>
              <p:nvGrpSpPr>
                <p:cNvPr id="37" name="Группа 36"/>
                <p:cNvGrpSpPr/>
                <p:nvPr/>
              </p:nvGrpSpPr>
              <p:grpSpPr>
                <a:xfrm>
                  <a:off x="955452" y="1775188"/>
                  <a:ext cx="3286148" cy="3643338"/>
                  <a:chOff x="955452" y="1775188"/>
                  <a:chExt cx="3286148" cy="3643338"/>
                </a:xfrm>
              </p:grpSpPr>
              <p:cxnSp>
                <p:nvCxnSpPr>
                  <p:cNvPr id="11" name="Прямая со стрелкой 10"/>
                  <p:cNvCxnSpPr/>
                  <p:nvPr/>
                </p:nvCxnSpPr>
                <p:spPr>
                  <a:xfrm rot="5400000" flipH="1" flipV="1">
                    <a:off x="776857" y="3596063"/>
                    <a:ext cx="364333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 стрелкой 16"/>
                  <p:cNvCxnSpPr/>
                  <p:nvPr/>
                </p:nvCxnSpPr>
                <p:spPr>
                  <a:xfrm>
                    <a:off x="955452" y="3631782"/>
                    <a:ext cx="3286148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2598526" y="1702956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>
                <a:off x="3955848" y="3274592"/>
                <a:ext cx="28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</p:grpSp>
      </p:grpSp>
      <p:grpSp>
        <p:nvGrpSpPr>
          <p:cNvPr id="49" name="Группа 48"/>
          <p:cNvGrpSpPr/>
          <p:nvPr/>
        </p:nvGrpSpPr>
        <p:grpSpPr>
          <a:xfrm>
            <a:off x="1065838" y="1831582"/>
            <a:ext cx="3104324" cy="3528392"/>
            <a:chOff x="1065838" y="1831582"/>
            <a:chExt cx="3104324" cy="3528392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1065838" y="1831582"/>
              <a:ext cx="3104324" cy="3528392"/>
              <a:chOff x="1065838" y="1831582"/>
              <a:chExt cx="3104324" cy="3528392"/>
            </a:xfrm>
          </p:grpSpPr>
          <p:sp>
            <p:nvSpPr>
              <p:cNvPr id="76" name="TextBox 75"/>
              <p:cNvSpPr txBox="1"/>
              <p:nvPr/>
            </p:nvSpPr>
            <p:spPr>
              <a:xfrm rot="18906150">
                <a:off x="3138524" y="2244582"/>
                <a:ext cx="506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у=х</a:t>
                </a:r>
                <a:endParaRPr lang="ru-RU" dirty="0"/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1065838" y="1831582"/>
                <a:ext cx="3104324" cy="3528392"/>
                <a:chOff x="1065838" y="1831582"/>
                <a:chExt cx="3104324" cy="3528392"/>
              </a:xfrm>
            </p:grpSpPr>
            <p:grpSp>
              <p:nvGrpSpPr>
                <p:cNvPr id="39" name="Группа 38"/>
                <p:cNvGrpSpPr/>
                <p:nvPr/>
              </p:nvGrpSpPr>
              <p:grpSpPr>
                <a:xfrm>
                  <a:off x="1065838" y="1831582"/>
                  <a:ext cx="3104324" cy="3528392"/>
                  <a:chOff x="1065838" y="1831582"/>
                  <a:chExt cx="3104324" cy="3528392"/>
                </a:xfrm>
              </p:grpSpPr>
              <p:cxnSp>
                <p:nvCxnSpPr>
                  <p:cNvPr id="36" name="Прямая соединительная линия 35"/>
                  <p:cNvCxnSpPr/>
                  <p:nvPr/>
                </p:nvCxnSpPr>
                <p:spPr>
                  <a:xfrm rot="5400000" flipH="1" flipV="1">
                    <a:off x="1101842" y="2155618"/>
                    <a:ext cx="3024336" cy="2808312"/>
                  </a:xfrm>
                  <a:prstGeom prst="line">
                    <a:avLst/>
                  </a:prstGeom>
                  <a:ln w="38100">
                    <a:solidFill>
                      <a:srgbClr val="3AF4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rot="5400000" flipH="1" flipV="1">
                    <a:off x="993830" y="1903590"/>
                    <a:ext cx="2664296" cy="252028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 rot="5400000" flipH="1" flipV="1">
                    <a:off x="1900770" y="3090582"/>
                    <a:ext cx="2442572" cy="2096212"/>
                  </a:xfrm>
                  <a:prstGeom prst="line">
                    <a:avLst/>
                  </a:prstGeom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" name="TextBox 76"/>
                <p:cNvSpPr txBox="1"/>
                <p:nvPr/>
              </p:nvSpPr>
              <p:spPr>
                <a:xfrm rot="19051105">
                  <a:off x="2714199" y="1932707"/>
                  <a:ext cx="7537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у=х+2</a:t>
                  </a:r>
                  <a:endParaRPr lang="ru-RU" dirty="0"/>
                </a:p>
              </p:txBody>
            </p:sp>
          </p:grpSp>
        </p:grpSp>
        <p:sp>
          <p:nvSpPr>
            <p:cNvPr id="78" name="TextBox 77"/>
            <p:cNvSpPr txBox="1"/>
            <p:nvPr/>
          </p:nvSpPr>
          <p:spPr>
            <a:xfrm rot="18641677">
              <a:off x="2681764" y="3641840"/>
              <a:ext cx="1150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у=х-3</a:t>
              </a:r>
              <a:endParaRPr lang="ru-RU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4813104" y="1702956"/>
            <a:ext cx="3143272" cy="3571900"/>
            <a:chOff x="4813104" y="1702956"/>
            <a:chExt cx="3143272" cy="3571900"/>
          </a:xfrm>
        </p:grpSpPr>
        <p:sp>
          <p:nvSpPr>
            <p:cNvPr id="34" name="TextBox 33"/>
            <p:cNvSpPr txBox="1"/>
            <p:nvPr/>
          </p:nvSpPr>
          <p:spPr>
            <a:xfrm>
              <a:off x="7384872" y="3203154"/>
              <a:ext cx="35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4813104" y="1702956"/>
              <a:ext cx="3143272" cy="3571900"/>
              <a:chOff x="4813104" y="1702956"/>
              <a:chExt cx="3143272" cy="357190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027550" y="170295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grpSp>
            <p:nvGrpSpPr>
              <p:cNvPr id="52" name="Группа 51"/>
              <p:cNvGrpSpPr/>
              <p:nvPr/>
            </p:nvGrpSpPr>
            <p:grpSpPr>
              <a:xfrm>
                <a:off x="4813104" y="1702956"/>
                <a:ext cx="3143272" cy="3571900"/>
                <a:chOff x="4813104" y="1702956"/>
                <a:chExt cx="3143272" cy="3571900"/>
              </a:xfrm>
            </p:grpSpPr>
            <p:cxnSp>
              <p:nvCxnSpPr>
                <p:cNvPr id="30" name="Прямая со стрелкой 29"/>
                <p:cNvCxnSpPr/>
                <p:nvPr/>
              </p:nvCxnSpPr>
              <p:spPr>
                <a:xfrm rot="5400000" flipH="1" flipV="1">
                  <a:off x="4242394" y="3488112"/>
                  <a:ext cx="35719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 стрелкой 32"/>
                <p:cNvCxnSpPr/>
                <p:nvPr/>
              </p:nvCxnSpPr>
              <p:spPr>
                <a:xfrm>
                  <a:off x="4813104" y="3560344"/>
                  <a:ext cx="3143272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6027550" y="3488906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0</a:t>
                  </a:r>
                  <a:endParaRPr lang="ru-RU" dirty="0"/>
                </a:p>
              </p:txBody>
            </p:sp>
          </p:grpSp>
        </p:grpSp>
      </p:grpSp>
      <p:grpSp>
        <p:nvGrpSpPr>
          <p:cNvPr id="58" name="Группа 57"/>
          <p:cNvGrpSpPr/>
          <p:nvPr/>
        </p:nvGrpSpPr>
        <p:grpSpPr>
          <a:xfrm>
            <a:off x="4813104" y="1725172"/>
            <a:ext cx="3093065" cy="2906742"/>
            <a:chOff x="4813104" y="1725172"/>
            <a:chExt cx="3093065" cy="2906742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4813104" y="1725172"/>
              <a:ext cx="3000396" cy="2906742"/>
              <a:chOff x="4813104" y="1725172"/>
              <a:chExt cx="3000396" cy="2906742"/>
            </a:xfrm>
          </p:grpSpPr>
          <p:sp>
            <p:nvSpPr>
              <p:cNvPr id="86" name="TextBox 85"/>
              <p:cNvSpPr txBox="1"/>
              <p:nvPr/>
            </p:nvSpPr>
            <p:spPr>
              <a:xfrm rot="18372642">
                <a:off x="6053999" y="1908556"/>
                <a:ext cx="736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у=х+2</a:t>
                </a:r>
                <a:endParaRPr lang="ru-RU" dirty="0"/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4813104" y="1841496"/>
                <a:ext cx="3000396" cy="2790418"/>
                <a:chOff x="4813104" y="1841496"/>
                <a:chExt cx="3000396" cy="2790418"/>
              </a:xfrm>
            </p:grpSpPr>
            <p:grpSp>
              <p:nvGrpSpPr>
                <p:cNvPr id="55" name="Группа 54"/>
                <p:cNvGrpSpPr/>
                <p:nvPr/>
              </p:nvGrpSpPr>
              <p:grpSpPr>
                <a:xfrm>
                  <a:off x="4813104" y="1845832"/>
                  <a:ext cx="3000396" cy="2786082"/>
                  <a:chOff x="4813104" y="1845832"/>
                  <a:chExt cx="3000396" cy="2786082"/>
                </a:xfrm>
              </p:grpSpPr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16200000" flipH="1">
                    <a:off x="4991699" y="1952989"/>
                    <a:ext cx="2714644" cy="2500330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 rot="5400000" flipH="1" flipV="1">
                    <a:off x="4420195" y="2310179"/>
                    <a:ext cx="2714644" cy="1928826"/>
                  </a:xfrm>
                  <a:prstGeom prst="line">
                    <a:avLst/>
                  </a:prstGeom>
                  <a:ln w="381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>
                    <a:off x="4884542" y="2845964"/>
                    <a:ext cx="2928958" cy="1588"/>
                  </a:xfrm>
                  <a:prstGeom prst="line">
                    <a:avLst/>
                  </a:prstGeom>
                  <a:ln w="38100">
                    <a:solidFill>
                      <a:srgbClr val="F539CD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" name="TextBox 86"/>
                <p:cNvSpPr txBox="1"/>
                <p:nvPr/>
              </p:nvSpPr>
              <p:spPr>
                <a:xfrm rot="2730375">
                  <a:off x="5313170" y="2060146"/>
                  <a:ext cx="806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/>
                    <a:t>у=-х+2</a:t>
                  </a:r>
                  <a:endParaRPr lang="ru-RU" dirty="0"/>
                </a:p>
              </p:txBody>
            </p:sp>
          </p:grpSp>
        </p:grpSp>
        <p:sp>
          <p:nvSpPr>
            <p:cNvPr id="88" name="TextBox 87"/>
            <p:cNvSpPr txBox="1"/>
            <p:nvPr/>
          </p:nvSpPr>
          <p:spPr>
            <a:xfrm>
              <a:off x="7384872" y="2488774"/>
              <a:ext cx="521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у=2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Найти координаты точки пересечения графиков линейных функций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у=-4х-1 и у=2х+5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4х-1=2х+5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4х-2х=5+1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2х=6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х=3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у=2·3=6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Ответ: (3, 2)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у=-2х+3  и у=х-6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-2х+3=х-6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-2х-х=-6-3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-3х=-9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х=3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у=3-6=-3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Ответ: (3, -3)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</a:rPr>
              <a:t>k&gt;0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effectLst/>
              </a:rPr>
              <a:t>угол наклона прямой к оси ОХ 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острый;</a:t>
            </a:r>
            <a:br>
              <a:rPr lang="ru-RU" sz="3200" dirty="0" smtClean="0">
                <a:solidFill>
                  <a:srgbClr val="FF0000"/>
                </a:solidFill>
                <a:effectLst/>
              </a:rPr>
            </a:br>
            <a:r>
              <a:rPr lang="ru-RU" sz="3200" dirty="0" err="1" smtClean="0">
                <a:solidFill>
                  <a:srgbClr val="FF0000"/>
                </a:solidFill>
                <a:effectLst/>
              </a:rPr>
              <a:t>k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&lt;0 </a:t>
            </a:r>
            <a:r>
              <a:rPr lang="ru-RU" sz="3200" dirty="0" smtClean="0">
                <a:solidFill>
                  <a:srgbClr val="00B050"/>
                </a:solidFill>
                <a:effectLst/>
              </a:rPr>
              <a:t>угол наклона прямой к оси ОХ 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тупой;</a:t>
            </a:r>
            <a:br>
              <a:rPr lang="ru-RU" sz="3200" dirty="0" smtClean="0">
                <a:solidFill>
                  <a:srgbClr val="FF0000"/>
                </a:solidFill>
                <a:effectLst/>
              </a:rPr>
            </a:br>
            <a:r>
              <a:rPr lang="ru-RU" sz="3200" dirty="0" smtClean="0">
                <a:solidFill>
                  <a:srgbClr val="FF0000"/>
                </a:solidFill>
                <a:effectLst/>
              </a:rPr>
              <a:t>k=0 прямая параллельна оси Ох</a:t>
            </a:r>
            <a:endParaRPr lang="ru-RU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b</a:t>
            </a:r>
            <a:r>
              <a:rPr lang="ru-RU" dirty="0" smtClean="0">
                <a:solidFill>
                  <a:srgbClr val="FF0000"/>
                </a:solidFill>
              </a:rPr>
              <a:t>&gt;0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00B050"/>
                </a:solidFill>
              </a:rPr>
              <a:t>график пересекает ось </a:t>
            </a:r>
            <a:r>
              <a:rPr lang="ru-RU" sz="2400" dirty="0" err="1" smtClean="0">
                <a:solidFill>
                  <a:srgbClr val="00B050"/>
                </a:solidFill>
              </a:rPr>
              <a:t>Оу</a:t>
            </a:r>
            <a:r>
              <a:rPr lang="ru-RU" sz="2400" dirty="0" smtClean="0">
                <a:solidFill>
                  <a:srgbClr val="00B050"/>
                </a:solidFill>
              </a:rPr>
              <a:t> выше оси Ох;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ru-RU" dirty="0" smtClean="0">
                <a:solidFill>
                  <a:srgbClr val="FF0000"/>
                </a:solidFill>
              </a:rPr>
              <a:t>&lt;0 </a:t>
            </a:r>
            <a:r>
              <a:rPr lang="ru-RU" sz="2400" dirty="0" smtClean="0">
                <a:solidFill>
                  <a:srgbClr val="00B050"/>
                </a:solidFill>
              </a:rPr>
              <a:t>график пересекает ось </a:t>
            </a:r>
            <a:r>
              <a:rPr lang="ru-RU" sz="2400" dirty="0" err="1" smtClean="0">
                <a:solidFill>
                  <a:srgbClr val="00B050"/>
                </a:solidFill>
              </a:rPr>
              <a:t>Оу</a:t>
            </a:r>
            <a:r>
              <a:rPr lang="ru-RU" sz="2400" dirty="0" smtClean="0">
                <a:solidFill>
                  <a:srgbClr val="00B050"/>
                </a:solidFill>
              </a:rPr>
              <a:t> ниже оси Ох;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ru-RU" dirty="0" smtClean="0">
                <a:solidFill>
                  <a:srgbClr val="FF0000"/>
                </a:solidFill>
              </a:rPr>
              <a:t>=0 </a:t>
            </a:r>
            <a:r>
              <a:rPr lang="ru-RU" sz="2400" dirty="0" smtClean="0">
                <a:solidFill>
                  <a:srgbClr val="00B050"/>
                </a:solidFill>
              </a:rPr>
              <a:t>график проходит через начало координат (прямая  пропорциональность)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Даны :                         </a:t>
            </a:r>
            <a:r>
              <a:rPr lang="ru-RU" dirty="0" err="1" smtClean="0">
                <a:solidFill>
                  <a:schemeClr val="bg1"/>
                </a:solidFill>
              </a:rPr>
              <a:t>у=к₁х+в</a:t>
            </a:r>
            <a:r>
              <a:rPr lang="ru-RU" dirty="0" smtClean="0">
                <a:solidFill>
                  <a:schemeClr val="bg1"/>
                </a:solidFill>
              </a:rPr>
              <a:t>₁  и  </a:t>
            </a:r>
            <a:r>
              <a:rPr lang="ru-RU" dirty="0" err="1" smtClean="0">
                <a:solidFill>
                  <a:schemeClr val="bg1"/>
                </a:solidFill>
              </a:rPr>
              <a:t>у=к₂х+в</a:t>
            </a:r>
            <a:r>
              <a:rPr lang="ru-RU" dirty="0" smtClean="0">
                <a:solidFill>
                  <a:schemeClr val="bg1"/>
                </a:solidFill>
              </a:rPr>
              <a:t>₂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Если: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к₁≠к</a:t>
            </a:r>
            <a:r>
              <a:rPr lang="ru-RU" dirty="0" smtClean="0">
                <a:solidFill>
                  <a:srgbClr val="FF0000"/>
                </a:solidFill>
              </a:rPr>
              <a:t>₂ </a:t>
            </a:r>
            <a:r>
              <a:rPr lang="ru-RU" sz="2400" dirty="0" smtClean="0">
                <a:solidFill>
                  <a:srgbClr val="00B050"/>
                </a:solidFill>
              </a:rPr>
              <a:t>графики пересекаются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FF0000"/>
                </a:solidFill>
              </a:rPr>
              <a:t>к₁≠к</a:t>
            </a:r>
            <a:r>
              <a:rPr lang="ru-RU" sz="2400" dirty="0" smtClean="0">
                <a:solidFill>
                  <a:srgbClr val="FF0000"/>
                </a:solidFill>
              </a:rPr>
              <a:t>₂, </a:t>
            </a:r>
            <a:r>
              <a:rPr lang="ru-RU" sz="2400" dirty="0" err="1" smtClean="0">
                <a:solidFill>
                  <a:srgbClr val="FF0000"/>
                </a:solidFill>
              </a:rPr>
              <a:t>в₁=в</a:t>
            </a:r>
            <a:r>
              <a:rPr lang="ru-RU" sz="2400" dirty="0" smtClean="0">
                <a:solidFill>
                  <a:srgbClr val="FF0000"/>
                </a:solidFill>
              </a:rPr>
              <a:t>₂ </a:t>
            </a:r>
            <a:r>
              <a:rPr lang="ru-RU" sz="2400" dirty="0" smtClean="0">
                <a:solidFill>
                  <a:srgbClr val="00B050"/>
                </a:solidFill>
              </a:rPr>
              <a:t>графики пересекаются в точке(0,в)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FF0000"/>
                </a:solidFill>
              </a:rPr>
              <a:t>к₁=к</a:t>
            </a:r>
            <a:r>
              <a:rPr lang="ru-RU" sz="2400" dirty="0" smtClean="0">
                <a:solidFill>
                  <a:srgbClr val="FF0000"/>
                </a:solidFill>
              </a:rPr>
              <a:t>₂, </a:t>
            </a:r>
            <a:r>
              <a:rPr lang="ru-RU" sz="2400" dirty="0" err="1" smtClean="0">
                <a:solidFill>
                  <a:srgbClr val="FF0000"/>
                </a:solidFill>
              </a:rPr>
              <a:t>в₁≠в</a:t>
            </a:r>
            <a:r>
              <a:rPr lang="ru-RU" sz="2400" dirty="0" smtClean="0">
                <a:solidFill>
                  <a:srgbClr val="FF0000"/>
                </a:solidFill>
              </a:rPr>
              <a:t>₂ </a:t>
            </a:r>
            <a:r>
              <a:rPr lang="ru-RU" sz="2400" dirty="0" smtClean="0">
                <a:solidFill>
                  <a:srgbClr val="00B050"/>
                </a:solidFill>
              </a:rPr>
              <a:t>графики параллельны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FF0000"/>
                </a:solidFill>
              </a:rPr>
              <a:t>к₁=к</a:t>
            </a:r>
            <a:r>
              <a:rPr lang="ru-RU" sz="2400" dirty="0" smtClean="0">
                <a:solidFill>
                  <a:srgbClr val="FF0000"/>
                </a:solidFill>
              </a:rPr>
              <a:t>₂, </a:t>
            </a:r>
            <a:r>
              <a:rPr lang="ru-RU" sz="2400" dirty="0" err="1" smtClean="0">
                <a:solidFill>
                  <a:srgbClr val="FF0000"/>
                </a:solidFill>
              </a:rPr>
              <a:t>в₁=в</a:t>
            </a:r>
            <a:r>
              <a:rPr lang="ru-RU" sz="2400" dirty="0" smtClean="0">
                <a:solidFill>
                  <a:srgbClr val="FF0000"/>
                </a:solidFill>
              </a:rPr>
              <a:t>₂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rgbClr val="00B050"/>
                </a:solidFill>
              </a:rPr>
              <a:t>графики совпадают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uiExpan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396877"/>
            <a:ext cx="8229600" cy="5840435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Среди функций, заданных формулами у=х+0,5 (1) ; у=-0,5х+4 (2) ; у=5х-1 (3) ;</a:t>
            </a:r>
          </a:p>
          <a:p>
            <a:pPr>
              <a:buNone/>
            </a:pPr>
            <a:r>
              <a:rPr lang="ru-RU" dirty="0" smtClean="0"/>
              <a:t>    у=1+0,5х (4) ; у=2х-5 (5); у=0,5х-2 (6)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назовите те, графики которых</a:t>
            </a:r>
          </a:p>
          <a:p>
            <a:pPr>
              <a:buNone/>
            </a:pPr>
            <a:r>
              <a:rPr lang="ru-RU" dirty="0" smtClean="0"/>
              <a:t>    а)параллельны графику функции у=0,5х+4</a:t>
            </a:r>
          </a:p>
          <a:p>
            <a:pPr>
              <a:buNone/>
            </a:pPr>
            <a:r>
              <a:rPr lang="ru-RU" dirty="0" smtClean="0"/>
              <a:t>    б)пересекается с графиком функции у=2х+3</a:t>
            </a:r>
          </a:p>
          <a:p>
            <a:pPr>
              <a:buNone/>
            </a:pPr>
            <a:r>
              <a:rPr lang="ru-RU" dirty="0" smtClean="0"/>
              <a:t>    в)совпадает с графиком функции у=4-0,5х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AF481"/>
                </a:solidFill>
              </a:rPr>
              <a:t>Для функции у=35х-42 составить функцию, график которой:</a:t>
            </a:r>
            <a:endParaRPr lang="ru-RU" dirty="0">
              <a:solidFill>
                <a:srgbClr val="3AF48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а)параллелен ему;</a:t>
            </a:r>
          </a:p>
          <a:p>
            <a:pPr algn="just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б)параллелен ему и проходит через начало координат;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в)пересекается с ним;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г)пересекается с ним в точке (0,-42)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143932" cy="35719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Задания: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1.Найти координаты точки пересечения графика у=3х+4  с осями координат;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2.График функции </a:t>
            </a:r>
            <a:r>
              <a:rPr lang="ru-RU" dirty="0" err="1" smtClean="0">
                <a:solidFill>
                  <a:srgbClr val="00B050"/>
                </a:solidFill>
              </a:rPr>
              <a:t>у=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ru-RU" dirty="0" smtClean="0">
                <a:solidFill>
                  <a:srgbClr val="00B050"/>
                </a:solidFill>
              </a:rPr>
              <a:t>х+5 проходит через точку М(-7,12).Найдите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3.График функции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у=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х+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проходит через точку  А(-3,2) и  параллелен  прямой          у=-4х.Найдите к и в. Напишите получившуюся формулу.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527</Words>
  <Application>Microsoft Office PowerPoint</Application>
  <PresentationFormat>Экран (4:3)</PresentationFormat>
  <Paragraphs>322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Апекс</vt:lpstr>
      <vt:lpstr>Специальное оформление</vt:lpstr>
      <vt:lpstr>ВЗАИМНОЕ РАСПОЛОЖЕНИЕ ГРАФИКОВ ЛИНЕЙНЫХ ФУНКЦИЙ</vt:lpstr>
      <vt:lpstr>Цели урока:</vt:lpstr>
      <vt:lpstr>АКТУАЛИЗАЦИЯ ЗНАНИЙ</vt:lpstr>
      <vt:lpstr>ПРОВЕРКА домашнего задания</vt:lpstr>
      <vt:lpstr>Найти координаты точки пересечения графиков линейных функций</vt:lpstr>
      <vt:lpstr>k&gt;0 угол наклона прямой к оси ОХ острый; k&lt;0 угол наклона прямой к оси ОХ тупой; k=0 прямая параллельна оси Ох</vt:lpstr>
      <vt:lpstr>Слайд 7</vt:lpstr>
      <vt:lpstr>Для функции у=35х-42 составить функцию, график которой:</vt:lpstr>
      <vt:lpstr>Задания:</vt:lpstr>
      <vt:lpstr>Определить у функции у=kх+b                        знак углового коэффициента k и число b</vt:lpstr>
      <vt:lpstr>По внешнему виду определить правильно ли построен график? Ответ прокомментировать.</vt:lpstr>
      <vt:lpstr>По внешнему виду определить правильно ли построен график. Ответ прокомментировать.</vt:lpstr>
      <vt:lpstr>Составить формулы для функций, изображенных графиков.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ГРАФИКОВ ЛИНЕЙНЫХ ФУНКЦИЙ</dc:title>
  <dc:creator>Home</dc:creator>
  <cp:lastModifiedBy>RWT</cp:lastModifiedBy>
  <cp:revision>93</cp:revision>
  <dcterms:created xsi:type="dcterms:W3CDTF">2010-11-04T18:27:30Z</dcterms:created>
  <dcterms:modified xsi:type="dcterms:W3CDTF">2011-01-28T17:18:14Z</dcterms:modified>
</cp:coreProperties>
</file>