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84" r:id="rId4"/>
    <p:sldId id="28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87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70" r:id="rId29"/>
    <p:sldId id="28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57EA8-1B6B-4A69-9954-E41F58AE8509}" type="datetimeFigureOut">
              <a:rPr lang="ru-RU" smtClean="0"/>
              <a:pPr/>
              <a:t>23.09.2011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ED9FA-6E00-42A8-A03F-FCF0634696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ED9FA-6E00-42A8-A03F-FCF06346966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F0FD-4C53-4DBC-847C-BD09BC945C85}" type="datetimeFigureOut">
              <a:rPr lang="ru-RU" smtClean="0"/>
              <a:pPr/>
              <a:t>23.09.2011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9429-5ABE-4295-81A6-E94DD4260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F0FD-4C53-4DBC-847C-BD09BC945C85}" type="datetimeFigureOut">
              <a:rPr lang="ru-RU" smtClean="0"/>
              <a:pPr/>
              <a:t>23.09.2011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9429-5ABE-4295-81A6-E94DD4260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F0FD-4C53-4DBC-847C-BD09BC945C85}" type="datetimeFigureOut">
              <a:rPr lang="ru-RU" smtClean="0"/>
              <a:pPr/>
              <a:t>23.09.2011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9429-5ABE-4295-81A6-E94DD4260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F0FD-4C53-4DBC-847C-BD09BC945C85}" type="datetimeFigureOut">
              <a:rPr lang="ru-RU" smtClean="0"/>
              <a:pPr/>
              <a:t>23.09.2011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9429-5ABE-4295-81A6-E94DD4260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F0FD-4C53-4DBC-847C-BD09BC945C85}" type="datetimeFigureOut">
              <a:rPr lang="ru-RU" smtClean="0"/>
              <a:pPr/>
              <a:t>23.09.2011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9429-5ABE-4295-81A6-E94DD4260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F0FD-4C53-4DBC-847C-BD09BC945C85}" type="datetimeFigureOut">
              <a:rPr lang="ru-RU" smtClean="0"/>
              <a:pPr/>
              <a:t>23.09.2011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9429-5ABE-4295-81A6-E94DD4260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F0FD-4C53-4DBC-847C-BD09BC945C85}" type="datetimeFigureOut">
              <a:rPr lang="ru-RU" smtClean="0"/>
              <a:pPr/>
              <a:t>23.09.2011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9429-5ABE-4295-81A6-E94DD4260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F0FD-4C53-4DBC-847C-BD09BC945C85}" type="datetimeFigureOut">
              <a:rPr lang="ru-RU" smtClean="0"/>
              <a:pPr/>
              <a:t>23.09.2011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9429-5ABE-4295-81A6-E94DD4260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F0FD-4C53-4DBC-847C-BD09BC945C85}" type="datetimeFigureOut">
              <a:rPr lang="ru-RU" smtClean="0"/>
              <a:pPr/>
              <a:t>23.09.2011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9429-5ABE-4295-81A6-E94DD4260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F0FD-4C53-4DBC-847C-BD09BC945C85}" type="datetimeFigureOut">
              <a:rPr lang="ru-RU" smtClean="0"/>
              <a:pPr/>
              <a:t>23.09.2011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9429-5ABE-4295-81A6-E94DD4260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F0FD-4C53-4DBC-847C-BD09BC945C85}" type="datetimeFigureOut">
              <a:rPr lang="ru-RU" smtClean="0"/>
              <a:pPr/>
              <a:t>23.09.2011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9429-5ABE-4295-81A6-E94DD4260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7F0FD-4C53-4DBC-847C-BD09BC945C85}" type="datetimeFigureOut">
              <a:rPr lang="ru-RU" smtClean="0"/>
              <a:pPr/>
              <a:t>23.09.2011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59429-5ABE-4295-81A6-E94DD4260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3" y="2143116"/>
            <a:ext cx="6929487" cy="133984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Ферменты - биологические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катализаторы жизни.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714356"/>
            <a:ext cx="7772400" cy="150018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Хрен, чеснок, авокадо, киви, папайя, ананасы, бананы, манго, соевый соус, бобы – богаты ферментами.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AOD0T4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2285992"/>
            <a:ext cx="3005861" cy="2000264"/>
          </a:xfrm>
          <a:prstGeom prst="rect">
            <a:avLst/>
          </a:prstGeom>
        </p:spPr>
      </p:pic>
      <p:pic>
        <p:nvPicPr>
          <p:cNvPr id="8" name="Рисунок 7" descr="CAG3KDW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4214818"/>
            <a:ext cx="3096138" cy="2319114"/>
          </a:xfrm>
          <a:prstGeom prst="rect">
            <a:avLst/>
          </a:prstGeom>
        </p:spPr>
      </p:pic>
      <p:pic>
        <p:nvPicPr>
          <p:cNvPr id="10" name="Рисунок 9" descr="CAG3KDW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4357694"/>
            <a:ext cx="2466975" cy="18478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857364"/>
            <a:ext cx="192882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2643182"/>
            <a:ext cx="171450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Ферменты содержат сорта капусты: брокколи, белокочанная, цветная и другие сорта.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AAUS62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071678"/>
            <a:ext cx="4101058" cy="3071834"/>
          </a:xfrm>
          <a:prstGeom prst="rect">
            <a:avLst/>
          </a:prstGeom>
        </p:spPr>
      </p:pic>
      <p:pic>
        <p:nvPicPr>
          <p:cNvPr id="7" name="Рисунок 6" descr="CAOD0T4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4143380"/>
            <a:ext cx="2994708" cy="2243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Основные пищеварительные ферменты: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Амилаза- расщепляет углеводы;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 Протеаза- расщепляет белки;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 Липаза- расщепляет жиры.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Все находятся в поджелудочной железе и поступают в желудок.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Ферменты ускоряют расщепление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жиров, белков, углеводов.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Их известно более 2000.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Аптечные ферменты: мезимы, фесталы, энзимы и другие.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таблетки 12 с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56" y="2571744"/>
            <a:ext cx="2870276" cy="2143140"/>
          </a:xfrm>
          <a:prstGeom prst="rect">
            <a:avLst/>
          </a:prstGeom>
        </p:spPr>
      </p:pic>
      <p:pic>
        <p:nvPicPr>
          <p:cNvPr id="4" name="Рисунок 3" descr="CATWHE6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571876"/>
            <a:ext cx="3395669" cy="2543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Из-за нехватки ферментов большая нагрузка у человека на щитовидную железу.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таблетки 12 с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2285992"/>
            <a:ext cx="3313015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142984"/>
            <a:ext cx="8186766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С. Д. Варфоломеев- заведующий кафедрой  химической энзимологии о ферментах: «Главная задача химиков- научиться ускорять химические реакции с помощью катализаторов, чтобы быстрее производить нужные вещества ( материалы, препараты) и уничтожать ненужные ( например: токсичные отходы)»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428596" y="214290"/>
            <a:ext cx="8215370" cy="11430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Начало разрушения ферментов и появление болезней.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остё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714488"/>
            <a:ext cx="4166864" cy="3143272"/>
          </a:xfrm>
          <a:prstGeom prst="rect">
            <a:avLst/>
          </a:prstGeom>
        </p:spPr>
      </p:pic>
      <p:sp>
        <p:nvSpPr>
          <p:cNvPr id="7" name="Содержимое 4"/>
          <p:cNvSpPr txBox="1">
            <a:spLocks/>
          </p:cNvSpPr>
          <p:nvPr/>
        </p:nvSpPr>
        <p:spPr>
          <a:xfrm>
            <a:off x="357158" y="5000636"/>
            <a:ext cx="8429684" cy="1142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Неандертальцы 50000 лет назад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разводили огонь в пещерах.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285720" y="214290"/>
            <a:ext cx="8358246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Желудок пищеварительных ферментов.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остё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500174"/>
            <a:ext cx="4143404" cy="2349782"/>
          </a:xfrm>
          <a:prstGeom prst="rect">
            <a:avLst/>
          </a:prstGeom>
        </p:spPr>
      </p:pic>
      <p:sp>
        <p:nvSpPr>
          <p:cNvPr id="7" name="Содержимое 4"/>
          <p:cNvSpPr txBox="1">
            <a:spLocks/>
          </p:cNvSpPr>
          <p:nvPr/>
        </p:nvSpPr>
        <p:spPr>
          <a:xfrm>
            <a:off x="357158" y="5643578"/>
            <a:ext cx="8429684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200" dirty="0" smtClean="0"/>
          </a:p>
        </p:txBody>
      </p:sp>
      <p:pic>
        <p:nvPicPr>
          <p:cNvPr id="6" name="Рисунок 5" descr="CAW4MOK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4214818"/>
            <a:ext cx="2466975" cy="1847850"/>
          </a:xfrm>
          <a:prstGeom prst="rect">
            <a:avLst/>
          </a:prstGeom>
        </p:spPr>
      </p:pic>
      <p:pic>
        <p:nvPicPr>
          <p:cNvPr id="8" name="Рисунок 7" descr="CAGPQ2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1571612"/>
            <a:ext cx="3071834" cy="4101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Ингибиторы- вещества угнетающие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активность ферментов.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5940444"/>
          </a:xfrm>
        </p:spPr>
        <p:txBody>
          <a:bodyPr>
            <a:normAutofit/>
          </a:bodyPr>
          <a:lstStyle/>
          <a:p>
            <a:pPr marL="457200" indent="-457200"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 Значение ферментов, как биологических катализаторов.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 Выяснить действие химических препаратов на вареные и сырые продукты.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357158" y="642918"/>
            <a:ext cx="8358246" cy="11430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Семенная часть растения содержит ингибиторы.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357158" y="5643578"/>
            <a:ext cx="8429684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200" dirty="0" smtClean="0"/>
          </a:p>
        </p:txBody>
      </p:sp>
      <p:pic>
        <p:nvPicPr>
          <p:cNvPr id="6" name="Рисунок 5" descr="арахи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214554"/>
            <a:ext cx="2086242" cy="1571636"/>
          </a:xfrm>
          <a:prstGeom prst="rect">
            <a:avLst/>
          </a:prstGeom>
        </p:spPr>
      </p:pic>
      <p:pic>
        <p:nvPicPr>
          <p:cNvPr id="8" name="Рисунок 7" descr="картофел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2428868"/>
            <a:ext cx="2656250" cy="2814650"/>
          </a:xfrm>
          <a:prstGeom prst="rect">
            <a:avLst/>
          </a:prstGeom>
        </p:spPr>
      </p:pic>
      <p:pic>
        <p:nvPicPr>
          <p:cNvPr id="9" name="Рисунок 8" descr="яйц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4071942"/>
            <a:ext cx="3051949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2071670" y="571480"/>
            <a:ext cx="5000660" cy="17145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Разрушение ингибиторов.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Приготовление еды.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Проращивание.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357158" y="5643578"/>
            <a:ext cx="8429684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200" dirty="0" smtClean="0"/>
          </a:p>
        </p:txBody>
      </p:sp>
      <p:pic>
        <p:nvPicPr>
          <p:cNvPr id="6" name="Рисунок 5" descr="арахи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3429000"/>
            <a:ext cx="3236837" cy="2438416"/>
          </a:xfrm>
          <a:prstGeom prst="rect">
            <a:avLst/>
          </a:prstGeom>
        </p:spPr>
      </p:pic>
      <p:pic>
        <p:nvPicPr>
          <p:cNvPr id="10" name="Рисунок 9" descr="CA0VUF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2428868"/>
            <a:ext cx="3285340" cy="3054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214282" y="357166"/>
            <a:ext cx="8572560" cy="2714644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9800" b="1" dirty="0" smtClean="0">
                <a:latin typeface="Times New Roman" pitchFamily="18" charset="0"/>
                <a:cs typeface="Times New Roman" pitchFamily="18" charset="0"/>
              </a:rPr>
              <a:t>ПРАКТИЧЕСКАЯ ЧАСТЬ.</a:t>
            </a:r>
          </a:p>
          <a:p>
            <a:pPr algn="ctr">
              <a:buNone/>
            </a:pPr>
            <a:endParaRPr lang="ru-RU" sz="4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9800" b="1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9800" dirty="0" smtClean="0">
                <a:latin typeface="Times New Roman" pitchFamily="18" charset="0"/>
                <a:cs typeface="Times New Roman" pitchFamily="18" charset="0"/>
              </a:rPr>
              <a:t> Действие фермента каталазы.</a:t>
            </a:r>
            <a:endParaRPr lang="ru-RU" sz="9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9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9800" dirty="0" smtClean="0">
                <a:latin typeface="Times New Roman" pitchFamily="18" charset="0"/>
                <a:cs typeface="Times New Roman" pitchFamily="18" charset="0"/>
              </a:rPr>
              <a:t> Изучение биохимической природы ферментов, каталитической активности ферментов в живых и не живых клетках.</a:t>
            </a: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357158" y="5643578"/>
            <a:ext cx="8429684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200" dirty="0" smtClean="0"/>
          </a:p>
        </p:txBody>
      </p:sp>
      <p:pic>
        <p:nvPicPr>
          <p:cNvPr id="9" name="Рисунок 8" descr="CAJ0KT2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3500438"/>
            <a:ext cx="2505079" cy="307273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643314"/>
            <a:ext cx="278608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357158" y="214290"/>
            <a:ext cx="8358214" cy="12144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Обработка перекисью водорода сырой и вареной моркови. </a:t>
            </a: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357158" y="5643578"/>
            <a:ext cx="8429684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200" dirty="0" smtClean="0"/>
          </a:p>
        </p:txBody>
      </p:sp>
      <p:pic>
        <p:nvPicPr>
          <p:cNvPr id="6" name="Рисунок 5" descr="P10500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071678"/>
            <a:ext cx="2928958" cy="2196719"/>
          </a:xfrm>
          <a:prstGeom prst="rect">
            <a:avLst/>
          </a:prstGeom>
        </p:spPr>
      </p:pic>
      <p:pic>
        <p:nvPicPr>
          <p:cNvPr id="8" name="Рисунок 7" descr="P10500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2071678"/>
            <a:ext cx="2928958" cy="2196719"/>
          </a:xfrm>
          <a:prstGeom prst="rect">
            <a:avLst/>
          </a:prstGeom>
        </p:spPr>
      </p:pic>
      <p:pic>
        <p:nvPicPr>
          <p:cNvPr id="9" name="Рисунок 8" descr="P10500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4357694"/>
            <a:ext cx="2928958" cy="2196719"/>
          </a:xfrm>
          <a:prstGeom prst="rect">
            <a:avLst/>
          </a:prstGeom>
        </p:spPr>
      </p:pic>
      <p:pic>
        <p:nvPicPr>
          <p:cNvPr id="10" name="Рисунок 9" descr="P10500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4357694"/>
            <a:ext cx="2928958" cy="2196719"/>
          </a:xfrm>
          <a:prstGeom prst="rect">
            <a:avLst/>
          </a:prstGeom>
        </p:spPr>
      </p:pic>
      <p:sp>
        <p:nvSpPr>
          <p:cNvPr id="11" name="Содержимое 4"/>
          <p:cNvSpPr txBox="1">
            <a:spLocks/>
          </p:cNvSpPr>
          <p:nvPr/>
        </p:nvSpPr>
        <p:spPr>
          <a:xfrm>
            <a:off x="285720" y="1500174"/>
            <a:ext cx="2000264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Опыт №1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571472" y="428604"/>
            <a:ext cx="8143900" cy="100013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Обработка перекисью водорода сырой и вареной печени.</a:t>
            </a: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357158" y="5643578"/>
            <a:ext cx="8429684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200" dirty="0" smtClean="0"/>
          </a:p>
        </p:txBody>
      </p:sp>
      <p:pic>
        <p:nvPicPr>
          <p:cNvPr id="6" name="Рисунок 5" descr="P10500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143116"/>
            <a:ext cx="2928958" cy="2196718"/>
          </a:xfrm>
          <a:prstGeom prst="rect">
            <a:avLst/>
          </a:prstGeom>
        </p:spPr>
      </p:pic>
      <p:pic>
        <p:nvPicPr>
          <p:cNvPr id="8" name="Рисунок 7" descr="P10500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143115"/>
            <a:ext cx="2928958" cy="2196718"/>
          </a:xfrm>
          <a:prstGeom prst="rect">
            <a:avLst/>
          </a:prstGeom>
        </p:spPr>
      </p:pic>
      <p:pic>
        <p:nvPicPr>
          <p:cNvPr id="9" name="Рисунок 8" descr="P10500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4429132"/>
            <a:ext cx="2928958" cy="2196718"/>
          </a:xfrm>
          <a:prstGeom prst="rect">
            <a:avLst/>
          </a:prstGeom>
        </p:spPr>
      </p:pic>
      <p:pic>
        <p:nvPicPr>
          <p:cNvPr id="10" name="Рисунок 9" descr="P10500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4429131"/>
            <a:ext cx="2928958" cy="2196718"/>
          </a:xfrm>
          <a:prstGeom prst="rect">
            <a:avLst/>
          </a:prstGeom>
        </p:spPr>
      </p:pic>
      <p:sp>
        <p:nvSpPr>
          <p:cNvPr id="11" name="Содержимое 4"/>
          <p:cNvSpPr txBox="1">
            <a:spLocks/>
          </p:cNvSpPr>
          <p:nvPr/>
        </p:nvSpPr>
        <p:spPr>
          <a:xfrm>
            <a:off x="214282" y="1500174"/>
            <a:ext cx="1857388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Опыт №2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857224" y="214290"/>
            <a:ext cx="7786710" cy="100013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Обработка перекисью водорода сырого и вареного картофеля.</a:t>
            </a: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357158" y="5643578"/>
            <a:ext cx="8429684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200" dirty="0" smtClean="0"/>
          </a:p>
        </p:txBody>
      </p:sp>
      <p:pic>
        <p:nvPicPr>
          <p:cNvPr id="6" name="Рисунок 5" descr="P10500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143116"/>
            <a:ext cx="2928957" cy="2196718"/>
          </a:xfrm>
          <a:prstGeom prst="rect">
            <a:avLst/>
          </a:prstGeom>
        </p:spPr>
      </p:pic>
      <p:pic>
        <p:nvPicPr>
          <p:cNvPr id="8" name="Рисунок 7" descr="P10500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143115"/>
            <a:ext cx="2928957" cy="2196718"/>
          </a:xfrm>
          <a:prstGeom prst="rect">
            <a:avLst/>
          </a:prstGeom>
        </p:spPr>
      </p:pic>
      <p:pic>
        <p:nvPicPr>
          <p:cNvPr id="9" name="Рисунок 8" descr="P10500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4429132"/>
            <a:ext cx="2928957" cy="2196718"/>
          </a:xfrm>
          <a:prstGeom prst="rect">
            <a:avLst/>
          </a:prstGeom>
        </p:spPr>
      </p:pic>
      <p:pic>
        <p:nvPicPr>
          <p:cNvPr id="10" name="Рисунок 9" descr="P10500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4429131"/>
            <a:ext cx="2928957" cy="2196718"/>
          </a:xfrm>
          <a:prstGeom prst="rect">
            <a:avLst/>
          </a:prstGeom>
        </p:spPr>
      </p:pic>
      <p:sp>
        <p:nvSpPr>
          <p:cNvPr id="11" name="Содержимое 4"/>
          <p:cNvSpPr txBox="1">
            <a:spLocks/>
          </p:cNvSpPr>
          <p:nvPr/>
        </p:nvSpPr>
        <p:spPr>
          <a:xfrm>
            <a:off x="285720" y="1285860"/>
            <a:ext cx="2000264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Опыт №3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642910" y="428604"/>
            <a:ext cx="8001024" cy="100013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Обработка перекисью водорода клеток листа алоэ.</a:t>
            </a: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357158" y="5643578"/>
            <a:ext cx="8429684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200" dirty="0" smtClean="0"/>
          </a:p>
        </p:txBody>
      </p:sp>
      <p:pic>
        <p:nvPicPr>
          <p:cNvPr id="6" name="Рисунок 5" descr="P10500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428868"/>
            <a:ext cx="3714776" cy="3670129"/>
          </a:xfrm>
          <a:prstGeom prst="rect">
            <a:avLst/>
          </a:prstGeom>
        </p:spPr>
      </p:pic>
      <p:pic>
        <p:nvPicPr>
          <p:cNvPr id="8" name="Рисунок 7" descr="P10500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7254" y="2428867"/>
            <a:ext cx="2936645" cy="3643339"/>
          </a:xfrm>
          <a:prstGeom prst="rect">
            <a:avLst/>
          </a:prstGeom>
        </p:spPr>
      </p:pic>
      <p:sp>
        <p:nvSpPr>
          <p:cNvPr id="11" name="Содержимое 4"/>
          <p:cNvSpPr txBox="1">
            <a:spLocks/>
          </p:cNvSpPr>
          <p:nvPr/>
        </p:nvSpPr>
        <p:spPr>
          <a:xfrm>
            <a:off x="500034" y="1643050"/>
            <a:ext cx="2071702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Опыт №4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428596" y="214290"/>
            <a:ext cx="8143900" cy="71438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Обработка перекисью водорода сахарного песка.</a:t>
            </a: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357158" y="5643578"/>
            <a:ext cx="8429684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200" dirty="0" smtClean="0"/>
          </a:p>
        </p:txBody>
      </p:sp>
      <p:pic>
        <p:nvPicPr>
          <p:cNvPr id="6" name="Рисунок 5" descr="P10500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1214422"/>
            <a:ext cx="3077787" cy="2308340"/>
          </a:xfrm>
          <a:prstGeom prst="rect">
            <a:avLst/>
          </a:prstGeom>
        </p:spPr>
      </p:pic>
      <p:pic>
        <p:nvPicPr>
          <p:cNvPr id="8" name="Рисунок 7" descr="P10500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3857628"/>
            <a:ext cx="2032407" cy="2709876"/>
          </a:xfrm>
          <a:prstGeom prst="rect">
            <a:avLst/>
          </a:prstGeom>
        </p:spPr>
      </p:pic>
      <p:sp>
        <p:nvSpPr>
          <p:cNvPr id="11" name="Содержимое 4"/>
          <p:cNvSpPr txBox="1">
            <a:spLocks/>
          </p:cNvSpPr>
          <p:nvPr/>
        </p:nvSpPr>
        <p:spPr>
          <a:xfrm>
            <a:off x="214282" y="2500306"/>
            <a:ext cx="1857388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Опыт №5</a:t>
            </a:r>
          </a:p>
        </p:txBody>
      </p:sp>
      <p:pic>
        <p:nvPicPr>
          <p:cNvPr id="9" name="Рисунок 8" descr="P10501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4000504"/>
            <a:ext cx="3000364" cy="2250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357290" y="1714488"/>
            <a:ext cx="5715040" cy="235745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Доктор Хоуэлл о значении ферментов в рационе:</a:t>
            </a:r>
          </a:p>
          <a:p>
            <a:pPr algn="ctr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«Варение еды при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˚С- разрушает ферменты на 100%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357422" y="214290"/>
            <a:ext cx="4071966" cy="1155699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Выводы.</a:t>
            </a:r>
            <a:endParaRPr lang="ru-RU" sz="32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5720" y="1285860"/>
            <a:ext cx="8572560" cy="5072098"/>
          </a:xfrm>
        </p:spPr>
        <p:txBody>
          <a:bodyPr>
            <a:noAutofit/>
          </a:bodyPr>
          <a:lstStyle/>
          <a:p>
            <a:pPr marL="514350" indent="-514350">
              <a:buFont typeface="Wingdings" pitchFamily="2" charset="2"/>
              <a:buChar char="§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Выделение пузырьков газа говорит о наличии фермента в сырых продуктах.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Варка продуктов приводит к денатурации (разрушению) белковой молекулы фермента каталазы.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Чем больше фермента, тем более интенсивней идёт реакция с перекисью водорода, что хорошо видно в представленных фотографиях.</a:t>
            </a:r>
          </a:p>
          <a:p>
            <a:pPr marL="514350" indent="-514350">
              <a:buFont typeface="Wingdings" pitchFamily="2" charset="2"/>
              <a:buChar char="§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3"/>
            <a:ext cx="7486648" cy="642941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Актуальность работы: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14348" y="1214422"/>
            <a:ext cx="6472238" cy="5072098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связи с тем, что количество заболеваний увеличивается, человеку следует задуматься над:</a:t>
            </a:r>
          </a:p>
          <a:p>
            <a:pPr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образом жизни; </a:t>
            </a:r>
          </a:p>
          <a:p>
            <a:pPr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ролью ферментов в повышении иммунитета; </a:t>
            </a:r>
          </a:p>
          <a:p>
            <a:pPr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общим состоянием  своего  здоровья;</a:t>
            </a:r>
          </a:p>
          <a:p>
            <a:pPr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правильным питанием.</a:t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529538" cy="798509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Актуальность работы: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285860"/>
            <a:ext cx="6400800" cy="5143536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Вареная пища уменьшает число ферментов в организме и каталитических процессах, что не только снижает сопротивляемость к заболеваниям, но и увеличивает массу таких органов как:</a:t>
            </a:r>
          </a:p>
          <a:p>
            <a:pPr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поджелудочная железа;</a:t>
            </a:r>
          </a:p>
          <a:p>
            <a:pPr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щитовидная железа;</a:t>
            </a:r>
          </a:p>
          <a:p>
            <a:pPr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сердце.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286861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Органы связанные с пищеварительными ферментами поджелудочная железа, двенадцатиперстная кишка, желудок.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поджелудочная желез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2714620"/>
            <a:ext cx="2857520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Ферменты получаемые с сырой пищей, поддерживают здоровье и предупреждают болезни, разрушают белковые структуры вирусов  и бактерий.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3143248"/>
            <a:ext cx="2753836" cy="2074556"/>
          </a:xfrm>
          <a:prstGeom prst="rect">
            <a:avLst/>
          </a:prstGeom>
        </p:spPr>
      </p:pic>
      <p:pic>
        <p:nvPicPr>
          <p:cNvPr id="4" name="Рисунок 3" descr="images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1" y="3071810"/>
            <a:ext cx="2449303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Источники ферментов: свежие соки богаты ферментами.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о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363" y="1714488"/>
            <a:ext cx="4286281" cy="3000396"/>
          </a:xfrm>
        </p:spPr>
      </p:pic>
      <p:pic>
        <p:nvPicPr>
          <p:cNvPr id="6" name="Рисунок 5" descr="CAUBMPI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923963"/>
            <a:ext cx="4184764" cy="2433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Источники ферментов: зерновые, овощи, фрукты.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о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3857628"/>
            <a:ext cx="3357586" cy="2518190"/>
          </a:xfrm>
        </p:spPr>
      </p:pic>
      <p:pic>
        <p:nvPicPr>
          <p:cNvPr id="6" name="Рисунок 5" descr="CAUBMPI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4143380"/>
            <a:ext cx="3686352" cy="2219680"/>
          </a:xfrm>
          <a:prstGeom prst="rect">
            <a:avLst/>
          </a:prstGeom>
        </p:spPr>
      </p:pic>
      <p:pic>
        <p:nvPicPr>
          <p:cNvPr id="5" name="Рисунок 4" descr="фрукт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1571612"/>
            <a:ext cx="3147323" cy="2357454"/>
          </a:xfrm>
          <a:prstGeom prst="rect">
            <a:avLst/>
          </a:prstGeom>
        </p:spPr>
      </p:pic>
      <p:pic>
        <p:nvPicPr>
          <p:cNvPr id="7" name="Рисунок 6" descr="CA0VUF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52" y="1785926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Источники ферментов: ростки семян и зёрен, их побеги.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о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787857"/>
            <a:ext cx="4000528" cy="2996534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143380"/>
            <a:ext cx="235744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285860"/>
            <a:ext cx="307182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439</Words>
  <Application>Microsoft Office PowerPoint</Application>
  <PresentationFormat>Экран (4:3)</PresentationFormat>
  <Paragraphs>69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Ферменты - биологические            катализаторы жизни.</vt:lpstr>
      <vt:lpstr>Цель:   1.  Значение ферментов, как биологических катализаторов.  2.  Выяснить действие химических препаратов на вареные и сырые продукты.   </vt:lpstr>
      <vt:lpstr>    Актуальность работы:       </vt:lpstr>
      <vt:lpstr>Актуальность работы:</vt:lpstr>
      <vt:lpstr>Органы связанные с пищеварительными ферментами поджелудочная железа, двенадцатиперстная кишка, желудок.</vt:lpstr>
      <vt:lpstr>Ферменты получаемые с сырой пищей, поддерживают здоровье и предупреждают болезни, разрушают белковые структуры вирусов  и бактерий.</vt:lpstr>
      <vt:lpstr>Источники ферментов: свежие соки богаты ферментами.</vt:lpstr>
      <vt:lpstr>Источники ферментов: зерновые, овощи, фрукты.</vt:lpstr>
      <vt:lpstr>Источники ферментов: ростки семян и зёрен, их побеги.</vt:lpstr>
      <vt:lpstr>Хрен, чеснок, авокадо, киви, папайя, ананасы, бананы, манго, соевый соус, бобы – богаты ферментами.</vt:lpstr>
      <vt:lpstr>Ферменты содержат сорта капусты: брокколи, белокочанная, цветная и другие сорта.</vt:lpstr>
      <vt:lpstr>Основные пищеварительные ферменты:    - Амилаза- расщепляет углеводы;     - Протеаза- расщепляет белки;     - Липаза- расщепляет жиры.   Все находятся в поджелудочной железе и поступают в желудок.  </vt:lpstr>
      <vt:lpstr>Ферменты ускоряют расщепление    жиров, белков, углеводов.  Их известно более 2000. </vt:lpstr>
      <vt:lpstr>Аптечные ферменты: мезимы, фесталы, энзимы и другие. </vt:lpstr>
      <vt:lpstr>Из-за нехватки ферментов большая нагрузка у человека на щитовидную железу.  </vt:lpstr>
      <vt:lpstr> </vt:lpstr>
      <vt:lpstr> </vt:lpstr>
      <vt:lpstr> </vt:lpstr>
      <vt:lpstr>Ингибиторы- вещества угнетающие  активность ферментов.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Выводы.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Ферменты- биологические катализаторы.</dc:title>
  <dc:creator>Учитель</dc:creator>
  <cp:lastModifiedBy>User</cp:lastModifiedBy>
  <cp:revision>45</cp:revision>
  <dcterms:created xsi:type="dcterms:W3CDTF">2011-03-11T10:58:17Z</dcterms:created>
  <dcterms:modified xsi:type="dcterms:W3CDTF">2011-09-23T11:46:12Z</dcterms:modified>
</cp:coreProperties>
</file>