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s/slide79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256" r:id="rId4"/>
    <p:sldId id="258" r:id="rId5"/>
    <p:sldId id="259" r:id="rId6"/>
    <p:sldId id="296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0" r:id="rId17"/>
    <p:sldId id="274" r:id="rId18"/>
    <p:sldId id="273" r:id="rId19"/>
    <p:sldId id="275" r:id="rId20"/>
    <p:sldId id="276" r:id="rId21"/>
    <p:sldId id="297" r:id="rId22"/>
    <p:sldId id="277" r:id="rId23"/>
    <p:sldId id="279" r:id="rId24"/>
    <p:sldId id="278" r:id="rId25"/>
    <p:sldId id="298" r:id="rId26"/>
    <p:sldId id="300" r:id="rId27"/>
    <p:sldId id="302" r:id="rId28"/>
    <p:sldId id="306" r:id="rId29"/>
    <p:sldId id="303" r:id="rId30"/>
    <p:sldId id="305" r:id="rId31"/>
    <p:sldId id="307" r:id="rId32"/>
    <p:sldId id="315" r:id="rId33"/>
    <p:sldId id="336" r:id="rId34"/>
    <p:sldId id="338" r:id="rId35"/>
    <p:sldId id="339" r:id="rId36"/>
    <p:sldId id="340" r:id="rId37"/>
    <p:sldId id="341" r:id="rId38"/>
    <p:sldId id="344" r:id="rId39"/>
    <p:sldId id="343" r:id="rId40"/>
    <p:sldId id="342" r:id="rId41"/>
    <p:sldId id="346" r:id="rId42"/>
    <p:sldId id="345" r:id="rId43"/>
    <p:sldId id="353" r:id="rId44"/>
    <p:sldId id="354" r:id="rId45"/>
    <p:sldId id="355" r:id="rId46"/>
    <p:sldId id="356" r:id="rId47"/>
    <p:sldId id="358" r:id="rId48"/>
    <p:sldId id="357" r:id="rId49"/>
    <p:sldId id="280" r:id="rId50"/>
    <p:sldId id="281" r:id="rId51"/>
    <p:sldId id="308" r:id="rId52"/>
    <p:sldId id="283" r:id="rId53"/>
    <p:sldId id="309" r:id="rId54"/>
    <p:sldId id="284" r:id="rId55"/>
    <p:sldId id="295" r:id="rId56"/>
    <p:sldId id="287" r:id="rId57"/>
    <p:sldId id="294" r:id="rId58"/>
    <p:sldId id="293" r:id="rId59"/>
    <p:sldId id="312" r:id="rId60"/>
    <p:sldId id="347" r:id="rId61"/>
    <p:sldId id="348" r:id="rId62"/>
    <p:sldId id="349" r:id="rId63"/>
    <p:sldId id="350" r:id="rId64"/>
    <p:sldId id="351" r:id="rId65"/>
    <p:sldId id="352" r:id="rId66"/>
    <p:sldId id="323" r:id="rId67"/>
    <p:sldId id="324" r:id="rId68"/>
    <p:sldId id="325" r:id="rId69"/>
    <p:sldId id="326" r:id="rId70"/>
    <p:sldId id="327" r:id="rId71"/>
    <p:sldId id="331" r:id="rId72"/>
    <p:sldId id="329" r:id="rId73"/>
    <p:sldId id="330" r:id="rId74"/>
    <p:sldId id="332" r:id="rId75"/>
    <p:sldId id="333" r:id="rId76"/>
    <p:sldId id="334" r:id="rId77"/>
    <p:sldId id="310" r:id="rId78"/>
    <p:sldId id="311" r:id="rId79"/>
    <p:sldId id="359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CD0F8A-2612-49ED-AED3-EF62BD1D1EFE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9434D1-403D-444A-85FC-48D4843C6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Music\&#1071;&#1079;&#1099;&#1095;&#1086;&#1082;5.wma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71;&#1079;&#1099;&#1095;&#1086;&#1082;6.wma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Music\&#1055;&#1072;&#1088;&#1086;&#1093;&#1086;&#1076;1.wma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55;&#1072;&#1088;&#1086;&#1093;&#1086;&#1076;2.wma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55;&#1072;&#1088;&#1086;&#1093;&#1086;&#1076;3.wma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Music\&#1055;&#1072;&#1088;&#1086;&#1093;&#1086;&#1076;4.wm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41;&#1077;3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55;&#1072;&#1088;&#1086;&#1093;&#1086;&#1076;3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41;&#1077;1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Music\&#1055;&#1072;&#1088;&#1086;&#1093;&#1086;&#1076;3.wma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41;&#1077;3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Users\Admin\Music\&#1041;&#1077;1.wma" TargetMode="External"/><Relationship Id="rId1" Type="http://schemas.openxmlformats.org/officeDocument/2006/relationships/audio" Target="file:///C:\Users\Admin\Music\&#1055;&#1072;&#1088;&#1086;&#1093;&#1086;&#1076;3.wma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41;&#1077;4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55;&#1072;&#1088;&#1086;&#1093;&#1086;&#1076;3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71;&#1079;&#1099;&#1095;&#1086;&#1082;1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71;&#1079;&#1099;&#1095;&#1086;&#1082;2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41;&#1091;&#1082;&#1074;&#1099;.wma" TargetMode="Externa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41;&#1091;&#1082;&#1074;&#1099;%20&#1060;.wma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Music\&#1041;&#1091;&#1082;&#1074;&#1099;2.wma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Music\&#1041;&#1091;&#1082;&#1074;&#1099;3.wma" TargetMode="Externa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Music\&#1041;&#1091;&#1082;&#1074;&#1099;4.wma" TargetMode="External"/><Relationship Id="rId1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Music\&#1041;&#1091;&#1082;&#1074;&#1099;5.wma" TargetMode="Externa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41.jpeg"/><Relationship Id="rId4" Type="http://schemas.openxmlformats.org/officeDocument/2006/relationships/image" Target="../media/image1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Music\&#1071;&#1079;&#1099;&#1095;&#1086;&#1082;3.wma" TargetMode="Externa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&#1054;&#1079;&#1074;&#1091;&#1095;&#1082;&#1072;%20&#1087;&#1088;&#1077;&#1079;&#1077;&#1085;&#1090;&#1072;&#1094;&#1080;&#1080;\&#1042;&#1077;&#1089;&#1085;&#1091;&#1096;&#1082;&#1080;%20&#1089;&#1086;&#1082;&#1088;&#1072;&#1097;..wma" TargetMode="External"/><Relationship Id="rId1" Type="http://schemas.openxmlformats.org/officeDocument/2006/relationships/tags" Target="../tags/tag20.xml"/><Relationship Id="rId5" Type="http://schemas.openxmlformats.org/officeDocument/2006/relationships/image" Target="../media/image14.png"/><Relationship Id="rId4" Type="http://schemas.openxmlformats.org/officeDocument/2006/relationships/image" Target="../media/image4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&#1054;&#1079;&#1074;&#1091;&#1095;&#1082;&#1072;%20&#1087;&#1088;&#1077;&#1079;&#1077;&#1085;&#1090;&#1072;&#1094;&#1080;&#1080;\&#1042;&#1077;&#1089;&#1085;&#1091;&#1096;&#1082;&#1080;%20&#1089;&#1086;&#1082;&#1088;&#1072;&#1097;..wma" TargetMode="External"/><Relationship Id="rId1" Type="http://schemas.openxmlformats.org/officeDocument/2006/relationships/tags" Target="../tags/tag21.xml"/><Relationship Id="rId5" Type="http://schemas.openxmlformats.org/officeDocument/2006/relationships/image" Target="../media/image14.png"/><Relationship Id="rId4" Type="http://schemas.openxmlformats.org/officeDocument/2006/relationships/image" Target="../media/image43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&#1054;&#1079;&#1074;&#1091;&#1095;&#1082;&#1072;%20&#1087;&#1088;&#1077;&#1079;&#1077;&#1085;&#1090;&#1072;&#1094;&#1080;&#1080;\&#1042;&#1077;&#1089;&#1085;&#1091;&#1096;&#1082;&#1080;%20&#1089;&#1086;&#1082;&#1088;&#1072;&#1097;..wma" TargetMode="External"/><Relationship Id="rId1" Type="http://schemas.openxmlformats.org/officeDocument/2006/relationships/tags" Target="../tags/tag22.xml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&#1054;&#1079;&#1074;&#1091;&#1095;&#1082;&#1072;%20&#1087;&#1088;&#1077;&#1079;&#1077;&#1085;&#1090;&#1072;&#1094;&#1080;&#1080;\&#1050;&#1091;&#1079;&#1103;%20&#1089;&#1086;&#1082;&#1088;&#1072;&#1097;..wma" TargetMode="External"/><Relationship Id="rId1" Type="http://schemas.openxmlformats.org/officeDocument/2006/relationships/tags" Target="../tags/tag23.xml"/><Relationship Id="rId5" Type="http://schemas.openxmlformats.org/officeDocument/2006/relationships/image" Target="../media/image14.png"/><Relationship Id="rId4" Type="http://schemas.openxmlformats.org/officeDocument/2006/relationships/image" Target="../media/image46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&#1054;&#1079;&#1074;&#1091;&#1095;&#1082;&#1072;%20&#1087;&#1088;&#1077;&#1079;&#1077;&#1085;&#1090;&#1072;&#1094;&#1080;&#1080;\&#1042;&#1077;&#1089;&#1085;&#1091;&#1096;&#1082;&#1080;%20&#1089;&#1086;&#1082;&#1088;&#1072;&#1097;..wma" TargetMode="External"/><Relationship Id="rId1" Type="http://schemas.openxmlformats.org/officeDocument/2006/relationships/tags" Target="../tags/tag24.xml"/><Relationship Id="rId5" Type="http://schemas.openxmlformats.org/officeDocument/2006/relationships/image" Target="../media/image19.png"/><Relationship Id="rId4" Type="http://schemas.openxmlformats.org/officeDocument/2006/relationships/image" Target="../media/image47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Music\&#1052;&#1086;&#1083;&#1086;&#1076;&#1094;&#1099;!.wma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\Music\&#1055;&#1086;&#1093;&#1083;&#1086;&#1087;&#1072;&#1081;&#1090;&#1077;.wma" TargetMode="External"/><Relationship Id="rId1" Type="http://schemas.openxmlformats.org/officeDocument/2006/relationships/tags" Target="../tags/tag25.xml"/><Relationship Id="rId5" Type="http://schemas.openxmlformats.org/officeDocument/2006/relationships/image" Target="../media/image61.gif"/><Relationship Id="rId4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raskraska.narod.ru/profi/decorator.htm" TargetMode="External"/><Relationship Id="rId2" Type="http://schemas.openxmlformats.org/officeDocument/2006/relationships/hyperlink" Target="http://www.bambino.su/artikulyacionnaya-gimnasti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gif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Music\&#1071;&#1079;&#1099;&#1095;&#1086;&#1082;4.wma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Индивидуально-подгрупповое занятие по формированию звукопроизношения </a:t>
            </a:r>
            <a:r>
              <a:rPr lang="ru-RU" b="1" i="1" dirty="0" smtClean="0">
                <a:solidFill>
                  <a:srgbClr val="002060"/>
                </a:solidFill>
              </a:rPr>
              <a:t>«Постановка звука Л»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Учитель-логопед Фадеева Ю.А.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аляр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51772"/>
            <a:ext cx="4752528" cy="6825893"/>
          </a:xfrm>
        </p:spPr>
      </p:pic>
      <p:pic>
        <p:nvPicPr>
          <p:cNvPr id="5" name="Язычок5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аля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51772"/>
            <a:ext cx="4752528" cy="68258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аля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51772"/>
            <a:ext cx="4752528" cy="682589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аля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51772"/>
            <a:ext cx="4752528" cy="6825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39"/>
            <a:ext cx="9144000" cy="6827521"/>
          </a:xfrm>
        </p:spPr>
      </p:pic>
      <p:pic>
        <p:nvPicPr>
          <p:cNvPr id="5" name="Язычок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Постановка межзубного звука «Л»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4" descr="paroho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75200" y="0"/>
            <a:ext cx="4368800" cy="2590800"/>
          </a:xfrm>
        </p:spPr>
      </p:pic>
      <p:pic>
        <p:nvPicPr>
          <p:cNvPr id="5" name="Пароход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Пароход плыл далеко и гудел «</a:t>
            </a:r>
            <a:r>
              <a:rPr lang="ru-RU" b="1" dirty="0" err="1" smtClean="0">
                <a:solidFill>
                  <a:srgbClr val="0070C0"/>
                </a:solidFill>
              </a:rPr>
              <a:t>ы-ы-ы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4" descr="paroho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0"/>
            <a:ext cx="4368800" cy="25908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гудел пароход далеко?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4" descr="paroho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75200" y="0"/>
            <a:ext cx="4368800" cy="25908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гудел пароход далеко?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4" descr="paroho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4368800" cy="25908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ЗАНЯТИЯ: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целенаправленных произвольных движений (артикуляционной и общей моторики);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слухового внимания и фонематического восприятия;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постановка межзубного звука «Л»;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автоматизация поставленного звука в   открытых слогах.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 для логопеда: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зажать кончик языка между зубами и длительно произносить «Ы-Ы-Ы-Ы»,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получается «Л-Л-Л-Л-Л».  В данный  момент для ребёнка этот звук должен ассоциироваться с гудящим пароходом, а не со звуком «Л»</a:t>
            </a:r>
            <a:endParaRPr lang="ru-RU" sz="2000" dirty="0"/>
          </a:p>
        </p:txBody>
      </p:sp>
      <p:pic>
        <p:nvPicPr>
          <p:cNvPr id="8" name="Содержимое 7" descr="parohod_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703190"/>
            <a:ext cx="5170360" cy="5154810"/>
          </a:xfrm>
        </p:spPr>
      </p:pic>
      <p:pic>
        <p:nvPicPr>
          <p:cNvPr id="4" name="Пароход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Пароход подплывает к берегу и гудит по-другому,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приветствуя встречающих его на берегу друзей.</a:t>
            </a:r>
            <a:endParaRPr lang="ru-RU" sz="2800" dirty="0"/>
          </a:p>
        </p:txBody>
      </p:sp>
      <p:pic>
        <p:nvPicPr>
          <p:cNvPr id="8" name="Содержимое 7" descr="parohod_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772816"/>
            <a:ext cx="4378272" cy="4365104"/>
          </a:xfrm>
        </p:spPr>
      </p:pic>
      <p:pic>
        <p:nvPicPr>
          <p:cNvPr id="4" name="Пароход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пароход гудит, подплывая к берегу?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Содержимое 7" descr="parohod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1628800"/>
            <a:ext cx="4053840" cy="40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«Поймай звук»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Пароход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ru-RU" sz="2000" dirty="0" smtClean="0"/>
              <a:t>«Хлопни в ладоши, когда услышишь,</a:t>
            </a:r>
            <a:br>
              <a:rPr lang="ru-RU" sz="2000" dirty="0" smtClean="0"/>
            </a:br>
            <a:r>
              <a:rPr lang="ru-RU" sz="2000" dirty="0" smtClean="0"/>
              <a:t> что пароход гудит близко»</a:t>
            </a:r>
            <a:endParaRPr lang="ru-RU" sz="2000" dirty="0"/>
          </a:p>
        </p:txBody>
      </p:sp>
      <p:pic>
        <p:nvPicPr>
          <p:cNvPr id="4" name="Содержимое 3" descr="66908551_1290389603_2565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7"/>
            <a:ext cx="6391208" cy="4525963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60" y="0"/>
            <a:ext cx="4053840" cy="4041648"/>
          </a:xfrm>
          <a:prstGeom prst="rect">
            <a:avLst/>
          </a:prstGeom>
        </p:spPr>
      </p:pic>
      <p:pic>
        <p:nvPicPr>
          <p:cNvPr id="6" name="Бе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ru-RU" sz="2000" dirty="0" smtClean="0"/>
              <a:t>«Хлопни в ладоши, когда услышишь,</a:t>
            </a:r>
            <a:br>
              <a:rPr lang="ru-RU" sz="2000" dirty="0" smtClean="0"/>
            </a:br>
            <a:r>
              <a:rPr lang="ru-RU" sz="2000" dirty="0" smtClean="0"/>
              <a:t> что пароход гудит близко»</a:t>
            </a:r>
            <a:endParaRPr lang="ru-RU" sz="2000" dirty="0"/>
          </a:p>
        </p:txBody>
      </p:sp>
      <p:pic>
        <p:nvPicPr>
          <p:cNvPr id="4" name="Содержимое 3" descr="66908551_1290389603_2565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7"/>
            <a:ext cx="6391208" cy="4525963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60" y="0"/>
            <a:ext cx="4053840" cy="4041648"/>
          </a:xfrm>
          <a:prstGeom prst="rect">
            <a:avLst/>
          </a:prstGeom>
        </p:spPr>
      </p:pic>
      <p:pic>
        <p:nvPicPr>
          <p:cNvPr id="6" name="Пароход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ru-RU" sz="2000" dirty="0" smtClean="0"/>
              <a:t>«Хлопни в ладоши, когда услышишь,</a:t>
            </a:r>
            <a:br>
              <a:rPr lang="ru-RU" sz="2000" dirty="0" smtClean="0"/>
            </a:br>
            <a:r>
              <a:rPr lang="ru-RU" sz="2000" dirty="0" smtClean="0"/>
              <a:t> что пароход гудит близко»</a:t>
            </a:r>
            <a:endParaRPr lang="ru-RU" sz="2000" dirty="0"/>
          </a:p>
        </p:txBody>
      </p:sp>
      <p:pic>
        <p:nvPicPr>
          <p:cNvPr id="4" name="Содержимое 3" descr="66908551_1290389603_2565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7"/>
            <a:ext cx="6391208" cy="4525963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60" y="0"/>
            <a:ext cx="4053840" cy="4041648"/>
          </a:xfrm>
          <a:prstGeom prst="rect">
            <a:avLst/>
          </a:prstGeom>
        </p:spPr>
      </p:pic>
      <p:pic>
        <p:nvPicPr>
          <p:cNvPr id="6" name="Бе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ru-RU" sz="2000" dirty="0" smtClean="0"/>
              <a:t>«Хлопни в ладоши, когда услышишь,</a:t>
            </a:r>
            <a:br>
              <a:rPr lang="ru-RU" sz="2000" dirty="0" smtClean="0"/>
            </a:br>
            <a:r>
              <a:rPr lang="ru-RU" sz="2000" dirty="0" smtClean="0"/>
              <a:t> что пароход гудит близко»</a:t>
            </a:r>
            <a:endParaRPr lang="ru-RU" sz="2000" dirty="0"/>
          </a:p>
        </p:txBody>
      </p:sp>
      <p:pic>
        <p:nvPicPr>
          <p:cNvPr id="4" name="Содержимое 3" descr="66908551_1290389603_2565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332037"/>
            <a:ext cx="6391208" cy="4525963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0160" y="0"/>
            <a:ext cx="4053840" cy="4041648"/>
          </a:xfrm>
          <a:prstGeom prst="rect">
            <a:avLst/>
          </a:prstGeom>
        </p:spPr>
      </p:pic>
      <p:pic>
        <p:nvPicPr>
          <p:cNvPr id="6" name="Пароход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Пароход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6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ru-RU" sz="2000" dirty="0" smtClean="0"/>
              <a:t>«Хлопни в ладоши, когда услышишь,</a:t>
            </a:r>
            <a:br>
              <a:rPr lang="ru-RU" sz="2000" dirty="0" smtClean="0"/>
            </a:br>
            <a:r>
              <a:rPr lang="ru-RU" sz="2000" dirty="0" smtClean="0"/>
              <a:t> что пароход гудит близко»</a:t>
            </a:r>
            <a:endParaRPr lang="ru-RU" sz="2000" dirty="0"/>
          </a:p>
        </p:txBody>
      </p:sp>
      <p:pic>
        <p:nvPicPr>
          <p:cNvPr id="4" name="Содержимое 3" descr="66908551_1290389603_2565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7"/>
            <a:ext cx="6391208" cy="4525963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60" y="0"/>
            <a:ext cx="4053840" cy="4041648"/>
          </a:xfrm>
          <a:prstGeom prst="rect">
            <a:avLst/>
          </a:prstGeom>
        </p:spPr>
      </p:pic>
      <p:pic>
        <p:nvPicPr>
          <p:cNvPr id="6" name="Бе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ru-RU" sz="2000" dirty="0" smtClean="0"/>
              <a:t>«Хлопни в ладоши, когда услышишь,</a:t>
            </a:r>
            <a:br>
              <a:rPr lang="ru-RU" sz="2000" dirty="0" smtClean="0"/>
            </a:br>
            <a:r>
              <a:rPr lang="ru-RU" sz="2000" dirty="0" smtClean="0"/>
              <a:t> что пароход гудит близко»</a:t>
            </a:r>
            <a:endParaRPr lang="ru-RU" sz="2000" dirty="0"/>
          </a:p>
        </p:txBody>
      </p:sp>
      <p:pic>
        <p:nvPicPr>
          <p:cNvPr id="4" name="Содержимое 3" descr="66908551_1290389603_2565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332037"/>
            <a:ext cx="6391208" cy="4525963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0160" y="0"/>
            <a:ext cx="4053840" cy="4041648"/>
          </a:xfrm>
          <a:prstGeom prst="rect">
            <a:avLst/>
          </a:prstGeom>
        </p:spPr>
      </p:pic>
      <p:pic>
        <p:nvPicPr>
          <p:cNvPr id="6" name="Пароход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7" name="Бе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6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Артикуляционная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гимнастика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ru-RU" sz="2000" dirty="0" smtClean="0"/>
              <a:t>«Хлопни в ладоши, когда услышишь,</a:t>
            </a:r>
            <a:br>
              <a:rPr lang="ru-RU" sz="2000" dirty="0" smtClean="0"/>
            </a:br>
            <a:r>
              <a:rPr lang="ru-RU" sz="2000" dirty="0" smtClean="0"/>
              <a:t> что пароход гудит близко»</a:t>
            </a:r>
            <a:endParaRPr lang="ru-RU" sz="2000" dirty="0"/>
          </a:p>
        </p:txBody>
      </p:sp>
      <p:pic>
        <p:nvPicPr>
          <p:cNvPr id="4" name="Содержимое 3" descr="66908551_1290389603_2565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7"/>
            <a:ext cx="6391208" cy="4525963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60" y="0"/>
            <a:ext cx="4053840" cy="4041648"/>
          </a:xfrm>
          <a:prstGeom prst="rect">
            <a:avLst/>
          </a:prstGeom>
        </p:spPr>
      </p:pic>
      <p:pic>
        <p:nvPicPr>
          <p:cNvPr id="6" name="Бе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ru-RU" sz="2000" dirty="0" smtClean="0"/>
              <a:t>«Хлопни в ладоши, когда услышишь,</a:t>
            </a:r>
            <a:br>
              <a:rPr lang="ru-RU" sz="2000" dirty="0" smtClean="0"/>
            </a:br>
            <a:r>
              <a:rPr lang="ru-RU" sz="2000" dirty="0" smtClean="0"/>
              <a:t> что пароход гудит близко»</a:t>
            </a:r>
            <a:endParaRPr lang="ru-RU" sz="2000" dirty="0"/>
          </a:p>
        </p:txBody>
      </p:sp>
      <p:pic>
        <p:nvPicPr>
          <p:cNvPr id="4" name="Содержимое 3" descr="66908551_1290389603_2565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7"/>
            <a:ext cx="6391208" cy="4525963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60" y="0"/>
            <a:ext cx="4053840" cy="4041648"/>
          </a:xfrm>
          <a:prstGeom prst="rect">
            <a:avLst/>
          </a:prstGeom>
        </p:spPr>
      </p:pic>
      <p:pic>
        <p:nvPicPr>
          <p:cNvPr id="6" name="Пароход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957712" cy="2651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«Найди место звука в слове»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луков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3674014" cy="3929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arohod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1378848" cy="1374702"/>
          </a:xfrm>
        </p:spPr>
      </p:pic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8" descr="луков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27784" y="2636912"/>
            <a:ext cx="3674014" cy="392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пен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521476" cy="4176713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arohod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620688"/>
            <a:ext cx="1306840" cy="1302910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пен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3728" y="2492896"/>
            <a:ext cx="452147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колоб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332037"/>
            <a:ext cx="475226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arohod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692696"/>
            <a:ext cx="1231827" cy="1228122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8" descr="колоб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9712" y="2332037"/>
            <a:ext cx="47522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ло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377635"/>
            <a:ext cx="5973820" cy="4480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39"/>
            <a:ext cx="9144000" cy="6827521"/>
          </a:xfrm>
        </p:spPr>
      </p:pic>
      <p:pic>
        <p:nvPicPr>
          <p:cNvPr id="5" name="Язычок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  <p:pic>
        <p:nvPicPr>
          <p:cNvPr id="6" name="Язычок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arohod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1378848" cy="1374702"/>
          </a:xfrm>
        </p:spPr>
      </p:pic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8" descr="ло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31640" y="2377635"/>
            <a:ext cx="5973820" cy="44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ви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332037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arohod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692696"/>
            <a:ext cx="1231827" cy="1228122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8" descr="ви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720" y="2332037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м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318327"/>
            <a:ext cx="6048671" cy="4539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arohod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620688"/>
            <a:ext cx="1306840" cy="1302910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7" descr="м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2318327"/>
            <a:ext cx="6048671" cy="45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ласт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332037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arohod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1378848" cy="1374702"/>
          </a:xfrm>
        </p:spPr>
      </p:pic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10" descr="ласт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3728" y="2332037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бе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332037"/>
            <a:ext cx="55082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548680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arohod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692696"/>
            <a:ext cx="1231827" cy="1228122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548680"/>
            <a:ext cx="1634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48680"/>
            <a:ext cx="14401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7" descr="бе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1680" y="2332037"/>
            <a:ext cx="5508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Автоматизация межзубного звука «Л» в прямых слогах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арень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6846084" cy="6887409"/>
          </a:xfrm>
        </p:spPr>
      </p:pic>
      <p:pic>
        <p:nvPicPr>
          <p:cNvPr id="5" name="Язычок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81328"/>
            <a:ext cx="304800" cy="304800"/>
          </a:xfrm>
          <a:prstGeom prst="rect">
            <a:avLst/>
          </a:prstGeom>
        </p:spPr>
      </p:pic>
      <p:pic>
        <p:nvPicPr>
          <p:cNvPr id="6" name="Язычок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стров -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Букв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тров -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21810"/>
          </a:xfrm>
        </p:spPr>
      </p:pic>
      <p:pic>
        <p:nvPicPr>
          <p:cNvPr id="5" name="Рисунок 4" descr="parohod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36912"/>
            <a:ext cx="2243596" cy="2236848"/>
          </a:xfrm>
          <a:prstGeom prst="rect">
            <a:avLst/>
          </a:prstGeom>
        </p:spPr>
      </p:pic>
      <p:pic>
        <p:nvPicPr>
          <p:cNvPr id="6" name="Буквы Ф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ohod_pi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053840" cy="4041648"/>
          </a:xfrm>
        </p:spPr>
      </p:pic>
      <p:pic>
        <p:nvPicPr>
          <p:cNvPr id="5" name="Рисунок 4" descr="бкв 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653136"/>
            <a:ext cx="2627784" cy="1970838"/>
          </a:xfrm>
          <a:prstGeom prst="rect">
            <a:avLst/>
          </a:prstGeom>
        </p:spPr>
      </p:pic>
      <p:pic>
        <p:nvPicPr>
          <p:cNvPr id="6" name="Буквы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ohod_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053840" cy="4041648"/>
          </a:xfrm>
        </p:spPr>
      </p:pic>
      <p:pic>
        <p:nvPicPr>
          <p:cNvPr id="5" name="Рисунок 4" descr="бкв 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653136"/>
            <a:ext cx="2627784" cy="19708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ohod_pi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53840" cy="4041648"/>
          </a:xfrm>
        </p:spPr>
      </p:pic>
      <p:pic>
        <p:nvPicPr>
          <p:cNvPr id="5" name="Рисунок 4" descr="бкв 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5688" y="4509120"/>
            <a:ext cx="2808312" cy="2106234"/>
          </a:xfrm>
          <a:prstGeom prst="rect">
            <a:avLst/>
          </a:prstGeom>
        </p:spPr>
      </p:pic>
      <p:pic>
        <p:nvPicPr>
          <p:cNvPr id="6" name="Буквы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ohod_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53840" cy="4041648"/>
          </a:xfrm>
        </p:spPr>
      </p:pic>
      <p:pic>
        <p:nvPicPr>
          <p:cNvPr id="5" name="Рисунок 4" descr="бкв 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5688" y="4509120"/>
            <a:ext cx="2808312" cy="2106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ohod_pi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53840" cy="4041648"/>
          </a:xfrm>
        </p:spPr>
      </p:pic>
      <p:pic>
        <p:nvPicPr>
          <p:cNvPr id="5" name="Рисунок 4" descr="бкв 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581128"/>
            <a:ext cx="2771800" cy="2078850"/>
          </a:xfrm>
          <a:prstGeom prst="rect">
            <a:avLst/>
          </a:prstGeom>
        </p:spPr>
      </p:pic>
      <p:pic>
        <p:nvPicPr>
          <p:cNvPr id="6" name="Буквы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ohod_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53840" cy="4041648"/>
          </a:xfrm>
        </p:spPr>
      </p:pic>
      <p:pic>
        <p:nvPicPr>
          <p:cNvPr id="5" name="Рисунок 4" descr="бкв 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581128"/>
            <a:ext cx="2771800" cy="2078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ohod_pi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53840" cy="4041648"/>
          </a:xfrm>
        </p:spPr>
      </p:pic>
      <p:pic>
        <p:nvPicPr>
          <p:cNvPr id="5" name="Рисунок 4" descr="буква 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482498"/>
            <a:ext cx="2771800" cy="2132856"/>
          </a:xfrm>
          <a:prstGeom prst="rect">
            <a:avLst/>
          </a:prstGeom>
        </p:spPr>
      </p:pic>
      <p:pic>
        <p:nvPicPr>
          <p:cNvPr id="6" name="Буквы5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ohod_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53840" cy="4041648"/>
          </a:xfrm>
        </p:spPr>
      </p:pic>
      <p:pic>
        <p:nvPicPr>
          <p:cNvPr id="5" name="Рисунок 4" descr="буква 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482498"/>
            <a:ext cx="2771800" cy="21328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шадка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548680"/>
            <a:ext cx="5486503" cy="5609922"/>
          </a:xfrm>
        </p:spPr>
      </p:pic>
      <p:pic>
        <p:nvPicPr>
          <p:cNvPr id="5" name="Язычок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Музыкальная физкультминутка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_md36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54982" y="764704"/>
            <a:ext cx="1206993" cy="187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40_md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3933056"/>
            <a:ext cx="1260140" cy="19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40_md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1960" y="3933056"/>
            <a:ext cx="1260140" cy="19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40_md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4048" y="876716"/>
            <a:ext cx="1188132" cy="1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40_md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99792" y="1604796"/>
            <a:ext cx="1044116" cy="162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40_md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24914" y="3861048"/>
            <a:ext cx="1074977" cy="167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40_md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40352" y="1988840"/>
            <a:ext cx="1080120" cy="17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40_md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20172" y="3717032"/>
            <a:ext cx="936104" cy="14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Веснушки сокращ.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404664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278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139952" y="2492896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67944" y="404664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476672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39752" y="2636912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1560" y="2708920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2564904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20272" y="2780928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5776" y="4797152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7984" y="4797152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4725144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Веснушки сокращ.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4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124744"/>
            <a:ext cx="1868785" cy="1972606"/>
          </a:xfrm>
        </p:spPr>
      </p:pic>
      <p:pic>
        <p:nvPicPr>
          <p:cNvPr id="5" name="Содержимое 3" descr="3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67744" y="1124744"/>
            <a:ext cx="1868785" cy="19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3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23928" y="1196752"/>
            <a:ext cx="1868785" cy="19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3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1196752"/>
            <a:ext cx="1868785" cy="19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3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3429000"/>
            <a:ext cx="1868785" cy="19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3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31840" y="3356992"/>
            <a:ext cx="1868785" cy="19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3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3356992"/>
            <a:ext cx="1868785" cy="19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3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20272" y="3356992"/>
            <a:ext cx="1868785" cy="19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Веснушки сокращ.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8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20688"/>
            <a:ext cx="1584175" cy="2468844"/>
          </a:xfrm>
        </p:spPr>
      </p:pic>
      <p:pic>
        <p:nvPicPr>
          <p:cNvPr id="5" name="Содержимое 3" descr="1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15816" y="620688"/>
            <a:ext cx="1584175" cy="24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764704"/>
            <a:ext cx="1584175" cy="24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1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3861048"/>
            <a:ext cx="1584175" cy="24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1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99792" y="3789040"/>
            <a:ext cx="1584175" cy="24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1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4" y="3717032"/>
            <a:ext cx="1584175" cy="24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1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92280" y="3789040"/>
            <a:ext cx="1584175" cy="24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Кузя сокращ.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4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908720"/>
            <a:ext cx="1556370" cy="2287864"/>
          </a:xfrm>
        </p:spPr>
      </p:pic>
      <p:pic>
        <p:nvPicPr>
          <p:cNvPr id="5" name="Содержимое 3" descr="3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59832" y="980728"/>
            <a:ext cx="1556370" cy="228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3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2080" y="1052736"/>
            <a:ext cx="1556370" cy="228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3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7624" y="3717032"/>
            <a:ext cx="1556370" cy="228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3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63888" y="3789040"/>
            <a:ext cx="1556370" cy="228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3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3789040"/>
            <a:ext cx="1556370" cy="228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Веснушки сокращ.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«Доскажи  слово»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укл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165609" cy="6258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65304"/>
            <a:ext cx="8229600" cy="69269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ю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2031846" y="57582"/>
            <a:ext cx="5132441" cy="6179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3296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АКУ…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ку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518038" flipV="1">
            <a:off x="313137" y="495074"/>
            <a:ext cx="8392851" cy="5511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ошадка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60648"/>
            <a:ext cx="5256583" cy="537483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165304"/>
            <a:ext cx="8229600" cy="69269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т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048672" cy="6172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и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579" y="188640"/>
            <a:ext cx="8101375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СВЁК…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век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523"/>
            <a:ext cx="5760640" cy="6013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64807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792411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28333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c1a695e5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10223" cy="5229200"/>
          </a:xfrm>
        </p:spPr>
      </p:pic>
      <p:pic>
        <p:nvPicPr>
          <p:cNvPr id="5" name="Рисунок 4" descr="pup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1660971" cy="166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23_0_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8166" cy="3212976"/>
          </a:xfrm>
        </p:spPr>
      </p:pic>
      <p:pic>
        <p:nvPicPr>
          <p:cNvPr id="5" name="Рисунок 4" descr="picture2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20887"/>
            <a:ext cx="4364123" cy="36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71-odegda-dlya-kukly-40-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3419554" cy="6021388"/>
          </a:xfrm>
        </p:spPr>
      </p:pic>
      <p:pic>
        <p:nvPicPr>
          <p:cNvPr id="5" name="Рисунок 4" descr="кук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19625" cy="547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МОЛОДЦЫ!!!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Молодцы!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"/>
            <a:ext cx="6072188" cy="33265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Похлопайте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Рисунок 4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140968"/>
            <a:ext cx="2088232" cy="2088232"/>
          </a:xfrm>
          <a:prstGeom prst="rect">
            <a:avLst/>
          </a:prstGeom>
        </p:spPr>
      </p:pic>
      <p:pic>
        <p:nvPicPr>
          <p:cNvPr id="6" name="Рисунок 5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1381125" cy="1381125"/>
          </a:xfrm>
          <a:prstGeom prst="rect">
            <a:avLst/>
          </a:prstGeom>
        </p:spPr>
      </p:pic>
      <p:pic>
        <p:nvPicPr>
          <p:cNvPr id="7" name="Рисунок 6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284984"/>
            <a:ext cx="2088232" cy="20882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Использованы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www.bambino.su/artikulyacionnaya-gimnastika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smtClean="0">
                <a:hlinkClick r:id="rId3"/>
              </a:rPr>
              <a:t>://</a:t>
            </a:r>
            <a:r>
              <a:rPr lang="en-US" smtClean="0">
                <a:hlinkClick r:id="rId3"/>
              </a:rPr>
              <a:t>raskraska.narod.ru/profi/decorator.htm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mirgif.com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ошадка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60648"/>
            <a:ext cx="5256583" cy="537483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-22973"/>
            <a:ext cx="7200800" cy="6711146"/>
          </a:xfrm>
        </p:spPr>
      </p:pic>
      <p:pic>
        <p:nvPicPr>
          <p:cNvPr id="5" name="Язычок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678</TotalTime>
  <Words>181</Words>
  <Application>Microsoft Office PowerPoint</Application>
  <PresentationFormat>Экран (4:3)</PresentationFormat>
  <Paragraphs>38</Paragraphs>
  <Slides>79</Slides>
  <Notes>0</Notes>
  <HiddenSlides>0</HiddenSlides>
  <MMClips>35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Дети</vt:lpstr>
      <vt:lpstr>Индивидуально-подгрупповое занятие по формированию звукопроизношения «Постановка звука Л»   Учитель-логопед Фадеева Ю.А.</vt:lpstr>
      <vt:lpstr>ЦЕЛИ ЗАНЯТИЯ:  - развитие целенаправленных произвольных движений (артикуляционной и общей моторики); - развитие слухового внимания и фонематического восприятия; - постановка межзубного звука «Л»; - автоматизация поставленного звука в   открытых слогах.</vt:lpstr>
      <vt:lpstr>Артикуляционная гимнастика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Постановка межзубного звука «Л»</vt:lpstr>
      <vt:lpstr>Слайд 16</vt:lpstr>
      <vt:lpstr>Пароход плыл далеко и гудел «ы-ы-ы»</vt:lpstr>
      <vt:lpstr>Как гудел пароход далеко? </vt:lpstr>
      <vt:lpstr>Как гудел пароход далеко? </vt:lpstr>
      <vt:lpstr>Примечание для логопеда:   зажать кончик языка между зубами и длительно произносить «Ы-Ы-Ы-Ы», получается «Л-Л-Л-Л-Л».  В данный  момент для ребёнка этот звук должен ассоциироваться с гудящим пароходом, а не со звуком «Л»</vt:lpstr>
      <vt:lpstr>Пароход подплывает к берегу и гудит по-другому,  приветствуя встречающих его на берегу друзей.</vt:lpstr>
      <vt:lpstr>Как пароход гудит, подплывая к берегу?   </vt:lpstr>
      <vt:lpstr>Игра  «Поймай звук»</vt:lpstr>
      <vt:lpstr>«Хлопни в ладоши, когда услышишь,  что пароход гудит близко»</vt:lpstr>
      <vt:lpstr>«Хлопни в ладоши, когда услышишь,  что пароход гудит близко»</vt:lpstr>
      <vt:lpstr>«Хлопни в ладоши, когда услышишь,  что пароход гудит близко»</vt:lpstr>
      <vt:lpstr>«Хлопни в ладоши, когда услышишь,  что пароход гудит близко»</vt:lpstr>
      <vt:lpstr>«Хлопни в ладоши, когда услышишь,  что пароход гудит близко»</vt:lpstr>
      <vt:lpstr>«Хлопни в ладоши, когда услышишь,  что пароход гудит близко»</vt:lpstr>
      <vt:lpstr>«Хлопни в ладоши, когда услышишь,  что пароход гудит близко»</vt:lpstr>
      <vt:lpstr>«Хлопни в ладоши, когда услышишь,  что пароход гудит близко»</vt:lpstr>
      <vt:lpstr>Игра «Найди место звука в слове»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Автоматизация межзубного звука «Л» в прямых слогах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Музыкальная физкультминутка</vt:lpstr>
      <vt:lpstr>Слайд 61</vt:lpstr>
      <vt:lpstr>Слайд 62</vt:lpstr>
      <vt:lpstr>Слайд 63</vt:lpstr>
      <vt:lpstr>Слайд 64</vt:lpstr>
      <vt:lpstr>Слайд 65</vt:lpstr>
      <vt:lpstr>Игра «Доскажи  слово»</vt:lpstr>
      <vt:lpstr>КУК…</vt:lpstr>
      <vt:lpstr>Ю…</vt:lpstr>
      <vt:lpstr>АКУ…</vt:lpstr>
      <vt:lpstr>МЕТ…</vt:lpstr>
      <vt:lpstr>ПИ…</vt:lpstr>
      <vt:lpstr>СВЁК…</vt:lpstr>
      <vt:lpstr>МЫ…</vt:lpstr>
      <vt:lpstr>ШКО…</vt:lpstr>
      <vt:lpstr>СТО…</vt:lpstr>
      <vt:lpstr>КУК…</vt:lpstr>
      <vt:lpstr>МОЛОДЦЫ!!!</vt:lpstr>
      <vt:lpstr>Слайд 78</vt:lpstr>
      <vt:lpstr>Использованы ресурсы: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Подгрупповое занятие по формированию звукопроизношения</dc:title>
  <dc:creator>Admin</dc:creator>
  <cp:lastModifiedBy>Admin</cp:lastModifiedBy>
  <cp:revision>108</cp:revision>
  <dcterms:created xsi:type="dcterms:W3CDTF">2011-10-03T12:55:57Z</dcterms:created>
  <dcterms:modified xsi:type="dcterms:W3CDTF">2011-10-30T18:44:00Z</dcterms:modified>
</cp:coreProperties>
</file>