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61" r:id="rId4"/>
    <p:sldId id="262" r:id="rId5"/>
    <p:sldId id="263" r:id="rId6"/>
    <p:sldId id="296" r:id="rId7"/>
    <p:sldId id="265" r:id="rId8"/>
    <p:sldId id="267" r:id="rId9"/>
    <p:sldId id="292" r:id="rId10"/>
    <p:sldId id="300" r:id="rId11"/>
    <p:sldId id="294" r:id="rId12"/>
    <p:sldId id="273" r:id="rId13"/>
    <p:sldId id="274" r:id="rId14"/>
    <p:sldId id="298" r:id="rId15"/>
    <p:sldId id="275" r:id="rId16"/>
    <p:sldId id="276" r:id="rId17"/>
    <p:sldId id="299" r:id="rId18"/>
    <p:sldId id="306" r:id="rId19"/>
    <p:sldId id="278" r:id="rId20"/>
    <p:sldId id="277" r:id="rId21"/>
    <p:sldId id="280" r:id="rId22"/>
    <p:sldId id="287" r:id="rId23"/>
    <p:sldId id="281" r:id="rId24"/>
    <p:sldId id="283" r:id="rId25"/>
    <p:sldId id="271" r:id="rId26"/>
    <p:sldId id="302" r:id="rId27"/>
    <p:sldId id="290" r:id="rId28"/>
    <p:sldId id="284" r:id="rId29"/>
    <p:sldId id="272" r:id="rId30"/>
    <p:sldId id="285" r:id="rId31"/>
    <p:sldId id="303" r:id="rId32"/>
    <p:sldId id="286" r:id="rId33"/>
    <p:sldId id="30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633171-67DD-4BFF-9E8E-17DF19C71FF5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330E84-C808-4D76-955F-B5B2F304F99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www.stroyazbuka.com/pic/index.php?nn=19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hyperlink" Target="http://go.mail.ru/search_images?q=%D0%B6%D0%B8%D0%BB%D0%B8%D1%89%D0%B0+%D0%B4%D1%80%D0%B5%D0%B2%D0%BD%D0%B8%D1%85+%D0%BB%D1%8E%D0%B4%D0%B5%D0%B9+%D0%BA%D0%B0%D1%80%D1%82%D0%B8%D0%BD%D0%BA%D0%B8&amp;rch=l&amp;fr=r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n.wikipedia.org/wiki/File:Marcus_Porcius_Cato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80772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FROM THE HISTORY OF BUILDING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042" y="3214686"/>
            <a:ext cx="6480048" cy="11430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Present Perfect Tense, Present Perfect Continuous (Progressive) Tense and Past Simple Tense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357430"/>
            <a:ext cx="8001056" cy="3357586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1….to withstand the Thames current </a:t>
            </a:r>
            <a:r>
              <a:rPr lang="ru-RU" sz="1600" dirty="0" smtClean="0"/>
              <a:t>                      </a:t>
            </a:r>
            <a:r>
              <a:rPr lang="en-US" sz="1600" dirty="0" smtClean="0"/>
              <a:t>a)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ru-RU" sz="1600" dirty="0" smtClean="0"/>
              <a:t>первыми использовали</a:t>
            </a:r>
          </a:p>
          <a:p>
            <a:pPr algn="just"/>
            <a:r>
              <a:rPr lang="en-US" sz="1600" dirty="0" smtClean="0"/>
              <a:t>2....but mention was made of it in the writings </a:t>
            </a:r>
            <a:r>
              <a:rPr lang="ru-RU" sz="1600" dirty="0" smtClean="0"/>
              <a:t>    </a:t>
            </a:r>
            <a:r>
              <a:rPr lang="en-US" sz="1600" dirty="0" smtClean="0"/>
              <a:t>b) </a:t>
            </a:r>
            <a:r>
              <a:rPr lang="ru-RU" sz="1600" dirty="0" smtClean="0"/>
              <a:t>в довольно широких масштабах</a:t>
            </a:r>
            <a:r>
              <a:rPr lang="en-US" sz="1600" dirty="0" smtClean="0"/>
              <a:t>      </a:t>
            </a:r>
            <a:endParaRPr lang="ru-RU" sz="1600" dirty="0" smtClean="0"/>
          </a:p>
          <a:p>
            <a:pPr algn="just"/>
            <a:r>
              <a:rPr lang="en-US" sz="1600" dirty="0" smtClean="0"/>
              <a:t>of architects from time to  time</a:t>
            </a:r>
            <a:endParaRPr lang="ru-RU" sz="1600" dirty="0" smtClean="0"/>
          </a:p>
          <a:p>
            <a:pPr algn="just"/>
            <a:r>
              <a:rPr lang="en-US" sz="1600" dirty="0" smtClean="0"/>
              <a:t>3. They were the first to use</a:t>
            </a:r>
            <a:r>
              <a:rPr lang="ru-RU" sz="1600" dirty="0" smtClean="0"/>
              <a:t>                          </a:t>
            </a:r>
            <a:r>
              <a:rPr lang="en-US" sz="1600" dirty="0" smtClean="0"/>
              <a:t>c) </a:t>
            </a:r>
            <a:r>
              <a:rPr lang="ru-RU" sz="1600" dirty="0" smtClean="0"/>
              <a:t>чтобы противостоять течению Темзы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4….</a:t>
            </a:r>
            <a:r>
              <a:rPr lang="en-US" sz="1600" dirty="0" smtClean="0"/>
              <a:t>on a pretty large scale</a:t>
            </a:r>
            <a:r>
              <a:rPr lang="ru-RU" sz="1600" dirty="0" smtClean="0"/>
              <a:t>                       </a:t>
            </a:r>
            <a:r>
              <a:rPr lang="en-US" sz="1600" dirty="0" smtClean="0"/>
              <a:t>d) </a:t>
            </a:r>
            <a:r>
              <a:rPr lang="ru-RU" sz="1600" dirty="0" smtClean="0"/>
              <a:t>но время от времени можно встретить </a:t>
            </a:r>
          </a:p>
          <a:p>
            <a:pPr algn="just"/>
            <a:r>
              <a:rPr lang="ru-RU" sz="1600" dirty="0" smtClean="0"/>
              <a:t>                                                                  упоминание об этом в работах архитекторов</a:t>
            </a:r>
          </a:p>
          <a:p>
            <a:pPr algn="just"/>
            <a:endParaRPr lang="ru-RU" sz="1600" dirty="0" smtClean="0"/>
          </a:p>
          <a:p>
            <a:pPr algn="just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000108"/>
            <a:ext cx="507209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Connect some expressions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сный кирпич&#10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286124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857760"/>
            <a:ext cx="1643074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43636" y="6143644"/>
            <a:ext cx="216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'</a:t>
            </a:r>
            <a:r>
              <a:rPr lang="en-US" dirty="0" err="1" smtClean="0"/>
              <a:t>pir</a:t>
            </a:r>
            <a:r>
              <a:rPr lang="ru-RU" dirty="0" err="1" smtClean="0"/>
              <a:t>ә</a:t>
            </a:r>
            <a:r>
              <a:rPr lang="en-US" dirty="0" smtClean="0"/>
              <a:t>mid</a:t>
            </a:r>
            <a:r>
              <a:rPr lang="ru-RU" dirty="0" smtClean="0"/>
              <a:t> </a:t>
            </a:r>
            <a:r>
              <a:rPr lang="ru-RU" dirty="0" err="1" smtClean="0"/>
              <a:t>ə</a:t>
            </a:r>
            <a:r>
              <a:rPr lang="en-US" dirty="0" smtClean="0"/>
              <a:t>v </a:t>
            </a:r>
            <a:r>
              <a:rPr lang="ru-RU" dirty="0" smtClean="0"/>
              <a:t>'</a:t>
            </a:r>
            <a:r>
              <a:rPr lang="en-US" dirty="0" err="1" smtClean="0"/>
              <a:t>ku</a:t>
            </a:r>
            <a:r>
              <a:rPr lang="ru-RU" dirty="0" smtClean="0"/>
              <a:t>'</a:t>
            </a:r>
            <a:r>
              <a:rPr lang="en-US" dirty="0" smtClean="0"/>
              <a:t>fu</a:t>
            </a:r>
            <a:r>
              <a:rPr lang="ru-RU" dirty="0" smtClean="0"/>
              <a:t>:]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6143644"/>
            <a:ext cx="77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[</a:t>
            </a:r>
            <a:r>
              <a:rPr lang="en-US" dirty="0" smtClean="0"/>
              <a:t>pail</a:t>
            </a:r>
            <a:r>
              <a:rPr lang="ru-RU" dirty="0" smtClean="0"/>
              <a:t>] </a:t>
            </a:r>
            <a:endParaRPr lang="ru-RU" dirty="0"/>
          </a:p>
        </p:txBody>
      </p:sp>
      <p:pic>
        <p:nvPicPr>
          <p:cNvPr id="1026" name="Picture 2" descr="F:\английский\римская архитектура\kolonna-trajana.-2-v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714884"/>
            <a:ext cx="1285884" cy="15001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57290" y="6143644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[</a:t>
            </a:r>
            <a:r>
              <a:rPr lang="ru-RU" dirty="0" err="1" smtClean="0">
                <a:solidFill>
                  <a:srgbClr val="FF0000"/>
                </a:solidFill>
              </a:rPr>
              <a:t>р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ru-RU" dirty="0" err="1" smtClean="0">
                <a:solidFill>
                  <a:srgbClr val="FF0000"/>
                </a:solidFill>
              </a:rPr>
              <a:t>ә</a:t>
            </a:r>
            <a:r>
              <a:rPr lang="ru-RU" dirty="0" smtClean="0">
                <a:solidFill>
                  <a:srgbClr val="FF0000"/>
                </a:solidFill>
              </a:rPr>
              <a:t>]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278605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[</a:t>
            </a:r>
            <a:r>
              <a:rPr lang="en-US" dirty="0" err="1" smtClean="0"/>
              <a:t>ri'meinz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1027" name="Picture 3" descr="F:\английский\руины помпеи\129725358072X38C.jpg"/>
          <p:cNvPicPr>
            <a:picLocks noChangeAspect="1" noChangeArrowheads="1"/>
          </p:cNvPicPr>
          <p:nvPr/>
        </p:nvPicPr>
        <p:blipFill>
          <a:blip r:embed="rId6" cstate="print"/>
          <a:srcRect b="16667"/>
          <a:stretch>
            <a:fillRect/>
          </a:stretch>
        </p:blipFill>
        <p:spPr bwMode="auto">
          <a:xfrm>
            <a:off x="6215074" y="1714488"/>
            <a:ext cx="1571636" cy="1071570"/>
          </a:xfrm>
          <a:prstGeom prst="rect">
            <a:avLst/>
          </a:prstGeom>
          <a:noFill/>
        </p:spPr>
      </p:pic>
      <p:pic>
        <p:nvPicPr>
          <p:cNvPr id="1028" name="Picture 4" descr="F:\английский\печи для обжига и сушки извести\ov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643182"/>
            <a:ext cx="1285884" cy="164307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00166" y="435769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</a:rPr>
              <a:t>kiln</a:t>
            </a:r>
            <a:r>
              <a:rPr lang="ru-RU" dirty="0" smtClean="0">
                <a:solidFill>
                  <a:srgbClr val="C00000"/>
                </a:solidFill>
              </a:rPr>
              <a:t>]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9" name="Picture 5" descr="F:\английский\пантион с куполом\736px-Panthe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000636"/>
            <a:ext cx="1785950" cy="12144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071934" y="6215082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dəum</a:t>
            </a:r>
            <a:r>
              <a:rPr lang="en-US" dirty="0" smtClean="0">
                <a:solidFill>
                  <a:srgbClr val="FF0000"/>
                </a:solidFill>
              </a:rPr>
              <a:t>]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popup_img" descr="http://go.imgsmail.ru/imgpreview?u=http%3A//alligater.my1.ru/images/sinatrop.jpg&amp;mb=7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335756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71934" y="4643446"/>
            <a:ext cx="81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traib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4500570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[brick]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571480"/>
            <a:ext cx="735811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Read and guess, what it is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?</a:t>
            </a:r>
            <a:endParaRPr lang="en-US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            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2" descr="spas"/>
          <p:cNvPicPr>
            <a:picLocks noChangeAspect="1" noChangeArrowheads="1"/>
          </p:cNvPicPr>
          <p:nvPr/>
        </p:nvPicPr>
        <p:blipFill>
          <a:blip r:embed="rId11" cstate="print"/>
          <a:srcRect b="12500"/>
          <a:stretch>
            <a:fillRect/>
          </a:stretch>
        </p:blipFill>
        <p:spPr bwMode="auto">
          <a:xfrm>
            <a:off x="3929058" y="1643050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571868" y="3000372"/>
            <a:ext cx="915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[</a:t>
            </a:r>
            <a:r>
              <a:rPr lang="en-US" dirty="0" err="1" smtClean="0"/>
              <a:t>i</a:t>
            </a:r>
            <a:r>
              <a:rPr lang="ru-RU" dirty="0" smtClean="0"/>
              <a:t>'</a:t>
            </a:r>
            <a:r>
              <a:rPr lang="en-US" dirty="0" err="1" smtClean="0"/>
              <a:t>rekt</a:t>
            </a:r>
            <a:r>
              <a:rPr lang="ru-RU" dirty="0" smtClean="0"/>
              <a:t>]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3000372"/>
            <a:ext cx="161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[а:t </a:t>
            </a:r>
            <a:r>
              <a:rPr lang="en-US" dirty="0" err="1" smtClean="0">
                <a:solidFill>
                  <a:srgbClr val="FF0000"/>
                </a:solidFill>
              </a:rPr>
              <a:t>əv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bildiŋ</a:t>
            </a:r>
            <a:r>
              <a:rPr lang="en-US" dirty="0" smtClean="0">
                <a:solidFill>
                  <a:srgbClr val="FF0000"/>
                </a:solidFill>
              </a:rPr>
              <a:t>]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1000108"/>
            <a:ext cx="61436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Pick up heading to a picture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D:\английский\Деревья в домах\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715304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785794"/>
            <a:ext cx="6286544" cy="861774"/>
          </a:xfrm>
          <a:prstGeom prst="rect">
            <a:avLst/>
          </a:prstGeom>
          <a:ln>
            <a:solidFill>
              <a:srgbClr val="6699FF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Ancient homes in the trees</a:t>
            </a:r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глийский\Деревья в домах\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929090" cy="40719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928670"/>
            <a:ext cx="6137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66FF66"/>
                </a:solidFill>
              </a:rPr>
              <a:t>Houses built out of different materials </a:t>
            </a:r>
            <a:endParaRPr lang="ru-RU" sz="2800" dirty="0">
              <a:solidFill>
                <a:srgbClr val="66FF66"/>
              </a:solidFill>
            </a:endParaRPr>
          </a:p>
        </p:txBody>
      </p:sp>
      <p:pic>
        <p:nvPicPr>
          <p:cNvPr id="6" name="Рисунок 5" descr="http://static.ngs.ru/news/preview/0e641ddcdbc177a957e6b9023a99b7d60e703b32_667.jpg"/>
          <p:cNvPicPr/>
          <p:nvPr/>
        </p:nvPicPr>
        <p:blipFill>
          <a:blip r:embed="rId3" cstate="print"/>
          <a:srcRect l="9091" t="1639" r="15151"/>
          <a:stretch>
            <a:fillRect/>
          </a:stretch>
        </p:blipFill>
        <p:spPr bwMode="auto">
          <a:xfrm>
            <a:off x="4714876" y="1714488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Sun- dried mud bricks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сте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глийский\здания из грязи\17085874_Dom.jp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1714480" y="1857364"/>
            <a:ext cx="6096000" cy="4143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Sun- dried mud bricks’ made buildings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глийский\древние египтяни\nm_ancient_Egyptians_080328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4071966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92867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ancient Egyptians are builders of pyramids 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929067"/>
            <a:ext cx="2286016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английский\пирамида хуфу\230_01_great_pyramid_hu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350000" cy="3822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857232"/>
            <a:ext cx="3523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Pyramid of Khufu</a:t>
            </a:r>
            <a:r>
              <a:rPr lang="ru-RU" sz="2800" dirty="0" smtClean="0">
                <a:solidFill>
                  <a:srgbClr val="00FF00"/>
                </a:solidFill>
              </a:rPr>
              <a:t> </a:t>
            </a:r>
            <a:endParaRPr lang="ru-RU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нглийский\древние греки\hiton_gr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286250" cy="4257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928670"/>
            <a:ext cx="3739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ancient Greeks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нглийский\египетские строения\Hram-Kar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8001056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714356"/>
            <a:ext cx="4613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The art of building in Greece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 rot="10800000" flipV="1">
            <a:off x="1331640" y="764704"/>
            <a:ext cx="7196522" cy="1224136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Цели урока: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Oval 5"/>
          <p:cNvSpPr txBox="1">
            <a:spLocks noChangeArrowheads="1"/>
          </p:cNvSpPr>
          <p:nvPr/>
        </p:nvSpPr>
        <p:spPr bwMode="auto">
          <a:xfrm>
            <a:off x="428596" y="2285992"/>
            <a:ext cx="4032448" cy="172819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Расширение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активизация 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лексического запаса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644008" y="2348880"/>
            <a:ext cx="4142834" cy="151216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Осмысление и закрепление новых </a:t>
            </a:r>
            <a:endParaRPr lang="en-US" dirty="0" smtClean="0"/>
          </a:p>
          <a:p>
            <a:pPr algn="ctr"/>
            <a:r>
              <a:rPr lang="ru-RU" dirty="0" smtClean="0"/>
              <a:t>знаний и</a:t>
            </a:r>
            <a:r>
              <a:rPr lang="en-US" dirty="0" smtClean="0"/>
              <a:t>    </a:t>
            </a:r>
            <a:r>
              <a:rPr lang="ru-RU" dirty="0" smtClean="0"/>
              <a:t>способов </a:t>
            </a:r>
            <a:r>
              <a:rPr lang="en-US" dirty="0" smtClean="0"/>
              <a:t> </a:t>
            </a:r>
            <a:r>
              <a:rPr lang="ru-RU" dirty="0" smtClean="0"/>
              <a:t>деятельности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0" y="4293096"/>
            <a:ext cx="4500562" cy="172819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азвитие навыков монологической речи ,</a:t>
            </a:r>
          </a:p>
          <a:p>
            <a:pPr algn="ctr"/>
            <a:r>
              <a:rPr lang="ru-RU" dirty="0" smtClean="0"/>
              <a:t>и поискового чтения</a:t>
            </a: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643438" y="4071942"/>
            <a:ext cx="4357718" cy="1942506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употребление в речи  </a:t>
            </a:r>
            <a:endParaRPr lang="en-US" dirty="0" smtClean="0"/>
          </a:p>
          <a:p>
            <a:pPr algn="ctr"/>
            <a:r>
              <a:rPr lang="ru-RU" dirty="0" smtClean="0"/>
              <a:t>видовременных форм настоящего </a:t>
            </a:r>
            <a:endParaRPr lang="en-US" dirty="0" smtClean="0"/>
          </a:p>
          <a:p>
            <a:pPr algn="ctr"/>
            <a:r>
              <a:rPr lang="ru-RU" dirty="0" smtClean="0"/>
              <a:t>завершенного, настоящего   </a:t>
            </a:r>
            <a:endParaRPr lang="en-US" dirty="0" smtClean="0"/>
          </a:p>
          <a:p>
            <a:pPr algn="ctr"/>
            <a:r>
              <a:rPr lang="ru-RU" dirty="0" smtClean="0"/>
              <a:t>завершено - длительного и </a:t>
            </a:r>
            <a:endParaRPr lang="en-US" dirty="0" smtClean="0"/>
          </a:p>
          <a:p>
            <a:pPr algn="ctr"/>
            <a:r>
              <a:rPr lang="ru-RU" dirty="0" smtClean="0"/>
              <a:t>прошедшего простого времени </a:t>
            </a:r>
            <a:endParaRPr lang="en-US" dirty="0" smtClean="0"/>
          </a:p>
          <a:p>
            <a:pPr algn="ctr"/>
            <a:r>
              <a:rPr lang="ru-RU" dirty="0" smtClean="0"/>
              <a:t>активного  залога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глийский\египетские строения\fig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4429156" cy="3357586"/>
          </a:xfrm>
          <a:prstGeom prst="rect">
            <a:avLst/>
          </a:prstGeom>
          <a:noFill/>
        </p:spPr>
      </p:pic>
      <p:pic>
        <p:nvPicPr>
          <p:cNvPr id="4099" name="Picture 3" descr="D:\английский\египетские строения\Hatshetsup_Te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3571900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571612"/>
            <a:ext cx="4471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Ancient buildings in Greece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нглийский\римляни\500px-Римля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4071966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07154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Romans were great road builders</a:t>
            </a:r>
            <a:endParaRPr lang="ru-RU" sz="2800" dirty="0"/>
          </a:p>
        </p:txBody>
      </p:sp>
      <p:pic>
        <p:nvPicPr>
          <p:cNvPr id="6" name="Рисунок 5" descr="http://www.italia-ru.it/files/800px-ambrussum_-_via_domitia_02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9322" y="5429264"/>
            <a:ext cx="2239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FF00"/>
                </a:solidFill>
              </a:rPr>
              <a:t>Domitia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road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739" y="3244334"/>
            <a:ext cx="5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roa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D:\английский\римская архитектура\akveduk-v-segovii.-konec-1---nachalo-2-vv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496"/>
            <a:ext cx="5429256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1714488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</a:rPr>
              <a:t>Aqueducts</a:t>
            </a:r>
            <a:endParaRPr lang="ru-RU" sz="3600" dirty="0">
              <a:solidFill>
                <a:srgbClr val="00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214710" cy="49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нглийский\известь\3420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1519238"/>
            <a:ext cx="3124200" cy="3819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785794"/>
            <a:ext cx="1297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66FF33"/>
                </a:solidFill>
              </a:rPr>
              <a:t>Lime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929330"/>
            <a:ext cx="3496978" cy="71438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FF00"/>
                </a:solidFill>
              </a:rPr>
              <a:t>Marcus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Porcius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Cato</a:t>
            </a:r>
            <a:endParaRPr lang="ru-RU" sz="28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upload.wikimedia.org/wikipedia/commons/thumb/6/69/Marcus_Porcius_Cato.jpg/250px-Marcus_Porcius_Cat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928670"/>
            <a:ext cx="23812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английский\печи для обжига и сушки извести\oven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1000100" y="2285992"/>
            <a:ext cx="2857520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1428736"/>
            <a:ext cx="2116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Kiln for lime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нглийский\хадриан\roman_emperor_0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643338" cy="4643471"/>
          </a:xfrm>
          <a:prstGeom prst="rect">
            <a:avLst/>
          </a:prstGeom>
          <a:noFill/>
        </p:spPr>
      </p:pic>
      <p:pic>
        <p:nvPicPr>
          <p:cNvPr id="11267" name="Picture 3" descr="D:\английский\пантион с куполом\RTEmagicC_c5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857652" cy="4167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857892"/>
            <a:ext cx="4729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Hadrian, the Roman emperor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500174"/>
            <a:ext cx="433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The Pantheon with a dome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143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642918"/>
            <a:ext cx="416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The famous Hadrian Wall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940425" cy="43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5500702"/>
            <a:ext cx="3636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The Baths of Caracalla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нглийский\римская арка\128346583363XV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928670"/>
            <a:ext cx="3822700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286388"/>
            <a:ext cx="2046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Roman arch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876"/>
            <a:ext cx="7772400" cy="15097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The architectural form known as Romanesque</a:t>
            </a:r>
            <a:endParaRPr lang="ru-RU" sz="2800" dirty="0">
              <a:solidFill>
                <a:srgbClr val="00FF00"/>
              </a:solidFill>
            </a:endParaRPr>
          </a:p>
        </p:txBody>
      </p:sp>
      <p:pic>
        <p:nvPicPr>
          <p:cNvPr id="4" name="Рисунок 3" descr="Романский стиль архитекту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1"/>
            <a:ext cx="3357586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оманский стиль архитектур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[</a:t>
            </a:r>
            <a:r>
              <a:rPr lang="en-US" sz="2800" dirty="0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rgbClr val="FFFF00"/>
                </a:solidFill>
              </a:rPr>
              <a:t>] w</a:t>
            </a:r>
            <a:r>
              <a:rPr lang="en-US" sz="2800" b="1" dirty="0" smtClean="0">
                <a:solidFill>
                  <a:schemeClr val="bg1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ther, m</a:t>
            </a:r>
            <a:r>
              <a:rPr lang="en-US" sz="2800" b="1" dirty="0" smtClean="0">
                <a:solidFill>
                  <a:schemeClr val="bg1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sure, h</a:t>
            </a:r>
            <a:r>
              <a:rPr lang="en-US" sz="2800" b="1" dirty="0" smtClean="0">
                <a:solidFill>
                  <a:schemeClr val="bg1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lth, ah</a:t>
            </a:r>
            <a:r>
              <a:rPr lang="en-US" sz="2800" b="1" dirty="0" smtClean="0">
                <a:solidFill>
                  <a:schemeClr val="bg1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d, l</a:t>
            </a:r>
            <a:r>
              <a:rPr lang="en-US" sz="2800" b="1" dirty="0" smtClean="0">
                <a:solidFill>
                  <a:schemeClr val="bg1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ther, inst</a:t>
            </a:r>
            <a:r>
              <a:rPr lang="en-US" sz="2800" b="1" dirty="0" smtClean="0">
                <a:solidFill>
                  <a:schemeClr val="bg1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d 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[</a:t>
            </a:r>
            <a:r>
              <a:rPr lang="en-US" sz="2800" dirty="0" err="1" smtClean="0">
                <a:solidFill>
                  <a:srgbClr val="FF0000"/>
                </a:solidFill>
              </a:rPr>
              <a:t>ei</a:t>
            </a:r>
            <a:r>
              <a:rPr lang="en-US" sz="2800" dirty="0" smtClean="0">
                <a:solidFill>
                  <a:srgbClr val="FFFF00"/>
                </a:solidFill>
              </a:rPr>
              <a:t>] gr</a:t>
            </a:r>
            <a:r>
              <a:rPr lang="en-US" sz="2800" dirty="0" smtClean="0">
                <a:solidFill>
                  <a:srgbClr val="FF00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t, br</a:t>
            </a:r>
            <a:r>
              <a:rPr lang="en-US" sz="2800" dirty="0" smtClean="0">
                <a:solidFill>
                  <a:srgbClr val="FF00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k, st</a:t>
            </a:r>
            <a:r>
              <a:rPr lang="en-US" sz="2800" dirty="0" smtClean="0">
                <a:solidFill>
                  <a:srgbClr val="FF00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k, str</a:t>
            </a:r>
            <a:r>
              <a:rPr lang="en-US" sz="2800" dirty="0" smtClean="0">
                <a:solidFill>
                  <a:srgbClr val="FF00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k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[</a:t>
            </a:r>
            <a:r>
              <a:rPr lang="en-US" sz="2800" dirty="0" err="1" smtClean="0">
                <a:solidFill>
                  <a:srgbClr val="00FF00"/>
                </a:solidFill>
              </a:rPr>
              <a:t>i</a:t>
            </a:r>
            <a:r>
              <a:rPr lang="en-US" sz="2800" dirty="0" smtClean="0">
                <a:solidFill>
                  <a:srgbClr val="00FF00"/>
                </a:solidFill>
              </a:rPr>
              <a:t>:</a:t>
            </a:r>
            <a:r>
              <a:rPr lang="en-US" sz="2800" dirty="0" smtClean="0">
                <a:solidFill>
                  <a:srgbClr val="FFFF00"/>
                </a:solidFill>
              </a:rPr>
              <a:t>] t</a:t>
            </a:r>
            <a:r>
              <a:rPr lang="en-US" sz="2800" dirty="0" smtClean="0">
                <a:solidFill>
                  <a:srgbClr val="00FF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m, m</a:t>
            </a:r>
            <a:r>
              <a:rPr lang="en-US" sz="2800" dirty="0" smtClean="0">
                <a:solidFill>
                  <a:srgbClr val="00FF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ns, b</a:t>
            </a:r>
            <a:r>
              <a:rPr lang="en-US" sz="2800" dirty="0" smtClean="0">
                <a:solidFill>
                  <a:srgbClr val="00FF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m, ch</a:t>
            </a:r>
            <a:r>
              <a:rPr lang="en-US" sz="2800" dirty="0" smtClean="0">
                <a:solidFill>
                  <a:srgbClr val="00FF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p, </a:t>
            </a:r>
            <a:r>
              <a:rPr lang="en-US" sz="2800" dirty="0" smtClean="0">
                <a:solidFill>
                  <a:srgbClr val="00FF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sy, w</a:t>
            </a:r>
            <a:r>
              <a:rPr lang="en-US" sz="2800" dirty="0" smtClean="0">
                <a:solidFill>
                  <a:srgbClr val="00FF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k, l</a:t>
            </a:r>
            <a:r>
              <a:rPr lang="en-US" sz="2800" dirty="0" smtClean="0">
                <a:solidFill>
                  <a:srgbClr val="00FF0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ve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[</a:t>
            </a:r>
            <a:r>
              <a:rPr lang="en-US" sz="2800" dirty="0" err="1" smtClean="0">
                <a:solidFill>
                  <a:srgbClr val="7030A0"/>
                </a:solidFill>
              </a:rPr>
              <a:t>iә</a:t>
            </a:r>
            <a:r>
              <a:rPr lang="en-US" sz="2800" dirty="0" smtClean="0">
                <a:solidFill>
                  <a:srgbClr val="FFFF00"/>
                </a:solidFill>
              </a:rPr>
              <a:t>] th</a:t>
            </a:r>
            <a:r>
              <a:rPr lang="en-US" sz="2800" dirty="0" smtClean="0">
                <a:solidFill>
                  <a:srgbClr val="7030A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tre, r</a:t>
            </a:r>
            <a:r>
              <a:rPr lang="en-US" sz="2800" dirty="0" smtClean="0">
                <a:solidFill>
                  <a:srgbClr val="7030A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lize, app</a:t>
            </a:r>
            <a:r>
              <a:rPr lang="en-US" sz="2800" dirty="0" smtClean="0">
                <a:solidFill>
                  <a:srgbClr val="7030A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rance, w</a:t>
            </a:r>
            <a:r>
              <a:rPr lang="en-US" sz="2800" dirty="0" smtClean="0">
                <a:solidFill>
                  <a:srgbClr val="7030A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ry, dr</a:t>
            </a:r>
            <a:r>
              <a:rPr lang="en-US" sz="2800" dirty="0" smtClean="0">
                <a:solidFill>
                  <a:srgbClr val="7030A0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ry 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[</a:t>
            </a:r>
            <a:r>
              <a:rPr lang="en-US" sz="2800" dirty="0" err="1" smtClean="0">
                <a:solidFill>
                  <a:srgbClr val="FF00FF"/>
                </a:solidFill>
              </a:rPr>
              <a:t>i</a:t>
            </a:r>
            <a:r>
              <a:rPr lang="en-US" sz="2800" dirty="0" smtClean="0">
                <a:solidFill>
                  <a:srgbClr val="FF00FF"/>
                </a:solidFill>
              </a:rPr>
              <a:t>' </a:t>
            </a:r>
            <a:r>
              <a:rPr lang="en-US" sz="2800" dirty="0" err="1" smtClean="0">
                <a:solidFill>
                  <a:srgbClr val="FF00FF"/>
                </a:solidFill>
              </a:rPr>
              <a:t>ei</a:t>
            </a:r>
            <a:r>
              <a:rPr lang="en-US" sz="2800" dirty="0" smtClean="0">
                <a:solidFill>
                  <a:srgbClr val="FFFF00"/>
                </a:solidFill>
              </a:rPr>
              <a:t>] perm</a:t>
            </a:r>
            <a:r>
              <a:rPr lang="en-US" sz="2800" dirty="0" smtClean="0">
                <a:solidFill>
                  <a:srgbClr val="FF00FF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te, cr</a:t>
            </a:r>
            <a:r>
              <a:rPr lang="en-US" sz="2800" dirty="0" smtClean="0">
                <a:solidFill>
                  <a:srgbClr val="FF00FF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te, delin</a:t>
            </a:r>
            <a:r>
              <a:rPr lang="en-US" sz="2800" dirty="0" smtClean="0">
                <a:solidFill>
                  <a:srgbClr val="FF00FF"/>
                </a:solidFill>
              </a:rPr>
              <a:t>ea</a:t>
            </a:r>
            <a:r>
              <a:rPr lang="en-US" sz="2800" dirty="0" smtClean="0">
                <a:solidFill>
                  <a:srgbClr val="FFFF00"/>
                </a:solidFill>
              </a:rPr>
              <a:t>te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785794"/>
            <a:ext cx="4181915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/>
              <a:t>Phonetic drill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857364"/>
            <a:ext cx="3919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a) letter combination </a:t>
            </a:r>
            <a:r>
              <a:rPr lang="en-US" sz="2800" b="1" dirty="0" smtClean="0">
                <a:solidFill>
                  <a:srgbClr val="FF0000"/>
                </a:solidFill>
              </a:rPr>
              <a:t>ea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английский\лондонский мост\o_7vy4u8b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153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000924" cy="47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857232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in Mexico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английский\руины помпеи\129725358072X38C.jpg"/>
          <p:cNvPicPr>
            <a:picLocks noChangeAspect="1" noChangeArrowheads="1"/>
          </p:cNvPicPr>
          <p:nvPr/>
        </p:nvPicPr>
        <p:blipFill>
          <a:blip r:embed="rId2" cstate="print"/>
          <a:srcRect b="12761"/>
          <a:stretch>
            <a:fillRect/>
          </a:stretch>
        </p:blipFill>
        <p:spPr bwMode="auto">
          <a:xfrm>
            <a:off x="2000232" y="2143116"/>
            <a:ext cx="5080000" cy="31797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1071546"/>
            <a:ext cx="3412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The ruins of Pompeii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8256490" cy="507209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H/W: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/>
              <a:t>1. </a:t>
            </a:r>
            <a:r>
              <a:rPr lang="en-US" sz="2400" dirty="0" smtClean="0"/>
              <a:t>Make the report by the theme «Art of building in ancient Egypt and in Greece», using the information from this text and on the pages 131-133. </a:t>
            </a:r>
            <a:endParaRPr lang="ru-RU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/>
              <a:t>2. </a:t>
            </a:r>
            <a:r>
              <a:rPr lang="en-US" sz="2400" dirty="0" smtClean="0"/>
              <a:t>Ex </a:t>
            </a:r>
            <a:r>
              <a:rPr lang="ru-RU" sz="2400" dirty="0" smtClean="0"/>
              <a:t>5-9 </a:t>
            </a:r>
            <a:r>
              <a:rPr lang="en-US" sz="2400" dirty="0" smtClean="0"/>
              <a:t>p</a:t>
            </a:r>
            <a:r>
              <a:rPr lang="ru-RU" sz="2400" dirty="0" smtClean="0"/>
              <a:t>.18-20. </a:t>
            </a:r>
            <a:r>
              <a:rPr lang="en-US" sz="2400" dirty="0" smtClean="0"/>
              <a:t>Ex</a:t>
            </a:r>
            <a:r>
              <a:rPr lang="ru-RU" sz="2400" dirty="0" smtClean="0"/>
              <a:t>.17, </a:t>
            </a:r>
            <a:r>
              <a:rPr lang="en-US" sz="2400" dirty="0" smtClean="0"/>
              <a:t>p</a:t>
            </a:r>
            <a:r>
              <a:rPr lang="ru-RU" sz="2400" dirty="0" smtClean="0"/>
              <a:t>.23.  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143512"/>
            <a:ext cx="425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Thank you. Good bye!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7802718" cy="4500594"/>
          </a:xfrm>
        </p:spPr>
        <p:txBody>
          <a:bodyPr>
            <a:normAutofit/>
          </a:bodyPr>
          <a:lstStyle/>
          <a:p>
            <a:pPr algn="ctr"/>
            <a:r>
              <a:rPr lang="de-DE" sz="2800" dirty="0" smtClean="0"/>
              <a:t>lis</a:t>
            </a:r>
            <a:r>
              <a:rPr lang="de-DE" sz="2800" b="1" dirty="0" smtClean="0">
                <a:solidFill>
                  <a:srgbClr val="FF0000"/>
                </a:solidFill>
              </a:rPr>
              <a:t>t</a:t>
            </a:r>
            <a:r>
              <a:rPr lang="de-DE" sz="2800" dirty="0" smtClean="0"/>
              <a:t>en[</a:t>
            </a:r>
            <a:r>
              <a:rPr lang="de-DE" sz="2800" dirty="0" err="1" smtClean="0"/>
              <a:t>lisn</a:t>
            </a:r>
            <a:r>
              <a:rPr lang="de-DE" sz="2800" dirty="0" smtClean="0"/>
              <a:t>], </a:t>
            </a:r>
            <a:r>
              <a:rPr lang="de-DE" sz="2800" dirty="0" err="1" smtClean="0"/>
              <a:t>chris</a:t>
            </a:r>
            <a:r>
              <a:rPr lang="de-DE" sz="2800" b="1" dirty="0" err="1" smtClean="0">
                <a:solidFill>
                  <a:srgbClr val="FF0000"/>
                </a:solidFill>
              </a:rPr>
              <a:t>t</a:t>
            </a:r>
            <a:r>
              <a:rPr lang="de-DE" sz="2800" dirty="0" err="1" smtClean="0"/>
              <a:t>en</a:t>
            </a:r>
            <a:r>
              <a:rPr lang="de-DE" sz="2800" dirty="0" smtClean="0"/>
              <a:t>[</a:t>
            </a:r>
            <a:r>
              <a:rPr lang="de-DE" sz="2800" dirty="0" err="1" smtClean="0"/>
              <a:t>kraisn</a:t>
            </a:r>
            <a:r>
              <a:rPr lang="de-DE" sz="2800" dirty="0" smtClean="0"/>
              <a:t>], fas</a:t>
            </a:r>
            <a:r>
              <a:rPr lang="de-DE" sz="2800" b="1" dirty="0" smtClean="0">
                <a:solidFill>
                  <a:srgbClr val="FF0000"/>
                </a:solidFill>
              </a:rPr>
              <a:t>t</a:t>
            </a:r>
            <a:r>
              <a:rPr lang="de-DE" sz="2800" dirty="0" smtClean="0"/>
              <a:t>en[</a:t>
            </a:r>
            <a:r>
              <a:rPr lang="de-DE" sz="2800" dirty="0" err="1" smtClean="0"/>
              <a:t>fa:sn</a:t>
            </a:r>
            <a:r>
              <a:rPr lang="de-DE" sz="2800" dirty="0" smtClean="0"/>
              <a:t>], </a:t>
            </a:r>
            <a:r>
              <a:rPr lang="de-DE" sz="2800" dirty="0" err="1" smtClean="0"/>
              <a:t>of</a:t>
            </a:r>
            <a:r>
              <a:rPr lang="de-DE" sz="2800" b="1" dirty="0" err="1" smtClean="0">
                <a:solidFill>
                  <a:srgbClr val="FF0000"/>
                </a:solidFill>
              </a:rPr>
              <a:t>t</a:t>
            </a:r>
            <a:r>
              <a:rPr lang="de-DE" sz="2800" dirty="0" err="1" smtClean="0"/>
              <a:t>en</a:t>
            </a:r>
            <a:r>
              <a:rPr lang="de-DE" sz="2800" dirty="0" smtClean="0"/>
              <a:t>[o:fn],</a:t>
            </a:r>
            <a:r>
              <a:rPr lang="ru-RU" sz="2800" dirty="0" smtClean="0"/>
              <a:t> </a:t>
            </a:r>
            <a:r>
              <a:rPr lang="de-DE" sz="2800" dirty="0" smtClean="0"/>
              <a:t>sof</a:t>
            </a:r>
            <a:r>
              <a:rPr lang="de-DE" sz="2800" b="1" dirty="0" smtClean="0">
                <a:solidFill>
                  <a:srgbClr val="FF0000"/>
                </a:solidFill>
              </a:rPr>
              <a:t>t</a:t>
            </a:r>
            <a:r>
              <a:rPr lang="de-DE" sz="2800" dirty="0" smtClean="0"/>
              <a:t>en['</a:t>
            </a:r>
            <a:r>
              <a:rPr lang="de-DE" sz="2800" dirty="0" err="1" smtClean="0"/>
              <a:t>sofn</a:t>
            </a:r>
            <a:r>
              <a:rPr lang="de-DE" sz="2800" dirty="0" smtClean="0"/>
              <a:t>]</a:t>
            </a:r>
            <a:endParaRPr lang="ru-RU" sz="2800" dirty="0" smtClean="0"/>
          </a:p>
          <a:p>
            <a:pPr algn="ctr"/>
            <a:r>
              <a:rPr lang="en-US" sz="2800" dirty="0" smtClean="0"/>
              <a:t>this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le[</a:t>
            </a:r>
            <a:r>
              <a:rPr lang="en-US" sz="2800" dirty="0" err="1" smtClean="0"/>
              <a:t>θisl</a:t>
            </a:r>
            <a:r>
              <a:rPr lang="en-US" sz="2800" dirty="0" smtClean="0"/>
              <a:t>], mis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letoe ['</a:t>
            </a:r>
            <a:r>
              <a:rPr lang="en-US" sz="2800" dirty="0" err="1" smtClean="0"/>
              <a:t>misltou</a:t>
            </a:r>
            <a:r>
              <a:rPr lang="en-US" sz="2800" dirty="0" smtClean="0"/>
              <a:t>], cas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le[</a:t>
            </a:r>
            <a:r>
              <a:rPr lang="en-US" sz="2800" dirty="0" err="1" smtClean="0"/>
              <a:t>ka:sl</a:t>
            </a:r>
            <a:r>
              <a:rPr lang="en-US" sz="2800" dirty="0" smtClean="0"/>
              <a:t>], apos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le[</a:t>
            </a:r>
            <a:r>
              <a:rPr lang="en-US" sz="2800" dirty="0" err="1" smtClean="0"/>
              <a:t>a'posl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nome[</a:t>
            </a:r>
            <a:r>
              <a:rPr lang="en-US" sz="2800" dirty="0" err="1" smtClean="0"/>
              <a:t>noum</a:t>
            </a:r>
            <a:r>
              <a:rPr lang="en-US" sz="2800" dirty="0" smtClean="0"/>
              <a:t>], 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nu[nu:],   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narled[</a:t>
            </a:r>
            <a:r>
              <a:rPr lang="en-US" sz="2800" dirty="0" err="1" smtClean="0"/>
              <a:t>na:ld</a:t>
            </a:r>
            <a:r>
              <a:rPr lang="en-US" sz="2800" dirty="0" smtClean="0"/>
              <a:t>], 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nash[</a:t>
            </a:r>
            <a:r>
              <a:rPr lang="en-US" sz="2800" dirty="0" err="1" smtClean="0"/>
              <a:t>næς</a:t>
            </a:r>
            <a:r>
              <a:rPr lang="en-US" sz="2800" dirty="0" smtClean="0"/>
              <a:t>],</a:t>
            </a:r>
            <a:r>
              <a:rPr lang="ru-RU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nawer[</a:t>
            </a:r>
            <a:r>
              <a:rPr lang="en-US" sz="2800" dirty="0" err="1" smtClean="0"/>
              <a:t>no:ә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42918"/>
            <a:ext cx="697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b) words with the italicized silent letters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c) </a:t>
            </a:r>
            <a:r>
              <a:rPr lang="en-US" dirty="0" err="1" smtClean="0">
                <a:solidFill>
                  <a:srgbClr val="002060"/>
                </a:solidFill>
              </a:rPr>
              <a:t>wh</a:t>
            </a:r>
            <a:r>
              <a:rPr lang="en-US" dirty="0" smtClean="0"/>
              <a:t> - combination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[</a:t>
            </a:r>
            <a:r>
              <a:rPr lang="en-US" sz="4000" b="1" dirty="0" smtClean="0">
                <a:solidFill>
                  <a:srgbClr val="FFFF00"/>
                </a:solidFill>
              </a:rPr>
              <a:t>w</a:t>
            </a:r>
            <a:r>
              <a:rPr lang="en-US" sz="4000" b="1" dirty="0" smtClean="0"/>
              <a:t>] </a:t>
            </a:r>
            <a:r>
              <a:rPr lang="en-US" sz="4000" b="1" dirty="0" smtClean="0">
                <a:solidFill>
                  <a:srgbClr val="FFFF00"/>
                </a:solidFill>
              </a:rPr>
              <a:t>wh</a:t>
            </a:r>
            <a:r>
              <a:rPr lang="en-US" sz="4000" dirty="0" smtClean="0"/>
              <a:t>ich, </a:t>
            </a:r>
            <a:r>
              <a:rPr lang="en-US" sz="4000" b="1" dirty="0" smtClean="0">
                <a:solidFill>
                  <a:srgbClr val="FFFF00"/>
                </a:solidFill>
              </a:rPr>
              <a:t>wh</a:t>
            </a:r>
            <a:r>
              <a:rPr lang="en-US" sz="4000" dirty="0" smtClean="0"/>
              <a:t>y, </a:t>
            </a:r>
            <a:r>
              <a:rPr lang="en-US" sz="4000" b="1" dirty="0" smtClean="0">
                <a:solidFill>
                  <a:srgbClr val="FFFF00"/>
                </a:solidFill>
              </a:rPr>
              <a:t>wh</a:t>
            </a:r>
            <a:r>
              <a:rPr lang="en-US" sz="4000" dirty="0" smtClean="0"/>
              <a:t>elm, </a:t>
            </a:r>
            <a:r>
              <a:rPr lang="en-US" sz="4000" b="1" dirty="0" smtClean="0">
                <a:solidFill>
                  <a:srgbClr val="FFFF00"/>
                </a:solidFill>
              </a:rPr>
              <a:t>wh</a:t>
            </a:r>
            <a:r>
              <a:rPr lang="en-US" sz="4000" dirty="0" smtClean="0"/>
              <a:t>ammy</a:t>
            </a:r>
            <a:endParaRPr lang="ru-RU" sz="4000" dirty="0" smtClean="0"/>
          </a:p>
          <a:p>
            <a:pPr algn="ctr"/>
            <a:r>
              <a:rPr lang="en-US" sz="4000" b="1" dirty="0" smtClean="0"/>
              <a:t>[</a:t>
            </a:r>
            <a:r>
              <a:rPr lang="en-US" sz="4000" b="1" dirty="0" smtClean="0">
                <a:solidFill>
                  <a:srgbClr val="7030A0"/>
                </a:solidFill>
              </a:rPr>
              <a:t>h</a:t>
            </a:r>
            <a:r>
              <a:rPr lang="en-US" sz="4000" b="1" dirty="0" smtClean="0"/>
              <a:t>] </a:t>
            </a:r>
            <a:r>
              <a:rPr lang="en-US" sz="4000" b="1" dirty="0" smtClean="0">
                <a:solidFill>
                  <a:srgbClr val="7030A0"/>
                </a:solidFill>
              </a:rPr>
              <a:t>wh</a:t>
            </a:r>
            <a:r>
              <a:rPr lang="en-US" sz="4000" dirty="0" smtClean="0"/>
              <a:t>o, </a:t>
            </a:r>
            <a:r>
              <a:rPr lang="en-US" sz="4000" b="1" dirty="0" smtClean="0">
                <a:solidFill>
                  <a:srgbClr val="7030A0"/>
                </a:solidFill>
              </a:rPr>
              <a:t>wh</a:t>
            </a:r>
            <a:r>
              <a:rPr lang="en-US" sz="4000" dirty="0" smtClean="0"/>
              <a:t>ole, </a:t>
            </a:r>
            <a:r>
              <a:rPr lang="en-US" sz="4000" b="1" dirty="0" smtClean="0">
                <a:solidFill>
                  <a:srgbClr val="7030A0"/>
                </a:solidFill>
              </a:rPr>
              <a:t>wh</a:t>
            </a:r>
            <a:r>
              <a:rPr lang="en-US" sz="4000" dirty="0" smtClean="0"/>
              <a:t>om, </a:t>
            </a:r>
            <a:r>
              <a:rPr lang="en-US" sz="4000" b="1" dirty="0" smtClean="0">
                <a:solidFill>
                  <a:srgbClr val="7030A0"/>
                </a:solidFill>
              </a:rPr>
              <a:t>wh</a:t>
            </a:r>
            <a:r>
              <a:rPr lang="en-US" sz="4000" dirty="0" smtClean="0"/>
              <a:t>ose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1481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en-US" sz="4400" b="1" dirty="0" smtClean="0"/>
              <a:t>Present Perfect Passive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358246" cy="15001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smtClean="0"/>
              <a:t>have/has/ 3</a:t>
            </a:r>
            <a:r>
              <a:rPr lang="ru-RU" sz="2400" b="1" dirty="0" smtClean="0"/>
              <a:t>л</a:t>
            </a:r>
            <a:r>
              <a:rPr lang="en-US" sz="2400" b="1" dirty="0" smtClean="0"/>
              <a:t>., </a:t>
            </a:r>
            <a:r>
              <a:rPr lang="ru-RU" sz="2400" b="1" dirty="0" err="1" smtClean="0"/>
              <a:t>ед</a:t>
            </a:r>
            <a:r>
              <a:rPr lang="en-US" sz="2400" b="1" dirty="0" smtClean="0"/>
              <a:t>. </a:t>
            </a:r>
            <a:r>
              <a:rPr lang="ru-RU" sz="2400" b="1" dirty="0" smtClean="0"/>
              <a:t>ч</a:t>
            </a:r>
            <a:r>
              <a:rPr lang="en-US" sz="2400" b="1" dirty="0" smtClean="0"/>
              <a:t>. + V</a:t>
            </a:r>
            <a:r>
              <a:rPr lang="en-US" sz="2400" b="1" baseline="-25000" dirty="0" smtClean="0"/>
              <a:t>3 </a:t>
            </a:r>
            <a:endParaRPr lang="ru-RU" sz="2400" b="1" baseline="-25000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Past Indefinite Tense 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400" b="1" dirty="0" smtClean="0"/>
              <a:t>V2</a:t>
            </a:r>
            <a:endParaRPr lang="ru-RU" sz="2400" b="1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2500306"/>
            <a:ext cx="8086756" cy="1428760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/>
          <a:p>
            <a:pPr lvl="0" algn="ctr">
              <a:spcBef>
                <a:spcPct val="0"/>
              </a:spcBef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b="1" dirty="0" smtClean="0">
              <a:solidFill>
                <a:srgbClr val="0070C0"/>
              </a:solidFill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Present Perfect</a:t>
            </a:r>
            <a:r>
              <a:rPr lang="en-US" sz="13500" b="1" dirty="0">
                <a:solidFill>
                  <a:srgbClr val="0070C0"/>
                </a:solidFill>
                <a:latin typeface="Cambria" pitchFamily="18" charset="0"/>
              </a:rPr>
              <a:t> Continuous</a:t>
            </a:r>
            <a:endParaRPr kumimoji="0" lang="ru-RU" sz="13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 Perfect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14400" y="3357562"/>
            <a:ext cx="8229600" cy="56482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2800" b="1" dirty="0" smtClean="0"/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2800" b="1" dirty="0" smtClean="0"/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6000" b="1" dirty="0" smtClean="0"/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6000" b="1" dirty="0" smtClean="0"/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9600" b="1" dirty="0" smtClean="0"/>
              <a:t>have/has</a:t>
            </a:r>
            <a:r>
              <a:rPr lang="en-US" sz="9600" dirty="0" smtClean="0"/>
              <a:t> </a:t>
            </a:r>
            <a:r>
              <a:rPr lang="en-US" sz="9600" b="1" dirty="0"/>
              <a:t>been + </a:t>
            </a:r>
            <a:r>
              <a:rPr lang="en-US" sz="9600" b="1" dirty="0" smtClean="0"/>
              <a:t>V</a:t>
            </a:r>
            <a:r>
              <a:rPr lang="en-US" sz="9600" b="1" baseline="-25000" dirty="0" smtClean="0"/>
              <a:t>4</a:t>
            </a:r>
            <a:endParaRPr lang="ru-RU" sz="96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14400" y="5214950"/>
            <a:ext cx="8229600" cy="78581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ru-RU" sz="2600" b="1" dirty="0" smtClean="0"/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have/has/ 3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</a:t>
            </a: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en-US" sz="3800" b="1" dirty="0" smtClean="0"/>
              <a:t> been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V</a:t>
            </a:r>
            <a:r>
              <a:rPr kumimoji="0" lang="en-US" sz="3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1472" y="1214422"/>
            <a:ext cx="4397378" cy="464347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000" b="1" dirty="0" smtClean="0"/>
              <a:t>1. I </a:t>
            </a:r>
            <a:r>
              <a:rPr lang="en-US" sz="2000" b="1" u="sng" dirty="0" smtClean="0"/>
              <a:t>bought </a:t>
            </a:r>
            <a:r>
              <a:rPr lang="en-US" sz="2000" b="1" dirty="0" smtClean="0"/>
              <a:t>a suit yesterday. </a:t>
            </a:r>
            <a:endParaRPr lang="ru-RU" sz="2000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Я купил костюм вчера.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Здесь есть точный указатель времени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000" dirty="0" smtClean="0"/>
              <a:t>yesterday</a:t>
            </a:r>
            <a:r>
              <a:rPr lang="ru-RU" sz="2000" dirty="0" smtClean="0"/>
              <a:t> - вчера, который нам показывает, что действие уже завершилось в прошлом, т.е. это </a:t>
            </a:r>
            <a:r>
              <a:rPr lang="en-US" sz="2000" dirty="0" smtClean="0"/>
              <a:t>Past Simple</a:t>
            </a:r>
            <a:r>
              <a:rPr lang="ru-RU" sz="2000" dirty="0" smtClean="0"/>
              <a:t> – простое прошедшее время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29190" y="1285860"/>
            <a:ext cx="4071966" cy="40719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/>
              <a:t>2. I </a:t>
            </a:r>
            <a:r>
              <a:rPr lang="en-US" sz="2000" b="1" u="sng" dirty="0" smtClean="0"/>
              <a:t>have just bought</a:t>
            </a:r>
            <a:r>
              <a:rPr lang="en-US" sz="2000" b="1" dirty="0" smtClean="0"/>
              <a:t> a suit.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Я только что купил костюм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В данном случае тоже говориться о действии, которое произошло в прошлом, но результат связан с настоящим моментом, т. к. оно произошло только что (</a:t>
            </a:r>
            <a:r>
              <a:rPr lang="en-US" sz="2000" dirty="0" smtClean="0"/>
              <a:t>just</a:t>
            </a:r>
            <a:r>
              <a:rPr lang="ru-RU" sz="2000" dirty="0" smtClean="0"/>
              <a:t>).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Физкультурная  пауза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85778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Clap, clap, clap your hands,</a:t>
            </a:r>
            <a:endParaRPr lang="ru-RU" dirty="0" smtClean="0"/>
          </a:p>
          <a:p>
            <a:pPr algn="ctr"/>
            <a:r>
              <a:rPr lang="en-US" dirty="0" smtClean="0"/>
              <a:t>Clap your hands together.</a:t>
            </a:r>
            <a:endParaRPr lang="ru-RU" dirty="0" smtClean="0"/>
          </a:p>
          <a:p>
            <a:pPr algn="ctr"/>
            <a:r>
              <a:rPr lang="en-US" dirty="0" smtClean="0"/>
              <a:t>Stump, stump, stump your feet,</a:t>
            </a:r>
            <a:endParaRPr lang="ru-RU" dirty="0" smtClean="0"/>
          </a:p>
          <a:p>
            <a:pPr algn="ctr"/>
            <a:r>
              <a:rPr lang="en-US" dirty="0" smtClean="0"/>
              <a:t>stump your feet together.</a:t>
            </a:r>
            <a:endParaRPr lang="ru-RU" dirty="0" smtClean="0"/>
          </a:p>
          <a:p>
            <a:pPr algn="ctr"/>
            <a:r>
              <a:rPr lang="en-US" dirty="0" smtClean="0"/>
              <a:t>Nod, nod, nod your head,</a:t>
            </a:r>
            <a:endParaRPr lang="ru-RU" dirty="0" smtClean="0"/>
          </a:p>
          <a:p>
            <a:pPr algn="ctr"/>
            <a:r>
              <a:rPr lang="en-US" dirty="0" smtClean="0"/>
              <a:t>Nod your head together.</a:t>
            </a:r>
            <a:endParaRPr lang="ru-RU" dirty="0" smtClean="0"/>
          </a:p>
          <a:p>
            <a:pPr algn="ctr"/>
            <a:r>
              <a:rPr lang="en-US" dirty="0" smtClean="0"/>
              <a:t>Dance, dance, dance and dance,</a:t>
            </a:r>
            <a:endParaRPr lang="ru-RU" dirty="0" smtClean="0"/>
          </a:p>
          <a:p>
            <a:pPr algn="ctr"/>
            <a:r>
              <a:rPr lang="en-GB" dirty="0" smtClean="0"/>
              <a:t>Dance and dance together.</a:t>
            </a:r>
          </a:p>
          <a:p>
            <a:pPr algn="ctr"/>
            <a:r>
              <a:rPr lang="en-GB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Vocabullary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428736"/>
            <a:ext cx="7042044" cy="492922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en-US" sz="2400" dirty="0" smtClean="0"/>
              <a:t>pyramid of Khufu</a:t>
            </a:r>
            <a:r>
              <a:rPr lang="ru-RU" sz="2400" dirty="0" smtClean="0"/>
              <a:t> ['</a:t>
            </a:r>
            <a:r>
              <a:rPr lang="en-US" sz="2400" dirty="0" err="1" smtClean="0"/>
              <a:t>pir</a:t>
            </a:r>
            <a:r>
              <a:rPr lang="ru-RU" sz="2400" dirty="0" err="1" smtClean="0"/>
              <a:t>ә</a:t>
            </a:r>
            <a:r>
              <a:rPr lang="en-US" sz="2400" dirty="0" smtClean="0"/>
              <a:t>mid</a:t>
            </a:r>
            <a:r>
              <a:rPr lang="ru-RU" sz="2400" dirty="0" smtClean="0"/>
              <a:t> </a:t>
            </a:r>
            <a:r>
              <a:rPr lang="ru-RU" sz="2400" dirty="0" err="1" smtClean="0"/>
              <a:t>ə</a:t>
            </a:r>
            <a:r>
              <a:rPr lang="en-US" sz="2400" dirty="0" smtClean="0"/>
              <a:t>v </a:t>
            </a:r>
            <a:r>
              <a:rPr lang="ru-RU" sz="2400" dirty="0" smtClean="0"/>
              <a:t>'</a:t>
            </a:r>
            <a:r>
              <a:rPr lang="en-US" sz="2400" dirty="0" err="1" smtClean="0"/>
              <a:t>ku</a:t>
            </a:r>
            <a:r>
              <a:rPr lang="ru-RU" sz="2400" dirty="0" smtClean="0"/>
              <a:t>'</a:t>
            </a:r>
            <a:r>
              <a:rPr lang="en-US" sz="2400" dirty="0" smtClean="0"/>
              <a:t>fu</a:t>
            </a:r>
            <a:r>
              <a:rPr lang="ru-RU" sz="2400" dirty="0" smtClean="0"/>
              <a:t>:] — пирамида </a:t>
            </a:r>
            <a:r>
              <a:rPr lang="ru-RU" sz="2400" dirty="0" err="1" smtClean="0"/>
              <a:t>Хуфу</a:t>
            </a:r>
            <a:endParaRPr lang="ru-RU" sz="2400" dirty="0" smtClean="0"/>
          </a:p>
          <a:p>
            <a:pPr algn="ctr"/>
            <a:r>
              <a:rPr lang="en-US" sz="2400" dirty="0" smtClean="0"/>
              <a:t>art of building [а:t </a:t>
            </a:r>
            <a:r>
              <a:rPr lang="en-US" sz="2400" dirty="0" err="1" smtClean="0"/>
              <a:t>əv</a:t>
            </a:r>
            <a:r>
              <a:rPr lang="en-US" sz="2400" dirty="0" smtClean="0"/>
              <a:t>  </a:t>
            </a:r>
            <a:r>
              <a:rPr lang="en-US" sz="2400" dirty="0" err="1" smtClean="0"/>
              <a:t>bildiŋ</a:t>
            </a:r>
            <a:r>
              <a:rPr lang="en-US" sz="2400" dirty="0" smtClean="0"/>
              <a:t>] — </a:t>
            </a:r>
            <a:r>
              <a:rPr lang="ru-RU" sz="2400" dirty="0" smtClean="0"/>
              <a:t>искусство строить</a:t>
            </a:r>
          </a:p>
          <a:p>
            <a:pPr algn="ctr"/>
            <a:r>
              <a:rPr lang="en-US" sz="2400" dirty="0" smtClean="0"/>
              <a:t>brick [</a:t>
            </a:r>
            <a:r>
              <a:rPr lang="en-US" sz="2400" dirty="0" err="1" smtClean="0"/>
              <a:t>brik</a:t>
            </a:r>
            <a:r>
              <a:rPr lang="en-US" sz="2400" dirty="0" smtClean="0"/>
              <a:t>] —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кирпич</a:t>
            </a:r>
          </a:p>
          <a:p>
            <a:pPr algn="ctr"/>
            <a:r>
              <a:rPr lang="en-US" sz="2400" dirty="0" smtClean="0"/>
              <a:t>borrow</a:t>
            </a:r>
            <a:r>
              <a:rPr lang="ru-RU" sz="2400" dirty="0" smtClean="0"/>
              <a:t> [</a:t>
            </a:r>
            <a:r>
              <a:rPr lang="en-US" sz="2400" dirty="0" smtClean="0"/>
              <a:t>b</a:t>
            </a:r>
            <a:r>
              <a:rPr lang="he-IL" sz="2400" dirty="0" smtClean="0"/>
              <a:t>ס</a:t>
            </a:r>
            <a:r>
              <a:rPr lang="en-US" sz="2400" dirty="0" smtClean="0"/>
              <a:t>r</a:t>
            </a:r>
            <a:r>
              <a:rPr lang="ru-RU" sz="2400" dirty="0" err="1" smtClean="0"/>
              <a:t>ə</a:t>
            </a:r>
            <a:r>
              <a:rPr lang="en-US" sz="2400" dirty="0" smtClean="0"/>
              <a:t>u</a:t>
            </a:r>
            <a:r>
              <a:rPr lang="ru-RU" sz="2400" dirty="0" smtClean="0"/>
              <a:t>] — </a:t>
            </a:r>
            <a:r>
              <a:rPr lang="en-US" sz="2400" i="1" dirty="0" smtClean="0"/>
              <a:t>v</a:t>
            </a:r>
            <a:r>
              <a:rPr lang="ru-RU" sz="2400" dirty="0" smtClean="0"/>
              <a:t> (</a:t>
            </a:r>
            <a:r>
              <a:rPr lang="en-US" sz="2400" dirty="0" smtClean="0"/>
              <a:t>from</a:t>
            </a:r>
            <a:r>
              <a:rPr lang="ru-RU" sz="2400" dirty="0" smtClean="0"/>
              <a:t>) занимать, заимствовать</a:t>
            </a:r>
          </a:p>
          <a:p>
            <a:pPr algn="ctr"/>
            <a:r>
              <a:rPr lang="en-US" sz="2400" dirty="0" smtClean="0"/>
              <a:t>concrete ['k</a:t>
            </a:r>
            <a:r>
              <a:rPr lang="he-IL" sz="2400" dirty="0" smtClean="0"/>
              <a:t>ס</a:t>
            </a:r>
            <a:r>
              <a:rPr lang="en-US" sz="2400" dirty="0" err="1" smtClean="0"/>
              <a:t>ŋkrit</a:t>
            </a:r>
            <a:r>
              <a:rPr lang="en-US" sz="2400" dirty="0" smtClean="0"/>
              <a:t>] —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бетон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algn="ctr"/>
            <a:r>
              <a:rPr lang="en-US" sz="2400" dirty="0" smtClean="0"/>
              <a:t>dome [</a:t>
            </a:r>
            <a:r>
              <a:rPr lang="en-US" sz="2400" dirty="0" err="1" smtClean="0"/>
              <a:t>dəum</a:t>
            </a:r>
            <a:r>
              <a:rPr lang="en-US" sz="2400" dirty="0" smtClean="0"/>
              <a:t>] —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купол</a:t>
            </a:r>
          </a:p>
          <a:p>
            <a:pPr algn="ctr"/>
            <a:r>
              <a:rPr lang="en-US" sz="2400" dirty="0" smtClean="0"/>
              <a:t>dwell</a:t>
            </a:r>
            <a:r>
              <a:rPr lang="ru-RU" sz="2400" dirty="0" smtClean="0"/>
              <a:t> [</a:t>
            </a:r>
            <a:r>
              <a:rPr lang="en-US" sz="2400" dirty="0" err="1" smtClean="0"/>
              <a:t>dwel</a:t>
            </a:r>
            <a:r>
              <a:rPr lang="ru-RU" sz="2400" dirty="0" smtClean="0"/>
              <a:t>]—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r>
              <a:rPr lang="ru-RU" sz="2400" dirty="0" smtClean="0"/>
              <a:t>жить, проживать</a:t>
            </a:r>
          </a:p>
          <a:p>
            <a:pPr algn="ctr"/>
            <a:r>
              <a:rPr lang="en-US" sz="2400" dirty="0" smtClean="0"/>
              <a:t>embody</a:t>
            </a:r>
            <a:r>
              <a:rPr lang="ru-RU" sz="2400" dirty="0" smtClean="0"/>
              <a:t> [</a:t>
            </a:r>
            <a:r>
              <a:rPr lang="en-US" sz="2400" dirty="0" err="1" smtClean="0"/>
              <a:t>im</a:t>
            </a:r>
            <a:r>
              <a:rPr lang="ru-RU" sz="2400" dirty="0" smtClean="0"/>
              <a:t>'</a:t>
            </a:r>
            <a:r>
              <a:rPr lang="en-US" sz="2400" dirty="0" smtClean="0"/>
              <a:t>b</a:t>
            </a:r>
            <a:r>
              <a:rPr lang="he-IL" sz="2400" dirty="0" smtClean="0"/>
              <a:t>ס</a:t>
            </a:r>
            <a:r>
              <a:rPr lang="en-US" sz="2400" dirty="0" err="1" smtClean="0"/>
              <a:t>di</a:t>
            </a:r>
            <a:r>
              <a:rPr lang="ru-RU" sz="2400" dirty="0" smtClean="0"/>
              <a:t>] — 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r>
              <a:rPr lang="ru-RU" sz="2400" dirty="0" smtClean="0"/>
              <a:t>олицетворять, воплощать</a:t>
            </a:r>
          </a:p>
          <a:p>
            <a:pPr algn="ctr"/>
            <a:r>
              <a:rPr lang="en-US" sz="2400" dirty="0" smtClean="0"/>
              <a:t>erect </a:t>
            </a:r>
            <a:r>
              <a:rPr lang="ru-RU" sz="2400" dirty="0" smtClean="0"/>
              <a:t>[</a:t>
            </a:r>
            <a:r>
              <a:rPr lang="en-US" sz="2400" dirty="0" err="1" smtClean="0"/>
              <a:t>i</a:t>
            </a:r>
            <a:r>
              <a:rPr lang="ru-RU" sz="2400" dirty="0" smtClean="0"/>
              <a:t>'</a:t>
            </a:r>
            <a:r>
              <a:rPr lang="en-US" sz="2400" dirty="0" err="1" smtClean="0"/>
              <a:t>rekt</a:t>
            </a:r>
            <a:r>
              <a:rPr lang="ru-RU" sz="2400" dirty="0" smtClean="0"/>
              <a:t>] — </a:t>
            </a:r>
            <a:r>
              <a:rPr lang="en-US" sz="2400" i="1" dirty="0" smtClean="0"/>
              <a:t>v</a:t>
            </a:r>
            <a:r>
              <a:rPr lang="ru-RU" sz="2400" dirty="0" smtClean="0"/>
              <a:t> возводить, строить</a:t>
            </a:r>
          </a:p>
          <a:p>
            <a:pPr algn="ctr"/>
            <a:r>
              <a:rPr lang="en-US" sz="2400" dirty="0" smtClean="0"/>
              <a:t>find</a:t>
            </a:r>
            <a:r>
              <a:rPr lang="ru-RU" sz="2400" dirty="0" smtClean="0"/>
              <a:t> [</a:t>
            </a:r>
            <a:r>
              <a:rPr lang="en-US" sz="2400" dirty="0" err="1" smtClean="0"/>
              <a:t>faind</a:t>
            </a:r>
            <a:r>
              <a:rPr lang="ru-RU" sz="2400" dirty="0" smtClean="0"/>
              <a:t>]—</a:t>
            </a:r>
            <a:r>
              <a:rPr lang="en-US" sz="2400" i="1" dirty="0" smtClean="0"/>
              <a:t>v</a:t>
            </a:r>
            <a:r>
              <a:rPr lang="ru-RU" sz="2400" dirty="0" smtClean="0"/>
              <a:t> (</a:t>
            </a:r>
            <a:r>
              <a:rPr lang="en-US" sz="2400" dirty="0" smtClean="0"/>
              <a:t>out</a:t>
            </a:r>
            <a:r>
              <a:rPr lang="ru-RU" sz="2400" dirty="0" smtClean="0"/>
              <a:t>) обнаружить, найти</a:t>
            </a:r>
          </a:p>
          <a:p>
            <a:pPr algn="ctr"/>
            <a:r>
              <a:rPr lang="en-US" sz="2400" dirty="0" smtClean="0"/>
              <a:t>kiln</a:t>
            </a:r>
            <a:r>
              <a:rPr lang="ru-RU" sz="2400" dirty="0" smtClean="0"/>
              <a:t> [</a:t>
            </a:r>
            <a:r>
              <a:rPr lang="en-US" sz="2400" dirty="0" smtClean="0"/>
              <a:t>kiln</a:t>
            </a:r>
            <a:r>
              <a:rPr lang="ru-RU" sz="2400" dirty="0" smtClean="0"/>
              <a:t>]—</a:t>
            </a:r>
            <a:r>
              <a:rPr lang="en-US" sz="2400" i="1" dirty="0" smtClean="0"/>
              <a:t>n</a:t>
            </a:r>
            <a:r>
              <a:rPr lang="ru-RU" sz="2400" dirty="0" smtClean="0"/>
              <a:t> обжиговая печь, сушильная печь</a:t>
            </a:r>
          </a:p>
          <a:p>
            <a:pPr algn="ctr"/>
            <a:r>
              <a:rPr lang="en-US" sz="2400" dirty="0" smtClean="0"/>
              <a:t>pile</a:t>
            </a:r>
            <a:r>
              <a:rPr lang="ru-RU" sz="2400" dirty="0" smtClean="0"/>
              <a:t> [</a:t>
            </a:r>
            <a:r>
              <a:rPr lang="en-US" sz="2400" dirty="0" smtClean="0"/>
              <a:t>pail</a:t>
            </a:r>
            <a:r>
              <a:rPr lang="ru-RU" sz="2400" dirty="0" smtClean="0"/>
              <a:t>] </a:t>
            </a:r>
            <a:r>
              <a:rPr lang="ru-RU" sz="2400" i="1" dirty="0" smtClean="0"/>
              <a:t>—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свая, столб</a:t>
            </a:r>
          </a:p>
          <a:p>
            <a:pPr algn="ctr"/>
            <a:r>
              <a:rPr lang="en-US" sz="2400" dirty="0" smtClean="0"/>
              <a:t>pillar</a:t>
            </a:r>
            <a:r>
              <a:rPr lang="ru-RU" sz="2400" dirty="0" smtClean="0"/>
              <a:t>[</a:t>
            </a:r>
            <a:r>
              <a:rPr lang="ru-RU" sz="2400" dirty="0" err="1" smtClean="0"/>
              <a:t>р</a:t>
            </a:r>
            <a:r>
              <a:rPr lang="en-US" sz="2400" dirty="0" err="1" smtClean="0"/>
              <a:t>il</a:t>
            </a:r>
            <a:r>
              <a:rPr lang="ru-RU" sz="2400" dirty="0" err="1" smtClean="0"/>
              <a:t>ә</a:t>
            </a:r>
            <a:r>
              <a:rPr lang="ru-RU" sz="2400" dirty="0" smtClean="0"/>
              <a:t>] —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столб, колонна</a:t>
            </a:r>
          </a:p>
          <a:p>
            <a:pPr algn="ctr"/>
            <a:r>
              <a:rPr lang="en-US" sz="2400" dirty="0" smtClean="0"/>
              <a:t>remains [</a:t>
            </a:r>
            <a:r>
              <a:rPr lang="en-US" sz="2400" dirty="0" err="1" smtClean="0"/>
              <a:t>ri'meinz</a:t>
            </a:r>
            <a:r>
              <a:rPr lang="en-US" sz="2400" dirty="0" smtClean="0"/>
              <a:t>]—</a:t>
            </a:r>
            <a:r>
              <a:rPr lang="en-US" sz="2400" i="1" dirty="0" smtClean="0"/>
              <a:t>n pl</a:t>
            </a:r>
            <a:r>
              <a:rPr lang="en-US" sz="2400" dirty="0" smtClean="0"/>
              <a:t> </a:t>
            </a:r>
            <a:r>
              <a:rPr lang="ru-RU" sz="2400" dirty="0" smtClean="0"/>
              <a:t>остатки</a:t>
            </a:r>
            <a:r>
              <a:rPr lang="en-US" sz="2400" dirty="0" smtClean="0"/>
              <a:t>, </a:t>
            </a:r>
            <a:r>
              <a:rPr lang="ru-RU" sz="2400" dirty="0" smtClean="0"/>
              <a:t>руины</a:t>
            </a:r>
          </a:p>
          <a:p>
            <a:pPr algn="ctr"/>
            <a:r>
              <a:rPr lang="en-US" sz="2400" dirty="0" smtClean="0"/>
              <a:t>tribe [</a:t>
            </a:r>
            <a:r>
              <a:rPr lang="en-US" sz="2400" dirty="0" err="1" smtClean="0"/>
              <a:t>traib</a:t>
            </a:r>
            <a:r>
              <a:rPr lang="en-US" sz="2400" dirty="0" smtClean="0"/>
              <a:t>]—n </a:t>
            </a:r>
            <a:r>
              <a:rPr lang="ru-RU" sz="2400" dirty="0" smtClean="0"/>
              <a:t>племя</a:t>
            </a:r>
          </a:p>
          <a:p>
            <a:pPr algn="ctr"/>
            <a:endParaRPr lang="ru-RU" sz="24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810</TotalTime>
  <Words>811</Words>
  <Application>Microsoft Office PowerPoint</Application>
  <PresentationFormat>Экран (4:3)</PresentationFormat>
  <Paragraphs>134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FROM THE HISTORY OF BUILDING</vt:lpstr>
      <vt:lpstr>Слайд 2</vt:lpstr>
      <vt:lpstr>Слайд 3</vt:lpstr>
      <vt:lpstr>Слайд 4</vt:lpstr>
      <vt:lpstr>c) wh - combination </vt:lpstr>
      <vt:lpstr>     Present Perfect Passive</vt:lpstr>
      <vt:lpstr>Слайд 7</vt:lpstr>
      <vt:lpstr>Физкультурная  пауза </vt:lpstr>
      <vt:lpstr>Vocabullary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HISTORY OF BUILDING</dc:title>
  <dc:creator>Admin</dc:creator>
  <cp:lastModifiedBy>Дарёна</cp:lastModifiedBy>
  <cp:revision>86</cp:revision>
  <dcterms:created xsi:type="dcterms:W3CDTF">2011-09-30T22:38:38Z</dcterms:created>
  <dcterms:modified xsi:type="dcterms:W3CDTF">2012-01-14T12:28:36Z</dcterms:modified>
</cp:coreProperties>
</file>