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7"/>
  </p:notesMasterIdLst>
  <p:sldIdLst>
    <p:sldId id="289" r:id="rId2"/>
    <p:sldId id="256" r:id="rId3"/>
    <p:sldId id="257" r:id="rId4"/>
    <p:sldId id="277" r:id="rId5"/>
    <p:sldId id="278" r:id="rId6"/>
    <p:sldId id="270" r:id="rId7"/>
    <p:sldId id="285" r:id="rId8"/>
    <p:sldId id="290" r:id="rId9"/>
    <p:sldId id="258" r:id="rId10"/>
    <p:sldId id="283" r:id="rId11"/>
    <p:sldId id="284" r:id="rId12"/>
    <p:sldId id="259" r:id="rId13"/>
    <p:sldId id="279" r:id="rId14"/>
    <p:sldId id="260" r:id="rId15"/>
    <p:sldId id="280" r:id="rId16"/>
    <p:sldId id="291" r:id="rId17"/>
    <p:sldId id="261" r:id="rId18"/>
    <p:sldId id="281" r:id="rId19"/>
    <p:sldId id="262" r:id="rId20"/>
    <p:sldId id="263" r:id="rId21"/>
    <p:sldId id="286" r:id="rId22"/>
    <p:sldId id="287" r:id="rId23"/>
    <p:sldId id="288" r:id="rId24"/>
    <p:sldId id="271" r:id="rId25"/>
    <p:sldId id="26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0642C-17B9-4685-B1F5-A88575DDEF1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B3DDA-A8BA-4F9C-9A21-709FF80FE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B3DDA-A8BA-4F9C-9A21-709FF80FE80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742AB7-499B-41D5-9095-F4D64B13C426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EBD2A0-D070-4BFE-AA53-8C90FC913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sima-land.ru/images/photo/big/31580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lub.foto.ru/gallery/images/photo/2010/03/17/1536827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g0.liveinternet.ru/images/attach/c/1/56/693/56693196_50065529_solnyshko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hyperlink" Target="http://bms.24open.ru/images/b49afd37bbd99a51465f36b38052cdc7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g1.liveinternet.ru/images/attach/c/2/73/210/73210523_4278666_ab55ef63688e169b25ba17c7bdc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-vernisage.ru/products_pictures/saharnitsa-kofeinaya-gzhel-113-B.jpg" TargetMode="External"/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hyperlink" Target="http://static2.aif.ru/public/article/534/a08694f7cd1d28285572577d29760e39_big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1.club-sale.ru/images/all/1/2011/07/382622_LhrEchdC8bykzZBdvPIc_original.jpg" TargetMode="External"/><Relationship Id="rId5" Type="http://schemas.openxmlformats.org/officeDocument/2006/relationships/image" Target="../media/image23.jpeg"/><Relationship Id="rId4" Type="http://schemas.openxmlformats.org/officeDocument/2006/relationships/hyperlink" Target="http://www.oookovcheg.com/shop/image/cache/data/grocery/Kashi/bak22-550x550.jpg" TargetMode="External"/><Relationship Id="rId9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hyperlink" Target="http://www.elsaelsa.com/wp-content/uploads/2011/05/BirthdayBalloons2Clipart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gif"/><Relationship Id="rId5" Type="http://schemas.openxmlformats.org/officeDocument/2006/relationships/hyperlink" Target="http://www.momes.net/histoiresillustrees/paul/coffre.gif" TargetMode="Externa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-vernisage.ru/catalog/saharnitsy-solonki/" TargetMode="External"/><Relationship Id="rId2" Type="http://schemas.openxmlformats.org/officeDocument/2006/relationships/hyperlink" Target="http://www.liveinternet.ru/users/3618237/post161364660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jlady.ru/forum/topic/649-babushki-dedushki-i-vnuki/" TargetMode="External"/><Relationship Id="rId5" Type="http://schemas.openxmlformats.org/officeDocument/2006/relationships/hyperlink" Target="http://home-edelstar.com/sm_1/" TargetMode="External"/><Relationship Id="rId4" Type="http://schemas.openxmlformats.org/officeDocument/2006/relationships/hyperlink" Target="http://kufar.deal.by/location_schem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hyperlink" Target="http://eois.mskobr.ru/book_images/img_699594.jpg" TargetMode="External"/><Relationship Id="rId3" Type="http://schemas.openxmlformats.org/officeDocument/2006/relationships/hyperlink" Target="http://www.knigisosklada.ru/images/books/2176/big/2176120.jpg" TargetMode="External"/><Relationship Id="rId7" Type="http://schemas.openxmlformats.org/officeDocument/2006/relationships/hyperlink" Target="http://www.bao-book.com/assets/images/300.jpg" TargetMode="External"/><Relationship Id="rId12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hyperlink" Target="http://www.kvest.com/bks/pic2/257950.jpg" TargetMode="External"/><Relationship Id="rId5" Type="http://schemas.openxmlformats.org/officeDocument/2006/relationships/hyperlink" Target="http://www.lipetsktime.ru/photo/news/1_1293.jpg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hyperlink" Target="http://library.74441s027.edusite.ru/images/p16_scan10102.jpg" TargetMode="External"/><Relationship Id="rId1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56.radikal.ru/i153/1009/c7/eec64a97ef7b.png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png"/><Relationship Id="rId2" Type="http://schemas.openxmlformats.org/officeDocument/2006/relationships/hyperlink" Target="http://www.coollady.ru/pic/0001/019/2011-2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900igr.net/datai/skazki-i-igry/Masha-i-medvedi.files/0009-036-A-v-etom-domike-zhili-tri-medvedja.png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0" Type="http://schemas.openxmlformats.org/officeDocument/2006/relationships/hyperlink" Target="http://vse-skazki.ru/images/stories/Izobradzeniya_iz_skazok/Narodnie_skazki/b/bosnijskie/barsuk_i_lisa.jpg" TargetMode="External"/><Relationship Id="rId4" Type="http://schemas.openxmlformats.org/officeDocument/2006/relationships/hyperlink" Target="http://s014.radikal.ru/i329/1101/72/ffa9061b469d.jpg" TargetMode="External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hnb.com.ua/artimages/pomoshch_babushek_i_dedushek_v_vospitanii_rebenka%202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hyperlink" Target="http://www.grani.lv/uploads/posts/2011-01/1294383975_semja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Картинка 54 из 1968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4" y="3239818"/>
            <a:ext cx="2857520" cy="3166227"/>
          </a:xfrm>
          <a:prstGeom prst="rect">
            <a:avLst/>
          </a:prstGeom>
          <a:noFill/>
        </p:spPr>
      </p:pic>
      <p:pic>
        <p:nvPicPr>
          <p:cNvPr id="1026" name="Picture 2" descr="Картинка 15 из 1968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500042"/>
            <a:ext cx="4010025" cy="3810000"/>
          </a:xfrm>
          <a:prstGeom prst="rect">
            <a:avLst/>
          </a:prstGeom>
          <a:noFill/>
        </p:spPr>
      </p:pic>
      <p:pic>
        <p:nvPicPr>
          <p:cNvPr id="1028" name="Picture 4" descr="Картинка 17 из 1968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72198" y="571480"/>
            <a:ext cx="2571768" cy="34290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714356"/>
            <a:ext cx="4857784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Родственные слова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2" y="4714884"/>
            <a:ext cx="4214842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можно объяснить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помощью одного и того же слова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29190" y="2786058"/>
            <a:ext cx="3143272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есть общая часть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2786058"/>
            <a:ext cx="3214710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есть общее значение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rot="5400000">
            <a:off x="3071802" y="1428736"/>
            <a:ext cx="857256" cy="18573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rot="16200000" flipH="1">
            <a:off x="4857752" y="1500174"/>
            <a:ext cx="857256" cy="171451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071670" y="4286256"/>
            <a:ext cx="1714512" cy="78581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530225"/>
            <a:ext cx="8215370" cy="5613419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Сахар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сахарница, сахарный, засахарилось (варенье)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Варенье  -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варить, заварить, отварить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Компот –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компотик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285860"/>
            <a:ext cx="771530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214686"/>
            <a:ext cx="771530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5072074"/>
            <a:ext cx="771530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530225"/>
            <a:ext cx="8715404" cy="525622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u="sng" dirty="0" smtClean="0"/>
              <a:t>Памятка</a:t>
            </a:r>
            <a:r>
              <a:rPr lang="ru-RU" sz="4000" dirty="0" smtClean="0"/>
              <a:t> </a:t>
            </a:r>
          </a:p>
          <a:p>
            <a:pPr>
              <a:buNone/>
            </a:pPr>
            <a:r>
              <a:rPr lang="ru-RU" sz="4000" dirty="0" smtClean="0"/>
              <a:t>Как правильно узнать родственные слова </a:t>
            </a:r>
          </a:p>
          <a:p>
            <a:pPr>
              <a:buNone/>
            </a:pPr>
            <a:endParaRPr lang="ru-RU" sz="4000" dirty="0" smtClean="0"/>
          </a:p>
          <a:p>
            <a:pPr marL="514350" lvl="0" indent="-514350">
              <a:buNone/>
            </a:pPr>
            <a:r>
              <a:rPr lang="ru-RU" sz="4000" dirty="0" smtClean="0"/>
              <a:t>1. Проверь, есть ли в словах </a:t>
            </a:r>
            <a:r>
              <a:rPr lang="ru-RU" sz="4000" b="1" i="1" u="sng" dirty="0" smtClean="0"/>
              <a:t>общая часть</a:t>
            </a:r>
            <a:r>
              <a:rPr lang="ru-RU" sz="4000" dirty="0" smtClean="0"/>
              <a:t>?</a:t>
            </a:r>
          </a:p>
          <a:p>
            <a:pPr marL="514350" lvl="0" indent="-514350">
              <a:buNone/>
            </a:pPr>
            <a:r>
              <a:rPr lang="ru-RU" sz="4000" dirty="0" smtClean="0"/>
              <a:t>2. Есть ли </a:t>
            </a:r>
            <a:r>
              <a:rPr lang="ru-RU" sz="4000" b="1" i="1" u="sng" dirty="0" smtClean="0"/>
              <a:t>общее значение</a:t>
            </a:r>
            <a:r>
              <a:rPr lang="ru-RU" sz="4000" dirty="0" smtClean="0"/>
              <a:t>?</a:t>
            </a:r>
          </a:p>
          <a:p>
            <a:pPr marL="514350" lvl="0" indent="-514350">
              <a:buNone/>
            </a:pPr>
            <a:r>
              <a:rPr lang="ru-RU" sz="4000" dirty="0" smtClean="0"/>
              <a:t>(можно ли объяснить с помощью одного и того же слова)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530225"/>
            <a:ext cx="8786842" cy="56848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15 декабря.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Пословица.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бойся, когда  не знаешь: страшно, 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когда     знать     не хочется.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71744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571744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2571744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4000504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929066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571472" y="530225"/>
            <a:ext cx="8072494" cy="5684857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Игра «Третий лишний»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Желток, железо, жёлтый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Носильщик, нос, носатый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Часовщик, час, часть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Печурка, печать, печка</a:t>
            </a:r>
            <a:endParaRPr lang="ru-RU" sz="4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Циркуль, циркач, цирк </a:t>
            </a:r>
            <a:endParaRPr lang="ru-RU" sz="4300" dirty="0" smtClean="0">
              <a:latin typeface="Arial" pitchFamily="34" charset="0"/>
              <a:cs typeface="Arial" pitchFamily="34" charset="0"/>
            </a:endParaRPr>
          </a:p>
          <a:p>
            <a:endParaRPr lang="ru-RU" sz="4000" dirty="0"/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2714612" y="2571744"/>
            <a:ext cx="1714512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642910" y="3214686"/>
            <a:ext cx="2786082" cy="2143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4286248" y="3929066"/>
            <a:ext cx="1214446" cy="7143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2857488" y="4572008"/>
            <a:ext cx="1571636" cy="14287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785786" y="5286388"/>
            <a:ext cx="1928826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530225"/>
            <a:ext cx="8786842" cy="56848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15 декабря.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Пословица.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бойся, когда  не знаешь: страшно, 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когда     знать     не хочется.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71744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571744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4000504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929066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30225"/>
            <a:ext cx="7786742" cy="4684713"/>
          </a:xfrm>
        </p:spPr>
        <p:txBody>
          <a:bodyPr/>
          <a:lstStyle/>
          <a:p>
            <a:endParaRPr lang="ru-RU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  <a:p>
            <a:endParaRPr lang="ru-RU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  <a:p>
            <a:endParaRPr lang="ru-RU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  <a:p>
            <a:pPr algn="ctr">
              <a:buNone/>
            </a:pPr>
            <a:endParaRPr lang="ru-RU" sz="72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7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1339850" y="1571612"/>
            <a:ext cx="6518298" cy="24288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10"/>
              </a:avLst>
            </a:prstTxWarp>
          </a:bodyPr>
          <a:lstStyle/>
          <a:p>
            <a:pPr algn="ctr" rtl="0"/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428596" y="142852"/>
            <a:ext cx="571504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738"/>
              </a:avLst>
            </a:prstTxWarp>
          </a:bodyPr>
          <a:lstStyle/>
          <a:p>
            <a:pPr algn="ctr" rtl="0"/>
            <a:endParaRPr lang="ru-RU" sz="3600" kern="10" spc="0" dirty="0">
              <a:ln w="12700" algn="ctr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45061" name="Picture 5" descr="Картинка 62 из 133499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571480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993 -0.12236 L -0.08542 0.61208 L -0.03351 -0.12236 L 0.02135 0.61208 L 0.07621 -0.12236 L 0.12743 0.61208 L 0.18229 -0.12236 L 0.23402 0.61208 L 0.28906 -0.12236 L 0.34392 0.61208 L 0.39583 -0.12236 L 0.45069 0.61208 L 0.50173 -0.12236 L 0.55659 0.61208 L 0.61163 -0.12236 L 0.66337 0.61208 L 0.7184 -0.12236 " pathEditMode="relative" rAng="0" ptsTypes="FFFFFFFFFFFFFFFFF">
                                      <p:cBhvr>
                                        <p:cTn id="6" dur="5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" y="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2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354 0.01157 C -0.16354 -0.08535 -0.07674 -0.16423 0.02986 -0.16423 L 0.47725 -0.16423 C 0.58402 -0.16423 0.67118 -0.08535 0.67118 0.01157 L 0.67118 0.41199 C 0.67118 0.50937 0.58402 0.59126 0.47725 0.59126 L 0.02986 0.59126 C -0.07674 0.59126 -0.16354 0.50937 -0.16354 0.41199 Z " pathEditMode="relative" rAng="0" ptsTypes="fFfFfFff">
                                      <p:cBhvr>
                                        <p:cTn id="9" dur="5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500042"/>
            <a:ext cx="8072494" cy="5970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u="sng" dirty="0" smtClean="0"/>
              <a:t>Упражнение 283. </a:t>
            </a:r>
          </a:p>
          <a:p>
            <a:pPr>
              <a:buNone/>
            </a:pPr>
            <a:r>
              <a:rPr lang="ru-RU" sz="3200" dirty="0" smtClean="0"/>
              <a:t>Рыба</a:t>
            </a:r>
          </a:p>
          <a:p>
            <a:pPr>
              <a:buNone/>
            </a:pPr>
            <a:r>
              <a:rPr lang="ru-RU" sz="3200" dirty="0" smtClean="0"/>
              <a:t>ловить</a:t>
            </a:r>
          </a:p>
          <a:p>
            <a:pPr>
              <a:buNone/>
            </a:pPr>
            <a:r>
              <a:rPr lang="ru-RU" sz="3200" dirty="0" smtClean="0"/>
              <a:t>рыбачить </a:t>
            </a:r>
          </a:p>
          <a:p>
            <a:pPr>
              <a:buNone/>
            </a:pPr>
            <a:r>
              <a:rPr lang="ru-RU" sz="3200" dirty="0" smtClean="0"/>
              <a:t>рыбка</a:t>
            </a:r>
          </a:p>
          <a:p>
            <a:pPr>
              <a:buNone/>
            </a:pPr>
            <a:r>
              <a:rPr lang="ru-RU" sz="3200" dirty="0" smtClean="0"/>
              <a:t>окунь </a:t>
            </a:r>
          </a:p>
          <a:p>
            <a:pPr>
              <a:buNone/>
            </a:pPr>
            <a:r>
              <a:rPr lang="ru-RU" sz="3200" dirty="0" smtClean="0"/>
              <a:t>рыбный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Проверь:</a:t>
            </a:r>
          </a:p>
          <a:p>
            <a:pPr>
              <a:buNone/>
            </a:pPr>
            <a:r>
              <a:rPr lang="ru-RU" sz="3200" dirty="0" smtClean="0"/>
              <a:t>Рыба, рыбачить, рыбка, рыбный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  <p:sp>
        <p:nvSpPr>
          <p:cNvPr id="10" name="Арка 9"/>
          <p:cNvSpPr/>
          <p:nvPr/>
        </p:nvSpPr>
        <p:spPr>
          <a:xfrm>
            <a:off x="571472" y="5286388"/>
            <a:ext cx="785818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1857356" y="5357826"/>
            <a:ext cx="785818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>
            <a:off x="4143372" y="5357826"/>
            <a:ext cx="785818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>
            <a:off x="5786446" y="5357826"/>
            <a:ext cx="785818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486" name="Picture 6" descr="Картинка 15 из 136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380065">
            <a:off x="3479240" y="1811127"/>
            <a:ext cx="5076825" cy="2752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530225"/>
            <a:ext cx="8786842" cy="56848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15 декабря.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Пословица.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бойся, когда  не знаешь: страшно, 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когда     знать     не хочется.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71744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29850" y="785794"/>
            <a:ext cx="14287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571744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929066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214282" y="530225"/>
            <a:ext cx="8929718" cy="4187825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Чтобы найти в слове </a:t>
            </a:r>
            <a:r>
              <a:rPr lang="ru-RU" sz="3600" b="1" i="1" u="sng" dirty="0" smtClean="0"/>
              <a:t>корень</a:t>
            </a:r>
            <a:r>
              <a:rPr lang="ru-RU" sz="3600" dirty="0" smtClean="0"/>
              <a:t>, нужно:</a:t>
            </a:r>
          </a:p>
          <a:p>
            <a:pPr>
              <a:buNone/>
            </a:pPr>
            <a:endParaRPr lang="ru-RU" sz="3600" dirty="0" smtClean="0"/>
          </a:p>
          <a:p>
            <a:pPr marL="742950" lvl="0" indent="-742950">
              <a:buNone/>
            </a:pPr>
            <a:r>
              <a:rPr lang="ru-RU" sz="3600" dirty="0" smtClean="0"/>
              <a:t>1. Подобрать … </a:t>
            </a:r>
          </a:p>
          <a:p>
            <a:pPr marL="742950" lvl="0" indent="-742950">
              <a:buNone/>
            </a:pPr>
            <a:r>
              <a:rPr lang="ru-RU" sz="3600" dirty="0" smtClean="0"/>
              <a:t>                     (родственные слова)</a:t>
            </a:r>
          </a:p>
          <a:p>
            <a:pPr marL="742950" lvl="0" indent="-742950">
              <a:buNone/>
            </a:pPr>
            <a:r>
              <a:rPr lang="ru-RU" sz="3600" dirty="0" smtClean="0"/>
              <a:t>2. Выделить … </a:t>
            </a:r>
          </a:p>
          <a:p>
            <a:pPr marL="742950" lvl="0" indent="-742950">
              <a:buNone/>
            </a:pPr>
            <a:r>
              <a:rPr lang="ru-RU" sz="3600" dirty="0" smtClean="0"/>
              <a:t>                             (общую часть)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786063" y="3886200"/>
            <a:ext cx="5857903" cy="1752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М.С.Соловейчик. К тайнам нашего языка. 2 класс.  Программа «Гармония»</a:t>
            </a:r>
          </a:p>
          <a:p>
            <a:pPr>
              <a:buNone/>
            </a:pPr>
            <a:r>
              <a:rPr lang="ru-RU" dirty="0" smtClean="0"/>
              <a:t>Учитель  МОУ «СОШ №1» города Тихвина</a:t>
            </a:r>
          </a:p>
          <a:p>
            <a:pPr>
              <a:buNone/>
            </a:pPr>
            <a:r>
              <a:rPr lang="ru-RU" dirty="0" smtClean="0"/>
              <a:t>Л.А. Акишина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5937250" cy="582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kern="10" spc="0" dirty="0">
              <a:ln w="12700" algn="ctr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928662" y="2714621"/>
            <a:ext cx="7858180" cy="10001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54"/>
              </a:avLst>
            </a:prstTxWarp>
          </a:bodyPr>
          <a:lstStyle/>
          <a:p>
            <a:pPr algn="ctr" rtl="0"/>
            <a:endParaRPr lang="ru-RU" sz="3600" kern="10" spc="0" dirty="0">
              <a:ln w="12700" algn="ctr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34149" y="1714488"/>
            <a:ext cx="60757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kern="10" cap="none" spc="0" dirty="0">
                <a:ln/>
                <a:solidFill>
                  <a:schemeClr val="accent3"/>
                </a:solidFill>
                <a:effectLst/>
                <a:latin typeface="Arial Black"/>
              </a:rPr>
              <a:t>С</a:t>
            </a:r>
            <a:r>
              <a:rPr lang="ru-RU" sz="5400" b="1" kern="10" cap="none" spc="0" dirty="0" smtClean="0">
                <a:ln/>
                <a:solidFill>
                  <a:schemeClr val="accent3"/>
                </a:solidFill>
                <a:effectLst/>
                <a:latin typeface="Arial Black"/>
              </a:rPr>
              <a:t>обираем </a:t>
            </a:r>
          </a:p>
          <a:p>
            <a:pPr algn="ctr"/>
            <a:r>
              <a:rPr lang="ru-RU" sz="5400" b="1" kern="10" cap="none" spc="0" dirty="0" smtClean="0">
                <a:ln/>
                <a:solidFill>
                  <a:schemeClr val="accent3"/>
                </a:solidFill>
                <a:effectLst/>
                <a:latin typeface="Arial Black"/>
              </a:rPr>
              <a:t>родственников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артинка 35 из 12067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4429132"/>
            <a:ext cx="2703059" cy="200026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530225"/>
            <a:ext cx="8858280" cy="5970609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Проверка: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b="1" u="sng" dirty="0" smtClean="0"/>
              <a:t>1 вариант </a:t>
            </a:r>
          </a:p>
          <a:p>
            <a:pPr>
              <a:buNone/>
            </a:pPr>
            <a:r>
              <a:rPr lang="ru-RU" sz="3600" dirty="0" smtClean="0"/>
              <a:t>Солонка, соль, солить, солёный</a:t>
            </a:r>
          </a:p>
          <a:p>
            <a:pPr>
              <a:buNone/>
            </a:pPr>
            <a:r>
              <a:rPr lang="ru-RU" sz="3600" b="1" u="sng" dirty="0" smtClean="0"/>
              <a:t>2 вариант </a:t>
            </a:r>
          </a:p>
          <a:p>
            <a:pPr>
              <a:buNone/>
            </a:pPr>
            <a:r>
              <a:rPr lang="ru-RU" sz="3600" dirty="0" smtClean="0"/>
              <a:t>Сахарница, сахар, сахарить, сахарный</a:t>
            </a:r>
          </a:p>
          <a:p>
            <a:endParaRPr lang="ru-RU" dirty="0"/>
          </a:p>
        </p:txBody>
      </p:sp>
      <p:pic>
        <p:nvPicPr>
          <p:cNvPr id="23556" name="Picture 4" descr="Картинка 36 из 12067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72330" y="500042"/>
            <a:ext cx="1785950" cy="1785950"/>
          </a:xfrm>
          <a:prstGeom prst="rect">
            <a:avLst/>
          </a:prstGeom>
          <a:noFill/>
        </p:spPr>
      </p:pic>
      <p:sp>
        <p:nvSpPr>
          <p:cNvPr id="6" name="Арка 5"/>
          <p:cNvSpPr/>
          <p:nvPr/>
        </p:nvSpPr>
        <p:spPr>
          <a:xfrm>
            <a:off x="357158" y="2428868"/>
            <a:ext cx="928694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2714612" y="2428868"/>
            <a:ext cx="1000132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4143372" y="2428868"/>
            <a:ext cx="785818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6072198" y="2428868"/>
            <a:ext cx="857256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>
            <a:off x="357158" y="3571876"/>
            <a:ext cx="1500198" cy="285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3214678" y="3571876"/>
            <a:ext cx="1357322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>
            <a:off x="5000628" y="3500438"/>
            <a:ext cx="1428760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>
            <a:off x="642910" y="4143380"/>
            <a:ext cx="1428760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560" name="Picture 8" descr="Картинка 0 из 166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14810" y="214290"/>
            <a:ext cx="2214578" cy="2214578"/>
          </a:xfrm>
          <a:prstGeom prst="rect">
            <a:avLst/>
          </a:prstGeom>
          <a:noFill/>
        </p:spPr>
      </p:pic>
      <p:pic>
        <p:nvPicPr>
          <p:cNvPr id="23562" name="Picture 10" descr="Картинка 4 из 233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57950" y="4214818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530225"/>
            <a:ext cx="8786842" cy="56848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15 декабря.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Пословица.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бойся, когда  не знаешь: страшно, 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когда     знать     не хочется.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71744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29850" y="785794"/>
            <a:ext cx="14287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571744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500042"/>
            <a:ext cx="8286840" cy="5970609"/>
          </a:xfrm>
        </p:spPr>
        <p:txBody>
          <a:bodyPr anchor="b" anchorCtr="0">
            <a:normAutofit fontScale="77500" lnSpcReduction="20000"/>
          </a:bodyPr>
          <a:lstStyle/>
          <a:p>
            <a:pPr lvl="0" algn="ctr">
              <a:buNone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Чужак.</a:t>
            </a:r>
          </a:p>
          <a:p>
            <a:pPr>
              <a:buNone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		Собрались у </a:t>
            </a:r>
            <a:r>
              <a:rPr lang="ru-RU" sz="4100" i="1" u="sng" dirty="0" smtClean="0">
                <a:latin typeface="Times New Roman" pitchFamily="18" charset="0"/>
                <a:cs typeface="Times New Roman" pitchFamily="18" charset="0"/>
              </a:rPr>
              <a:t>Воды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родственники. </a:t>
            </a:r>
            <a:r>
              <a:rPr lang="ru-RU" sz="4100" i="1" u="sng" dirty="0" smtClean="0">
                <a:latin typeface="Times New Roman" pitchFamily="18" charset="0"/>
                <a:cs typeface="Times New Roman" pitchFamily="18" charset="0"/>
              </a:rPr>
              <a:t>Подводник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4100" i="1" u="sng" dirty="0" smtClean="0">
                <a:latin typeface="Times New Roman" pitchFamily="18" charset="0"/>
                <a:cs typeface="Times New Roman" pitchFamily="18" charset="0"/>
              </a:rPr>
              <a:t>Водицей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беседуют. </a:t>
            </a:r>
            <a:r>
              <a:rPr lang="ru-RU" sz="4100" i="1" u="sng" dirty="0" smtClean="0">
                <a:latin typeface="Times New Roman" pitchFamily="18" charset="0"/>
                <a:cs typeface="Times New Roman" pitchFamily="18" charset="0"/>
              </a:rPr>
              <a:t>Водолаз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4100" i="1" u="sng" dirty="0" smtClean="0">
                <a:latin typeface="Times New Roman" pitchFamily="18" charset="0"/>
                <a:cs typeface="Times New Roman" pitchFamily="18" charset="0"/>
              </a:rPr>
              <a:t>Водопадом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на солнышке греются. Водитель на гармошке наигрывает. </a:t>
            </a:r>
            <a:r>
              <a:rPr lang="ru-RU" sz="4100" i="1" u="sng" dirty="0" smtClean="0">
                <a:latin typeface="Times New Roman" pitchFamily="18" charset="0"/>
                <a:cs typeface="Times New Roman" pitchFamily="18" charset="0"/>
              </a:rPr>
              <a:t>Водомерка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4100" i="1" u="sng" dirty="0" smtClean="0">
                <a:latin typeface="Times New Roman" pitchFamily="18" charset="0"/>
                <a:cs typeface="Times New Roman" pitchFamily="18" charset="0"/>
              </a:rPr>
              <a:t>Водорослями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заигралась. </a:t>
            </a:r>
            <a:r>
              <a:rPr lang="ru-RU" sz="4100" i="1" u="sng" dirty="0" smtClean="0">
                <a:latin typeface="Times New Roman" pitchFamily="18" charset="0"/>
                <a:cs typeface="Times New Roman" pitchFamily="18" charset="0"/>
              </a:rPr>
              <a:t>Водичка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по камушкам на одной ножке скачет. Даже сам </a:t>
            </a:r>
            <a:r>
              <a:rPr lang="ru-RU" sz="4100" i="1" u="sng" dirty="0" smtClean="0">
                <a:latin typeface="Times New Roman" pitchFamily="18" charset="0"/>
                <a:cs typeface="Times New Roman" pitchFamily="18" charset="0"/>
              </a:rPr>
              <a:t>Водяной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 пожаловал. И все старуху Воду ждут. </a:t>
            </a:r>
          </a:p>
          <a:p>
            <a:pPr>
              <a:buNone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		Вышла мудрая Вода на крыльцо, глянула на гостей, сразу чужака приметила. Велела ему идти прочь в свою семью. Пошёл чужак, пригорюнился. Где ему родственников искать?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530225"/>
            <a:ext cx="8786842" cy="56848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15 декабря.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Пословица.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бойся, когда  не знаешь: страшно, 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когда     знать     не хочется.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29850" y="785794"/>
            <a:ext cx="14287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571744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Картинка 34 из 26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285728"/>
            <a:ext cx="3267075" cy="3810000"/>
          </a:xfrm>
          <a:prstGeom prst="rect">
            <a:avLst/>
          </a:prstGeom>
          <a:noFill/>
        </p:spPr>
      </p:pic>
      <p:pic>
        <p:nvPicPr>
          <p:cNvPr id="4" name="Picture 2" descr="C:\Users\sa\Pictures\MP Navigator EX\2011_11_07\IMG_00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642918"/>
            <a:ext cx="3648075" cy="5257800"/>
          </a:xfrm>
          <a:prstGeom prst="rect">
            <a:avLst/>
          </a:prstGeom>
          <a:ln w="2286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8" name="Picture 2" descr="Картинка 2 из 10659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14942" y="4000504"/>
            <a:ext cx="3441938" cy="22860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7683528" cy="489903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Интернет ресурсы:</a:t>
            </a:r>
          </a:p>
          <a:p>
            <a:pPr>
              <a:buNone/>
            </a:pPr>
            <a:r>
              <a:rPr lang="ru-RU" dirty="0" smtClean="0"/>
              <a:t>1.</a:t>
            </a:r>
            <a:r>
              <a:rPr lang="en-US" dirty="0" smtClean="0">
                <a:hlinkClick r:id="rId2"/>
              </a:rPr>
              <a:t>http://www.liveinternet.ru/users/3618237/post161364660/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</a:t>
            </a:r>
            <a:r>
              <a:rPr lang="en-US" dirty="0" smtClean="0">
                <a:hlinkClick r:id="rId3"/>
              </a:rPr>
              <a:t> http://www.my-vernisage.ru/catalog/saharnitsy-solonki/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 </a:t>
            </a:r>
            <a:r>
              <a:rPr lang="en-US" dirty="0" smtClean="0">
                <a:hlinkClick r:id="rId4"/>
              </a:rPr>
              <a:t>http://kufar.deal.by/location_schema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 </a:t>
            </a:r>
            <a:r>
              <a:rPr lang="en-US" dirty="0" smtClean="0">
                <a:hlinkClick r:id="rId5"/>
              </a:rPr>
              <a:t>http://home-edelstar.com/sm_1/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http://www.jlady.ru/forum/topic/649-babushki-dedushki-i-vnuki/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71472" y="714356"/>
            <a:ext cx="77153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/>
              <a:t>Задачи урока: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знакомство с понятиями «родственные слова», «корень слова»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учиться находить родственные слова в тексте и выделять корень.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\Pictures\MP Navigator EX\2011_11_07\IMG_0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571480"/>
            <a:ext cx="3648075" cy="5257800"/>
          </a:xfrm>
          <a:prstGeom prst="rect">
            <a:avLst/>
          </a:prstGeom>
          <a:ln w="2286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2" name="Picture 4" descr="Картинка 5 из 1044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500042"/>
            <a:ext cx="1428760" cy="1837633"/>
          </a:xfrm>
          <a:prstGeom prst="rect">
            <a:avLst/>
          </a:prstGeom>
          <a:noFill/>
        </p:spPr>
      </p:pic>
      <p:pic>
        <p:nvPicPr>
          <p:cNvPr id="2058" name="Picture 10" descr="Картинка 26 из 1224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15140" y="571480"/>
            <a:ext cx="2036015" cy="1928826"/>
          </a:xfrm>
          <a:prstGeom prst="rect">
            <a:avLst/>
          </a:prstGeom>
          <a:noFill/>
        </p:spPr>
      </p:pic>
      <p:pic>
        <p:nvPicPr>
          <p:cNvPr id="2060" name="Picture 12" descr="Картинка 32 из 1224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20437130">
            <a:off x="6290596" y="2267822"/>
            <a:ext cx="1968347" cy="2082907"/>
          </a:xfrm>
          <a:prstGeom prst="rect">
            <a:avLst/>
          </a:prstGeom>
          <a:noFill/>
        </p:spPr>
      </p:pic>
      <p:pic>
        <p:nvPicPr>
          <p:cNvPr id="2054" name="Picture 6" descr="Картинка 6 из 1044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rot="799487">
            <a:off x="6780778" y="3818665"/>
            <a:ext cx="1830420" cy="2643206"/>
          </a:xfrm>
          <a:prstGeom prst="rect">
            <a:avLst/>
          </a:prstGeom>
          <a:noFill/>
        </p:spPr>
      </p:pic>
      <p:pic>
        <p:nvPicPr>
          <p:cNvPr id="2062" name="Picture 14" descr="Картинка 80 из 1224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500562" y="2428868"/>
            <a:ext cx="1428760" cy="1843561"/>
          </a:xfrm>
          <a:prstGeom prst="rect">
            <a:avLst/>
          </a:prstGeom>
          <a:noFill/>
        </p:spPr>
      </p:pic>
      <p:pic>
        <p:nvPicPr>
          <p:cNvPr id="2056" name="Picture 8" descr="Картинка 12 из 10442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 rot="19880248">
            <a:off x="4810984" y="4150259"/>
            <a:ext cx="1476903" cy="23167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530225"/>
            <a:ext cx="8786842" cy="56848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15 декабря.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Пословица.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бойся, когда  не знаешь: страшно, 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когда     знать     не хочется.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№1.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71744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571744"/>
            <a:ext cx="14287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571744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2571744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000504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4000504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929066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30225"/>
            <a:ext cx="8358246" cy="204151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Б…</a:t>
            </a:r>
            <a:r>
              <a:rPr lang="ru-RU" sz="4000" dirty="0" err="1" smtClean="0"/>
              <a:t>рсук</a:t>
            </a:r>
            <a:r>
              <a:rPr lang="ru-RU" sz="4000" dirty="0" smtClean="0"/>
              <a:t>, </a:t>
            </a:r>
            <a:r>
              <a:rPr lang="ru-RU" sz="4000" dirty="0" err="1" smtClean="0"/>
              <a:t>в...р</a:t>
            </a:r>
            <a:r>
              <a:rPr lang="ru-RU" sz="4000" dirty="0" smtClean="0"/>
              <a:t>…бей, за…</a:t>
            </a:r>
            <a:r>
              <a:rPr lang="ru-RU" sz="4000" dirty="0" err="1" smtClean="0"/>
              <a:t>ц</a:t>
            </a:r>
            <a:r>
              <a:rPr lang="ru-RU" sz="4000" dirty="0" smtClean="0"/>
              <a:t>, м…две…</a:t>
            </a:r>
            <a:r>
              <a:rPr lang="ru-RU" sz="4000" dirty="0" err="1" smtClean="0"/>
              <a:t>ь</a:t>
            </a:r>
            <a:r>
              <a:rPr lang="ru-RU" sz="4000" dirty="0" smtClean="0"/>
              <a:t>, с…рока.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1071538" y="1214422"/>
            <a:ext cx="357190" cy="35719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rgbClr val="FF0000"/>
                </a:solidFill>
              </a:rPr>
              <a:t>а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357554" y="1214422"/>
            <a:ext cx="428628" cy="42862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4143372" y="1285860"/>
            <a:ext cx="428628" cy="35719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6429388" y="1285860"/>
            <a:ext cx="428628" cy="35719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я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1357290" y="1857364"/>
            <a:ext cx="428628" cy="35719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е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2643174" y="1928802"/>
            <a:ext cx="428628" cy="35719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err="1" smtClean="0">
                <a:solidFill>
                  <a:srgbClr val="FF0000"/>
                </a:solidFill>
              </a:rPr>
              <a:t>д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4000496" y="1857364"/>
            <a:ext cx="428628" cy="35719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о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  <p:pic>
        <p:nvPicPr>
          <p:cNvPr id="33" name="Picture 2" descr="Картинка 4 из 1389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12" y="3357562"/>
            <a:ext cx="2500330" cy="3071321"/>
          </a:xfrm>
          <a:prstGeom prst="rect">
            <a:avLst/>
          </a:prstGeom>
          <a:noFill/>
        </p:spPr>
      </p:pic>
      <p:pic>
        <p:nvPicPr>
          <p:cNvPr id="32" name="i-main-pic" descr="Картинка 52 из 1024">
            <a:hlinkClick r:id="rId4" tgtFrame="_blank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596" y="2357430"/>
            <a:ext cx="15716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-main-pic" descr="Картинка 1 из 23051">
            <a:hlinkClick r:id="rId6" tgtFrame="_blank"/>
          </p:cNvPr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596" y="3929066"/>
            <a:ext cx="192882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 descr="Картинка 18 из 6286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357422" y="3571876"/>
            <a:ext cx="3824893" cy="2857520"/>
          </a:xfrm>
          <a:prstGeom prst="rect">
            <a:avLst/>
          </a:prstGeom>
          <a:noFill/>
        </p:spPr>
      </p:pic>
      <p:pic>
        <p:nvPicPr>
          <p:cNvPr id="31" name="Picture 4" descr="Картинка 19 из 579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214942" y="2285992"/>
            <a:ext cx="1571636" cy="2544533"/>
          </a:xfrm>
          <a:prstGeom prst="rect">
            <a:avLst/>
          </a:prstGeom>
          <a:noFill/>
        </p:spPr>
      </p:pic>
      <p:cxnSp>
        <p:nvCxnSpPr>
          <p:cNvPr id="37" name="Прямая соединительная линия 36"/>
          <p:cNvCxnSpPr/>
          <p:nvPr/>
        </p:nvCxnSpPr>
        <p:spPr>
          <a:xfrm rot="5400000">
            <a:off x="2107389" y="1035827"/>
            <a:ext cx="285752" cy="714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964909" y="1035827"/>
            <a:ext cx="285752" cy="714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6179355" y="964389"/>
            <a:ext cx="285752" cy="714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393141" y="1678769"/>
            <a:ext cx="285752" cy="714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750595" y="1678769"/>
            <a:ext cx="285752" cy="714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530225"/>
            <a:ext cx="8786842" cy="56848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15 декабря.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Пословица.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бойся, когда  не знаешь: страшно, 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когда     знать     не хочется.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71744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571744"/>
            <a:ext cx="142876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571744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2571744"/>
            <a:ext cx="200026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000504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4000504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929066"/>
            <a:ext cx="250033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Картинка 7 из 172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3286124"/>
            <a:ext cx="5076825" cy="32099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0964" name="Picture 4" descr="Картинка 31 из 1720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285728"/>
            <a:ext cx="5076825" cy="33813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a\Pictures\MP Navigator EX\2011_11_02\IM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14291"/>
            <a:ext cx="8572560" cy="646051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974</TotalTime>
  <Words>462</Words>
  <Application>Microsoft Office PowerPoint</Application>
  <PresentationFormat>Экран (4:3)</PresentationFormat>
  <Paragraphs>162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</dc:creator>
  <cp:lastModifiedBy>Дарёна</cp:lastModifiedBy>
  <cp:revision>134</cp:revision>
  <dcterms:created xsi:type="dcterms:W3CDTF">2011-11-02T11:51:58Z</dcterms:created>
  <dcterms:modified xsi:type="dcterms:W3CDTF">2012-01-14T14:52:29Z</dcterms:modified>
</cp:coreProperties>
</file>