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85" r:id="rId4"/>
    <p:sldId id="286" r:id="rId5"/>
    <p:sldId id="287" r:id="rId6"/>
    <p:sldId id="263" r:id="rId7"/>
    <p:sldId id="288" r:id="rId8"/>
    <p:sldId id="265" r:id="rId9"/>
    <p:sldId id="266" r:id="rId10"/>
    <p:sldId id="290" r:id="rId11"/>
    <p:sldId id="268" r:id="rId12"/>
    <p:sldId id="295" r:id="rId13"/>
    <p:sldId id="271" r:id="rId14"/>
    <p:sldId id="267" r:id="rId15"/>
    <p:sldId id="274" r:id="rId16"/>
    <p:sldId id="275" r:id="rId17"/>
    <p:sldId id="276" r:id="rId18"/>
    <p:sldId id="298" r:id="rId19"/>
    <p:sldId id="278" r:id="rId20"/>
    <p:sldId id="279" r:id="rId21"/>
    <p:sldId id="273" r:id="rId22"/>
    <p:sldId id="281" r:id="rId23"/>
    <p:sldId id="300" r:id="rId24"/>
    <p:sldId id="302" r:id="rId25"/>
    <p:sldId id="25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7" autoAdjust="0"/>
    <p:restoredTop sz="94660"/>
  </p:normalViewPr>
  <p:slideViewPr>
    <p:cSldViewPr>
      <p:cViewPr>
        <p:scale>
          <a:sx n="75" d="100"/>
          <a:sy n="75" d="100"/>
        </p:scale>
        <p:origin x="-2718" y="-13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4EB-490D-4968-809B-3AA8F728C544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2499-72BA-441E-B097-404C60C4B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4EB-490D-4968-809B-3AA8F728C544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2499-72BA-441E-B097-404C60C4B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4EB-490D-4968-809B-3AA8F728C544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2499-72BA-441E-B097-404C60C4B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4EB-490D-4968-809B-3AA8F728C544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2499-72BA-441E-B097-404C60C4B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4EB-490D-4968-809B-3AA8F728C544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2499-72BA-441E-B097-404C60C4B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4EB-490D-4968-809B-3AA8F728C544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2499-72BA-441E-B097-404C60C4B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4EB-490D-4968-809B-3AA8F728C544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2499-72BA-441E-B097-404C60C4B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4EB-490D-4968-809B-3AA8F728C544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2499-72BA-441E-B097-404C60C4B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4EB-490D-4968-809B-3AA8F728C544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2499-72BA-441E-B097-404C60C4B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4EB-490D-4968-809B-3AA8F728C544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2499-72BA-441E-B097-404C60C4B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4EB-490D-4968-809B-3AA8F728C544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12499-72BA-441E-B097-404C60C4B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864EB-490D-4968-809B-3AA8F728C544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12499-72BA-441E-B097-404C60C4B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енис\Desktop\тума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6050" y="-357214"/>
            <a:ext cx="5618846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40° </a:t>
            </a:r>
          </a:p>
          <a:p>
            <a:pPr algn="ctr"/>
            <a:r>
              <a:rPr lang="ru-RU" sz="15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смерти</a:t>
            </a:r>
            <a:endParaRPr lang="ru-RU" sz="15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енис\Desktop\тума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4143404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Monotype Corsiva" pitchFamily="66" charset="0"/>
              </a:rPr>
              <a:t>Употребляете ли Вы пиво? </a:t>
            </a:r>
            <a:br>
              <a:rPr lang="ru-RU" sz="8000" dirty="0" smtClean="0">
                <a:latin typeface="Monotype Corsiva" pitchFamily="66" charset="0"/>
              </a:rPr>
            </a:br>
            <a:r>
              <a:rPr lang="ru-RU" sz="8000" dirty="0" smtClean="0">
                <a:latin typeface="Monotype Corsiva" pitchFamily="66" charset="0"/>
              </a:rPr>
              <a:t>Что Вам дает пиво?</a:t>
            </a:r>
            <a:endParaRPr lang="ru-RU" sz="8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енис\Desktop\тума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4143404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Monotype Corsiva" pitchFamily="66" charset="0"/>
              </a:rPr>
              <a:t>Знаете ли Вы, какой вред наносит пиво организму?</a:t>
            </a:r>
            <a:endParaRPr lang="ru-RU" sz="8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Денис\Desktop\тума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4143404"/>
          </a:xfrm>
        </p:spPr>
        <p:txBody>
          <a:bodyPr>
            <a:noAutofit/>
          </a:bodyPr>
          <a:lstStyle/>
          <a:p>
            <a:r>
              <a:rPr lang="ru-RU" sz="7800" dirty="0" smtClean="0">
                <a:latin typeface="Monotype Corsiva" pitchFamily="66" charset="0"/>
              </a:rPr>
              <a:t>Почему пиво так распространено в молодежной среде?</a:t>
            </a:r>
            <a:endParaRPr lang="ru-RU" sz="78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8644030" y="5359802"/>
            <a:ext cx="95012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Борзунов</a:t>
            </a:r>
            <a:r>
              <a:rPr lang="ru-RU" sz="2800" dirty="0" smtClean="0">
                <a:solidFill>
                  <a:schemeClr val="bg1"/>
                </a:solidFill>
              </a:rPr>
              <a:t> Владимир Анатольевич –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заместитель начальника отдела по делам молодежи администрации Усманского района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69 2.59259E-6 L 1.9651 -0.0044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Денис\Desktop\тума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4143404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Monotype Corsiva" pitchFamily="66" charset="0"/>
              </a:rPr>
              <a:t>На кого рассчитана реклама пива?</a:t>
            </a:r>
            <a:endParaRPr lang="ru-RU" sz="80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8644030" y="5359802"/>
            <a:ext cx="9501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Жданова Ирина Викторовна – практический психолог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Г(О)ОУ СПО «Усманский педагогический колледж»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69 2.59259E-6 L 1.9651 -0.0044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нис\Desktop\тума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1714488"/>
            <a:ext cx="7394973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40° смерти</a:t>
            </a:r>
            <a:endParaRPr lang="ru-RU" sz="1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нис\Desktop\тума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0"/>
            <a:ext cx="7394973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40° смерти</a:t>
            </a:r>
            <a:endParaRPr lang="ru-RU" sz="1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4143404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Monotype Corsiva" pitchFamily="66" charset="0"/>
              </a:rPr>
              <a:t>Что же это за напитки и что в них намешано?</a:t>
            </a:r>
            <a:endParaRPr lang="ru-RU" sz="7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нис\Desktop\тума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0"/>
            <a:ext cx="7394973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40° смерти</a:t>
            </a:r>
            <a:endParaRPr lang="ru-RU" sz="1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4143404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Monotype Corsiva" pitchFamily="66" charset="0"/>
              </a:rPr>
              <a:t>Почему популярны энергетические напитки?</a:t>
            </a:r>
            <a:endParaRPr lang="ru-RU" sz="8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нис\Desktop\тума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0"/>
            <a:ext cx="7394973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40° смерти</a:t>
            </a:r>
            <a:endParaRPr lang="ru-RU" sz="1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4143404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Энергетические напитки – вкусные, приятные, полезные. </a:t>
            </a:r>
            <a:br>
              <a:rPr lang="ru-RU" sz="6000" dirty="0" smtClean="0">
                <a:latin typeface="Monotype Corsiva" pitchFamily="66" charset="0"/>
              </a:rPr>
            </a:br>
            <a:r>
              <a:rPr lang="ru-RU" sz="6000" dirty="0" smtClean="0">
                <a:latin typeface="Monotype Corsiva" pitchFamily="66" charset="0"/>
              </a:rPr>
              <a:t>Так ли это на самом деле?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енис\Desktop\тума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4143404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Monotype Corsiva" pitchFamily="66" charset="0"/>
              </a:rPr>
              <a:t>Какой слабый энергетический напиток самый популярный среди молодежи?</a:t>
            </a:r>
            <a:endParaRPr lang="ru-RU" sz="6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Денис\Desktop\тума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4143404"/>
          </a:xfrm>
        </p:spPr>
        <p:txBody>
          <a:bodyPr>
            <a:noAutofit/>
          </a:bodyPr>
          <a:lstStyle/>
          <a:p>
            <a:r>
              <a:rPr lang="ru-RU" sz="9600" dirty="0" smtClean="0">
                <a:latin typeface="Monotype Corsiva" pitchFamily="66" charset="0"/>
              </a:rPr>
              <a:t>О чем написано на банке «Ягуара»?</a:t>
            </a:r>
            <a:endParaRPr lang="ru-RU" sz="9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енис\Desktop\тума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4143404"/>
          </a:xfrm>
        </p:spPr>
        <p:txBody>
          <a:bodyPr>
            <a:noAutofit/>
          </a:bodyPr>
          <a:lstStyle/>
          <a:p>
            <a:r>
              <a:rPr lang="ru-RU" sz="8800" dirty="0" smtClean="0">
                <a:latin typeface="Monotype Corsiva" pitchFamily="66" charset="0"/>
              </a:rPr>
              <a:t>Как вы думаете, почему люди «пьют»?</a:t>
            </a:r>
            <a:endParaRPr lang="ru-RU" sz="8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енис\Desktop\тума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4143404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Monotype Corsiva" pitchFamily="66" charset="0"/>
              </a:rPr>
              <a:t>Что означает состав энергетического напитка для потребителя, тем более для подростка?</a:t>
            </a:r>
            <a:endParaRPr lang="ru-RU" sz="6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енис\Desktop\тума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6050" y="-357214"/>
            <a:ext cx="5618846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40° </a:t>
            </a:r>
          </a:p>
          <a:p>
            <a:pPr algn="ctr"/>
            <a:r>
              <a:rPr lang="ru-RU" sz="15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смерти</a:t>
            </a:r>
            <a:endParaRPr lang="ru-RU" sz="15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енис\Desktop\тума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4143404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Monotype Corsiva" pitchFamily="66" charset="0"/>
              </a:rPr>
              <a:t>Могут ли слабоалкогольные напитки привести к алкоголизму?</a:t>
            </a:r>
            <a:endParaRPr lang="ru-RU" sz="8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Денис\Desktop\тума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4143404"/>
          </a:xfrm>
        </p:spPr>
        <p:txBody>
          <a:bodyPr>
            <a:noAutofit/>
          </a:bodyPr>
          <a:lstStyle/>
          <a:p>
            <a:r>
              <a:rPr lang="ru-RU" sz="7800" dirty="0" smtClean="0">
                <a:latin typeface="Monotype Corsiva" pitchFamily="66" charset="0"/>
              </a:rPr>
              <a:t>Является ли алкоголизм социальным злом?</a:t>
            </a:r>
            <a:endParaRPr lang="ru-RU" sz="7800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9429848" y="5359802"/>
            <a:ext cx="95012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Никонова Ирина Николаевна – старший оперуполномоченный отделения уголовного розыска ОВД по </a:t>
            </a:r>
            <a:r>
              <a:rPr lang="ru-RU" sz="2800" dirty="0" err="1" smtClean="0">
                <a:solidFill>
                  <a:schemeClr val="bg1"/>
                </a:solidFill>
              </a:rPr>
              <a:t>Усманскому</a:t>
            </a:r>
            <a:r>
              <a:rPr lang="ru-RU" sz="2800" dirty="0" smtClean="0">
                <a:solidFill>
                  <a:schemeClr val="bg1"/>
                </a:solidFill>
              </a:rPr>
              <a:t> району, капитан милиции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69 2.59259E-6 L 1.9651 -0.0044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енис\Desktop\тума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6050" y="-357214"/>
            <a:ext cx="5618846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40° </a:t>
            </a:r>
          </a:p>
          <a:p>
            <a:pPr algn="ctr"/>
            <a:r>
              <a:rPr lang="ru-RU" sz="15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смерти</a:t>
            </a:r>
            <a:endParaRPr lang="ru-RU" sz="15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енис\Desktop\тума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050" name="Picture 2" descr="C:\Users\Денис\Desktop\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0"/>
            <a:ext cx="4809173" cy="6858000"/>
          </a:xfrm>
          <a:prstGeom prst="rect">
            <a:avLst/>
          </a:prstGeom>
          <a:noFill/>
        </p:spPr>
      </p:pic>
      <p:sp>
        <p:nvSpPr>
          <p:cNvPr id="52" name="Сердце 51"/>
          <p:cNvSpPr/>
          <p:nvPr/>
        </p:nvSpPr>
        <p:spPr>
          <a:xfrm>
            <a:off x="571472" y="0"/>
            <a:ext cx="8001056" cy="6072206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000232" y="1583470"/>
            <a:ext cx="521497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ЖИЗНЬ</a:t>
            </a:r>
            <a:endParaRPr lang="ru-RU" sz="1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5" name="Picture 20" descr="C:\Users\Денис\Desktop\Рабочий стол\Алкаголь\1275940591_pokupka-sazhencev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357422" y="2843847"/>
            <a:ext cx="4643470" cy="5442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енис\Desktop\тума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6050" y="-357214"/>
            <a:ext cx="5618846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40° </a:t>
            </a:r>
          </a:p>
          <a:p>
            <a:pPr algn="ctr"/>
            <a:r>
              <a:rPr lang="ru-RU" sz="15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смерти</a:t>
            </a:r>
            <a:endParaRPr lang="ru-RU" sz="15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Денис\Desktop\тума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4143404"/>
          </a:xfrm>
        </p:spPr>
        <p:txBody>
          <a:bodyPr>
            <a:noAutofit/>
          </a:bodyPr>
          <a:lstStyle/>
          <a:p>
            <a:r>
              <a:rPr lang="ru-RU" sz="7800" dirty="0" smtClean="0">
                <a:latin typeface="Monotype Corsiva" pitchFamily="66" charset="0"/>
              </a:rPr>
              <a:t>Алкоголизм в России традиция или национальная трагедия?</a:t>
            </a:r>
            <a:endParaRPr lang="ru-RU" sz="78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644030" y="5359802"/>
            <a:ext cx="95012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Кобелева Юлия Владимировна – преподаватель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социально-гуманитарных дисциплин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Г(О)ОУ СПО «Усманский педагогический колледж»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4364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69 2.59259E-6 L 1.9651 -0.0044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енис\Desktop\тума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6050" y="-357214"/>
            <a:ext cx="5618846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40° </a:t>
            </a:r>
          </a:p>
          <a:p>
            <a:pPr algn="ctr"/>
            <a:r>
              <a:rPr lang="ru-RU" sz="15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смерти</a:t>
            </a:r>
            <a:endParaRPr lang="ru-RU" sz="15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енис\Desktop\тума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4143404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К спиртным напиткам привыкают и в этом заключается опасность губительного воздействия алкоголя на человека. Почему формируется такая привычка?</a:t>
            </a:r>
            <a:endParaRPr lang="ru-RU" sz="4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енис\Desktop\тума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6050" y="-357214"/>
            <a:ext cx="5618846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40° </a:t>
            </a:r>
          </a:p>
          <a:p>
            <a:pPr algn="ctr"/>
            <a:r>
              <a:rPr lang="ru-RU" sz="15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смерти</a:t>
            </a:r>
            <a:endParaRPr lang="ru-RU" sz="15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нис\Desktop\тума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7" name="Полилиния 6"/>
          <p:cNvSpPr/>
          <p:nvPr/>
        </p:nvSpPr>
        <p:spPr>
          <a:xfrm rot="296057">
            <a:off x="3838634" y="-176356"/>
            <a:ext cx="1214442" cy="7138254"/>
          </a:xfrm>
          <a:custGeom>
            <a:avLst/>
            <a:gdLst>
              <a:gd name="connsiteX0" fmla="*/ 0 w 628650"/>
              <a:gd name="connsiteY0" fmla="*/ 0 h 7138254"/>
              <a:gd name="connsiteX1" fmla="*/ 85725 w 628650"/>
              <a:gd name="connsiteY1" fmla="*/ 142875 h 7138254"/>
              <a:gd name="connsiteX2" fmla="*/ 114300 w 628650"/>
              <a:gd name="connsiteY2" fmla="*/ 161925 h 7138254"/>
              <a:gd name="connsiteX3" fmla="*/ 142875 w 628650"/>
              <a:gd name="connsiteY3" fmla="*/ 190500 h 7138254"/>
              <a:gd name="connsiteX4" fmla="*/ 190500 w 628650"/>
              <a:gd name="connsiteY4" fmla="*/ 257175 h 7138254"/>
              <a:gd name="connsiteX5" fmla="*/ 200025 w 628650"/>
              <a:gd name="connsiteY5" fmla="*/ 295275 h 7138254"/>
              <a:gd name="connsiteX6" fmla="*/ 257175 w 628650"/>
              <a:gd name="connsiteY6" fmla="*/ 381000 h 7138254"/>
              <a:gd name="connsiteX7" fmla="*/ 323850 w 628650"/>
              <a:gd name="connsiteY7" fmla="*/ 504825 h 7138254"/>
              <a:gd name="connsiteX8" fmla="*/ 352425 w 628650"/>
              <a:gd name="connsiteY8" fmla="*/ 609600 h 7138254"/>
              <a:gd name="connsiteX9" fmla="*/ 371475 w 628650"/>
              <a:gd name="connsiteY9" fmla="*/ 638175 h 7138254"/>
              <a:gd name="connsiteX10" fmla="*/ 352425 w 628650"/>
              <a:gd name="connsiteY10" fmla="*/ 723900 h 7138254"/>
              <a:gd name="connsiteX11" fmla="*/ 361950 w 628650"/>
              <a:gd name="connsiteY11" fmla="*/ 876300 h 7138254"/>
              <a:gd name="connsiteX12" fmla="*/ 390525 w 628650"/>
              <a:gd name="connsiteY12" fmla="*/ 1047750 h 7138254"/>
              <a:gd name="connsiteX13" fmla="*/ 381000 w 628650"/>
              <a:gd name="connsiteY13" fmla="*/ 1495425 h 7138254"/>
              <a:gd name="connsiteX14" fmla="*/ 371475 w 628650"/>
              <a:gd name="connsiteY14" fmla="*/ 1571625 h 7138254"/>
              <a:gd name="connsiteX15" fmla="*/ 342900 w 628650"/>
              <a:gd name="connsiteY15" fmla="*/ 1666875 h 7138254"/>
              <a:gd name="connsiteX16" fmla="*/ 333375 w 628650"/>
              <a:gd name="connsiteY16" fmla="*/ 1743075 h 7138254"/>
              <a:gd name="connsiteX17" fmla="*/ 304800 w 628650"/>
              <a:gd name="connsiteY17" fmla="*/ 1762125 h 7138254"/>
              <a:gd name="connsiteX18" fmla="*/ 295275 w 628650"/>
              <a:gd name="connsiteY18" fmla="*/ 1800225 h 7138254"/>
              <a:gd name="connsiteX19" fmla="*/ 228600 w 628650"/>
              <a:gd name="connsiteY19" fmla="*/ 1866900 h 7138254"/>
              <a:gd name="connsiteX20" fmla="*/ 161925 w 628650"/>
              <a:gd name="connsiteY20" fmla="*/ 1962150 h 7138254"/>
              <a:gd name="connsiteX21" fmla="*/ 152400 w 628650"/>
              <a:gd name="connsiteY21" fmla="*/ 2000250 h 7138254"/>
              <a:gd name="connsiteX22" fmla="*/ 133350 w 628650"/>
              <a:gd name="connsiteY22" fmla="*/ 2028825 h 7138254"/>
              <a:gd name="connsiteX23" fmla="*/ 114300 w 628650"/>
              <a:gd name="connsiteY23" fmla="*/ 2124075 h 7138254"/>
              <a:gd name="connsiteX24" fmla="*/ 142875 w 628650"/>
              <a:gd name="connsiteY24" fmla="*/ 2628900 h 7138254"/>
              <a:gd name="connsiteX25" fmla="*/ 161925 w 628650"/>
              <a:gd name="connsiteY25" fmla="*/ 2667000 h 7138254"/>
              <a:gd name="connsiteX26" fmla="*/ 142875 w 628650"/>
              <a:gd name="connsiteY26" fmla="*/ 2714625 h 7138254"/>
              <a:gd name="connsiteX27" fmla="*/ 180975 w 628650"/>
              <a:gd name="connsiteY27" fmla="*/ 2933700 h 7138254"/>
              <a:gd name="connsiteX28" fmla="*/ 200025 w 628650"/>
              <a:gd name="connsiteY28" fmla="*/ 3038475 h 7138254"/>
              <a:gd name="connsiteX29" fmla="*/ 209550 w 628650"/>
              <a:gd name="connsiteY29" fmla="*/ 3076575 h 7138254"/>
              <a:gd name="connsiteX30" fmla="*/ 228600 w 628650"/>
              <a:gd name="connsiteY30" fmla="*/ 3190875 h 7138254"/>
              <a:gd name="connsiteX31" fmla="*/ 266700 w 628650"/>
              <a:gd name="connsiteY31" fmla="*/ 3305175 h 7138254"/>
              <a:gd name="connsiteX32" fmla="*/ 276225 w 628650"/>
              <a:gd name="connsiteY32" fmla="*/ 3362325 h 7138254"/>
              <a:gd name="connsiteX33" fmla="*/ 323850 w 628650"/>
              <a:gd name="connsiteY33" fmla="*/ 3429000 h 7138254"/>
              <a:gd name="connsiteX34" fmla="*/ 371475 w 628650"/>
              <a:gd name="connsiteY34" fmla="*/ 3505200 h 7138254"/>
              <a:gd name="connsiteX35" fmla="*/ 409575 w 628650"/>
              <a:gd name="connsiteY35" fmla="*/ 3581400 h 7138254"/>
              <a:gd name="connsiteX36" fmla="*/ 419100 w 628650"/>
              <a:gd name="connsiteY36" fmla="*/ 3629025 h 7138254"/>
              <a:gd name="connsiteX37" fmla="*/ 438150 w 628650"/>
              <a:gd name="connsiteY37" fmla="*/ 3752850 h 7138254"/>
              <a:gd name="connsiteX38" fmla="*/ 428625 w 628650"/>
              <a:gd name="connsiteY38" fmla="*/ 4124325 h 7138254"/>
              <a:gd name="connsiteX39" fmla="*/ 419100 w 628650"/>
              <a:gd name="connsiteY39" fmla="*/ 4152900 h 7138254"/>
              <a:gd name="connsiteX40" fmla="*/ 390525 w 628650"/>
              <a:gd name="connsiteY40" fmla="*/ 4229100 h 7138254"/>
              <a:gd name="connsiteX41" fmla="*/ 371475 w 628650"/>
              <a:gd name="connsiteY41" fmla="*/ 4314825 h 7138254"/>
              <a:gd name="connsiteX42" fmla="*/ 361950 w 628650"/>
              <a:gd name="connsiteY42" fmla="*/ 4352925 h 7138254"/>
              <a:gd name="connsiteX43" fmla="*/ 342900 w 628650"/>
              <a:gd name="connsiteY43" fmla="*/ 4391025 h 7138254"/>
              <a:gd name="connsiteX44" fmla="*/ 333375 w 628650"/>
              <a:gd name="connsiteY44" fmla="*/ 4438650 h 7138254"/>
              <a:gd name="connsiteX45" fmla="*/ 314325 w 628650"/>
              <a:gd name="connsiteY45" fmla="*/ 4486275 h 7138254"/>
              <a:gd name="connsiteX46" fmla="*/ 323850 w 628650"/>
              <a:gd name="connsiteY46" fmla="*/ 4552950 h 7138254"/>
              <a:gd name="connsiteX47" fmla="*/ 361950 w 628650"/>
              <a:gd name="connsiteY47" fmla="*/ 4629150 h 7138254"/>
              <a:gd name="connsiteX48" fmla="*/ 428625 w 628650"/>
              <a:gd name="connsiteY48" fmla="*/ 4695825 h 7138254"/>
              <a:gd name="connsiteX49" fmla="*/ 447675 w 628650"/>
              <a:gd name="connsiteY49" fmla="*/ 4724400 h 7138254"/>
              <a:gd name="connsiteX50" fmla="*/ 476250 w 628650"/>
              <a:gd name="connsiteY50" fmla="*/ 4752975 h 7138254"/>
              <a:gd name="connsiteX51" fmla="*/ 590550 w 628650"/>
              <a:gd name="connsiteY51" fmla="*/ 5000625 h 7138254"/>
              <a:gd name="connsiteX52" fmla="*/ 609600 w 628650"/>
              <a:gd name="connsiteY52" fmla="*/ 5076825 h 7138254"/>
              <a:gd name="connsiteX53" fmla="*/ 628650 w 628650"/>
              <a:gd name="connsiteY53" fmla="*/ 5105400 h 7138254"/>
              <a:gd name="connsiteX54" fmla="*/ 609600 w 628650"/>
              <a:gd name="connsiteY54" fmla="*/ 5581650 h 7138254"/>
              <a:gd name="connsiteX55" fmla="*/ 581025 w 628650"/>
              <a:gd name="connsiteY55" fmla="*/ 5600700 h 7138254"/>
              <a:gd name="connsiteX56" fmla="*/ 571500 w 628650"/>
              <a:gd name="connsiteY56" fmla="*/ 5667375 h 7138254"/>
              <a:gd name="connsiteX57" fmla="*/ 561975 w 628650"/>
              <a:gd name="connsiteY57" fmla="*/ 5715000 h 7138254"/>
              <a:gd name="connsiteX58" fmla="*/ 533400 w 628650"/>
              <a:gd name="connsiteY58" fmla="*/ 6096000 h 7138254"/>
              <a:gd name="connsiteX59" fmla="*/ 552450 w 628650"/>
              <a:gd name="connsiteY59" fmla="*/ 6924675 h 7138254"/>
              <a:gd name="connsiteX60" fmla="*/ 571500 w 628650"/>
              <a:gd name="connsiteY60" fmla="*/ 7038975 h 7138254"/>
              <a:gd name="connsiteX61" fmla="*/ 590550 w 628650"/>
              <a:gd name="connsiteY61" fmla="*/ 7124700 h 71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28650" h="7138254">
                <a:moveTo>
                  <a:pt x="0" y="0"/>
                </a:moveTo>
                <a:cubicBezTo>
                  <a:pt x="28575" y="47625"/>
                  <a:pt x="53696" y="97501"/>
                  <a:pt x="85725" y="142875"/>
                </a:cubicBezTo>
                <a:cubicBezTo>
                  <a:pt x="92327" y="152227"/>
                  <a:pt x="105506" y="154596"/>
                  <a:pt x="114300" y="161925"/>
                </a:cubicBezTo>
                <a:cubicBezTo>
                  <a:pt x="124648" y="170549"/>
                  <a:pt x="134460" y="179981"/>
                  <a:pt x="142875" y="190500"/>
                </a:cubicBezTo>
                <a:cubicBezTo>
                  <a:pt x="159937" y="211827"/>
                  <a:pt x="174625" y="234950"/>
                  <a:pt x="190500" y="257175"/>
                </a:cubicBezTo>
                <a:cubicBezTo>
                  <a:pt x="193675" y="269875"/>
                  <a:pt x="194708" y="283312"/>
                  <a:pt x="200025" y="295275"/>
                </a:cubicBezTo>
                <a:cubicBezTo>
                  <a:pt x="240861" y="387157"/>
                  <a:pt x="213982" y="301812"/>
                  <a:pt x="257175" y="381000"/>
                </a:cubicBezTo>
                <a:cubicBezTo>
                  <a:pt x="351160" y="553305"/>
                  <a:pt x="218943" y="347464"/>
                  <a:pt x="323850" y="504825"/>
                </a:cubicBezTo>
                <a:cubicBezTo>
                  <a:pt x="328962" y="530385"/>
                  <a:pt x="338614" y="588883"/>
                  <a:pt x="352425" y="609600"/>
                </a:cubicBezTo>
                <a:lnTo>
                  <a:pt x="371475" y="638175"/>
                </a:lnTo>
                <a:cubicBezTo>
                  <a:pt x="365125" y="666750"/>
                  <a:pt x="353595" y="694651"/>
                  <a:pt x="352425" y="723900"/>
                </a:cubicBezTo>
                <a:cubicBezTo>
                  <a:pt x="350391" y="774758"/>
                  <a:pt x="358190" y="825540"/>
                  <a:pt x="361950" y="876300"/>
                </a:cubicBezTo>
                <a:cubicBezTo>
                  <a:pt x="370663" y="993929"/>
                  <a:pt x="363755" y="954055"/>
                  <a:pt x="390525" y="1047750"/>
                </a:cubicBezTo>
                <a:cubicBezTo>
                  <a:pt x="412655" y="1246917"/>
                  <a:pt x="404659" y="1132648"/>
                  <a:pt x="381000" y="1495425"/>
                </a:cubicBezTo>
                <a:cubicBezTo>
                  <a:pt x="379334" y="1520968"/>
                  <a:pt x="376495" y="1546524"/>
                  <a:pt x="371475" y="1571625"/>
                </a:cubicBezTo>
                <a:cubicBezTo>
                  <a:pt x="366023" y="1598885"/>
                  <a:pt x="352630" y="1637686"/>
                  <a:pt x="342900" y="1666875"/>
                </a:cubicBezTo>
                <a:cubicBezTo>
                  <a:pt x="339725" y="1692275"/>
                  <a:pt x="342882" y="1719308"/>
                  <a:pt x="333375" y="1743075"/>
                </a:cubicBezTo>
                <a:cubicBezTo>
                  <a:pt x="329123" y="1753704"/>
                  <a:pt x="311150" y="1752600"/>
                  <a:pt x="304800" y="1762125"/>
                </a:cubicBezTo>
                <a:cubicBezTo>
                  <a:pt x="297538" y="1773017"/>
                  <a:pt x="302975" y="1789638"/>
                  <a:pt x="295275" y="1800225"/>
                </a:cubicBezTo>
                <a:cubicBezTo>
                  <a:pt x="276788" y="1825644"/>
                  <a:pt x="246624" y="1841151"/>
                  <a:pt x="228600" y="1866900"/>
                </a:cubicBezTo>
                <a:lnTo>
                  <a:pt x="161925" y="1962150"/>
                </a:lnTo>
                <a:cubicBezTo>
                  <a:pt x="158750" y="1974850"/>
                  <a:pt x="157557" y="1988218"/>
                  <a:pt x="152400" y="2000250"/>
                </a:cubicBezTo>
                <a:cubicBezTo>
                  <a:pt x="147891" y="2010772"/>
                  <a:pt x="136717" y="2017884"/>
                  <a:pt x="133350" y="2028825"/>
                </a:cubicBezTo>
                <a:cubicBezTo>
                  <a:pt x="123828" y="2059772"/>
                  <a:pt x="120650" y="2092325"/>
                  <a:pt x="114300" y="2124075"/>
                </a:cubicBezTo>
                <a:cubicBezTo>
                  <a:pt x="117972" y="2259929"/>
                  <a:pt x="112401" y="2476531"/>
                  <a:pt x="142875" y="2628900"/>
                </a:cubicBezTo>
                <a:cubicBezTo>
                  <a:pt x="145660" y="2642823"/>
                  <a:pt x="155575" y="2654300"/>
                  <a:pt x="161925" y="2667000"/>
                </a:cubicBezTo>
                <a:cubicBezTo>
                  <a:pt x="155575" y="2682875"/>
                  <a:pt x="143879" y="2697557"/>
                  <a:pt x="142875" y="2714625"/>
                </a:cubicBezTo>
                <a:cubicBezTo>
                  <a:pt x="137026" y="2814051"/>
                  <a:pt x="159744" y="2840282"/>
                  <a:pt x="180975" y="2933700"/>
                </a:cubicBezTo>
                <a:cubicBezTo>
                  <a:pt x="188842" y="2968315"/>
                  <a:pt x="193063" y="3003667"/>
                  <a:pt x="200025" y="3038475"/>
                </a:cubicBezTo>
                <a:cubicBezTo>
                  <a:pt x="202592" y="3051312"/>
                  <a:pt x="207138" y="3063708"/>
                  <a:pt x="209550" y="3076575"/>
                </a:cubicBezTo>
                <a:cubicBezTo>
                  <a:pt x="216668" y="3114539"/>
                  <a:pt x="219232" y="3153403"/>
                  <a:pt x="228600" y="3190875"/>
                </a:cubicBezTo>
                <a:cubicBezTo>
                  <a:pt x="238340" y="3229837"/>
                  <a:pt x="260098" y="3265561"/>
                  <a:pt x="266700" y="3305175"/>
                </a:cubicBezTo>
                <a:cubicBezTo>
                  <a:pt x="269875" y="3324225"/>
                  <a:pt x="268132" y="3344790"/>
                  <a:pt x="276225" y="3362325"/>
                </a:cubicBezTo>
                <a:cubicBezTo>
                  <a:pt x="287670" y="3387124"/>
                  <a:pt x="307975" y="3406775"/>
                  <a:pt x="323850" y="3429000"/>
                </a:cubicBezTo>
                <a:cubicBezTo>
                  <a:pt x="345780" y="3494791"/>
                  <a:pt x="315001" y="3413430"/>
                  <a:pt x="371475" y="3505200"/>
                </a:cubicBezTo>
                <a:cubicBezTo>
                  <a:pt x="386358" y="3529385"/>
                  <a:pt x="409575" y="3581400"/>
                  <a:pt x="409575" y="3581400"/>
                </a:cubicBezTo>
                <a:cubicBezTo>
                  <a:pt x="412750" y="3597275"/>
                  <a:pt x="416960" y="3612978"/>
                  <a:pt x="419100" y="3629025"/>
                </a:cubicBezTo>
                <a:cubicBezTo>
                  <a:pt x="435471" y="3751805"/>
                  <a:pt x="416695" y="3688485"/>
                  <a:pt x="438150" y="3752850"/>
                </a:cubicBezTo>
                <a:cubicBezTo>
                  <a:pt x="453266" y="3934240"/>
                  <a:pt x="453979" y="3870782"/>
                  <a:pt x="428625" y="4124325"/>
                </a:cubicBezTo>
                <a:cubicBezTo>
                  <a:pt x="427626" y="4134315"/>
                  <a:pt x="422531" y="4143464"/>
                  <a:pt x="419100" y="4152900"/>
                </a:cubicBezTo>
                <a:cubicBezTo>
                  <a:pt x="409829" y="4178394"/>
                  <a:pt x="399103" y="4203365"/>
                  <a:pt x="390525" y="4229100"/>
                </a:cubicBezTo>
                <a:cubicBezTo>
                  <a:pt x="382782" y="4252329"/>
                  <a:pt x="376508" y="4292177"/>
                  <a:pt x="371475" y="4314825"/>
                </a:cubicBezTo>
                <a:cubicBezTo>
                  <a:pt x="368635" y="4327604"/>
                  <a:pt x="366547" y="4340668"/>
                  <a:pt x="361950" y="4352925"/>
                </a:cubicBezTo>
                <a:cubicBezTo>
                  <a:pt x="356964" y="4366220"/>
                  <a:pt x="349250" y="4378325"/>
                  <a:pt x="342900" y="4391025"/>
                </a:cubicBezTo>
                <a:cubicBezTo>
                  <a:pt x="339725" y="4406900"/>
                  <a:pt x="338027" y="4423143"/>
                  <a:pt x="333375" y="4438650"/>
                </a:cubicBezTo>
                <a:cubicBezTo>
                  <a:pt x="328462" y="4455027"/>
                  <a:pt x="315745" y="4469236"/>
                  <a:pt x="314325" y="4486275"/>
                </a:cubicBezTo>
                <a:cubicBezTo>
                  <a:pt x="312461" y="4508648"/>
                  <a:pt x="318405" y="4531170"/>
                  <a:pt x="323850" y="4552950"/>
                </a:cubicBezTo>
                <a:cubicBezTo>
                  <a:pt x="329316" y="4574812"/>
                  <a:pt x="345358" y="4610714"/>
                  <a:pt x="361950" y="4629150"/>
                </a:cubicBezTo>
                <a:cubicBezTo>
                  <a:pt x="382976" y="4652512"/>
                  <a:pt x="407599" y="4672463"/>
                  <a:pt x="428625" y="4695825"/>
                </a:cubicBezTo>
                <a:cubicBezTo>
                  <a:pt x="436283" y="4704334"/>
                  <a:pt x="440346" y="4715606"/>
                  <a:pt x="447675" y="4724400"/>
                </a:cubicBezTo>
                <a:cubicBezTo>
                  <a:pt x="456299" y="4734748"/>
                  <a:pt x="466725" y="4743450"/>
                  <a:pt x="476250" y="4752975"/>
                </a:cubicBezTo>
                <a:cubicBezTo>
                  <a:pt x="559148" y="4930615"/>
                  <a:pt x="521177" y="4848005"/>
                  <a:pt x="590550" y="5000625"/>
                </a:cubicBezTo>
                <a:cubicBezTo>
                  <a:pt x="594173" y="5018739"/>
                  <a:pt x="599837" y="5057299"/>
                  <a:pt x="609600" y="5076825"/>
                </a:cubicBezTo>
                <a:cubicBezTo>
                  <a:pt x="614720" y="5087064"/>
                  <a:pt x="622300" y="5095875"/>
                  <a:pt x="628650" y="5105400"/>
                </a:cubicBezTo>
                <a:cubicBezTo>
                  <a:pt x="622300" y="5264150"/>
                  <a:pt x="624806" y="5423502"/>
                  <a:pt x="609600" y="5581650"/>
                </a:cubicBezTo>
                <a:cubicBezTo>
                  <a:pt x="608504" y="5593045"/>
                  <a:pt x="585674" y="5590239"/>
                  <a:pt x="581025" y="5600700"/>
                </a:cubicBezTo>
                <a:cubicBezTo>
                  <a:pt x="571907" y="5621216"/>
                  <a:pt x="575191" y="5645230"/>
                  <a:pt x="571500" y="5667375"/>
                </a:cubicBezTo>
                <a:cubicBezTo>
                  <a:pt x="568838" y="5683344"/>
                  <a:pt x="564265" y="5698973"/>
                  <a:pt x="561975" y="5715000"/>
                </a:cubicBezTo>
                <a:cubicBezTo>
                  <a:pt x="546362" y="5824290"/>
                  <a:pt x="537821" y="6027473"/>
                  <a:pt x="533400" y="6096000"/>
                </a:cubicBezTo>
                <a:cubicBezTo>
                  <a:pt x="607736" y="6393345"/>
                  <a:pt x="524802" y="6049148"/>
                  <a:pt x="552450" y="6924675"/>
                </a:cubicBezTo>
                <a:cubicBezTo>
                  <a:pt x="553669" y="6963281"/>
                  <a:pt x="563121" y="7001269"/>
                  <a:pt x="571500" y="7038975"/>
                </a:cubicBezTo>
                <a:cubicBezTo>
                  <a:pt x="593562" y="7138254"/>
                  <a:pt x="590550" y="7060347"/>
                  <a:pt x="590550" y="712470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-142900"/>
            <a:ext cx="572785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40° смерти</a:t>
            </a:r>
            <a:endParaRPr lang="ru-RU" sz="10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-285784" y="928670"/>
            <a:ext cx="4429124" cy="3643338"/>
          </a:xfrm>
        </p:spPr>
        <p:txBody>
          <a:bodyPr>
            <a:noAutofit/>
          </a:bodyPr>
          <a:lstStyle/>
          <a:p>
            <a:r>
              <a:rPr lang="ru-RU" sz="3400" b="1" dirty="0" smtClean="0"/>
              <a:t>«Слабоалкогольные напитки в нашей жизни – польза или вред»</a:t>
            </a:r>
            <a:endParaRPr lang="ru-RU" sz="34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857752" y="3214686"/>
            <a:ext cx="4429124" cy="3643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«Пиво – слабоалкогольный</a:t>
            </a:r>
            <a:r>
              <a:rPr kumimoji="0" lang="ru-RU" sz="3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и совершенно безвредный напиток. Так ли это?</a:t>
            </a: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3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Денис\Desktop\туман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4143404"/>
          </a:xfrm>
        </p:spPr>
        <p:txBody>
          <a:bodyPr>
            <a:noAutofit/>
          </a:bodyPr>
          <a:lstStyle/>
          <a:p>
            <a:r>
              <a:rPr lang="ru-RU" sz="8800" dirty="0" smtClean="0">
                <a:latin typeface="Monotype Corsiva" pitchFamily="66" charset="0"/>
              </a:rPr>
              <a:t>Чем отличается современное пиво?</a:t>
            </a:r>
            <a:endParaRPr lang="ru-RU" sz="8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254</Words>
  <Application>Microsoft Office PowerPoint</Application>
  <PresentationFormat>Экран (4:3)</PresentationFormat>
  <Paragraphs>44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Как вы думаете, почему люди «пьют»?</vt:lpstr>
      <vt:lpstr>Слайд 3</vt:lpstr>
      <vt:lpstr>Алкоголизм в России традиция или национальная трагедия?</vt:lpstr>
      <vt:lpstr>Слайд 5</vt:lpstr>
      <vt:lpstr>К спиртным напиткам привыкают и в этом заключается опасность губительного воздействия алкоголя на человека. Почему формируется такая привычка?</vt:lpstr>
      <vt:lpstr>Слайд 7</vt:lpstr>
      <vt:lpstr>«Слабоалкогольные напитки в нашей жизни – польза или вред»</vt:lpstr>
      <vt:lpstr>Чем отличается современное пиво?</vt:lpstr>
      <vt:lpstr>Употребляете ли Вы пиво?  Что Вам дает пиво?</vt:lpstr>
      <vt:lpstr>Знаете ли Вы, какой вред наносит пиво организму?</vt:lpstr>
      <vt:lpstr>Почему пиво так распространено в молодежной среде?</vt:lpstr>
      <vt:lpstr>На кого рассчитана реклама пива?</vt:lpstr>
      <vt:lpstr>Слайд 14</vt:lpstr>
      <vt:lpstr>Что же это за напитки и что в них намешано?</vt:lpstr>
      <vt:lpstr>Почему популярны энергетические напитки?</vt:lpstr>
      <vt:lpstr>Энергетические напитки – вкусные, приятные, полезные.  Так ли это на самом деле?</vt:lpstr>
      <vt:lpstr>Какой слабый энергетический напиток самый популярный среди молодежи?</vt:lpstr>
      <vt:lpstr>О чем написано на банке «Ягуара»?</vt:lpstr>
      <vt:lpstr>Что означает состав энергетического напитка для потребителя, тем более для подростка?</vt:lpstr>
      <vt:lpstr>Слайд 21</vt:lpstr>
      <vt:lpstr>Могут ли слабоалкогольные напитки привести к алкоголизму?</vt:lpstr>
      <vt:lpstr>Является ли алкоголизм социальным злом?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Мещеряков Д.А.</dc:creator>
  <cp:lastModifiedBy>Roman</cp:lastModifiedBy>
  <cp:revision>61</cp:revision>
  <dcterms:created xsi:type="dcterms:W3CDTF">2010-11-28T09:07:16Z</dcterms:created>
  <dcterms:modified xsi:type="dcterms:W3CDTF">2012-05-03T19:57:02Z</dcterms:modified>
</cp:coreProperties>
</file>