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DBD"/>
    <a:srgbClr val="9B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melja28.ru/page33.php" TargetMode="External"/><Relationship Id="rId2" Type="http://schemas.openxmlformats.org/officeDocument/2006/relationships/hyperlink" Target="http://www.991soft.ru/imgsoft/3589_kolobok_99849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Презентация к уроку математики</a:t>
            </a:r>
            <a:br>
              <a:rPr lang="ru-RU" sz="3600" dirty="0" smtClean="0"/>
            </a:br>
            <a:r>
              <a:rPr lang="ru-RU" sz="3600" dirty="0" smtClean="0"/>
              <a:t>по теме:</a:t>
            </a:r>
            <a:br>
              <a:rPr lang="ru-RU" sz="3600" dirty="0" smtClean="0"/>
            </a:br>
            <a:r>
              <a:rPr lang="ru-RU" sz="3600" dirty="0" smtClean="0"/>
              <a:t>«Цифра 5. Число 5».</a:t>
            </a:r>
            <a:br>
              <a:rPr lang="ru-RU" sz="3600" dirty="0" smtClean="0"/>
            </a:br>
            <a:r>
              <a:rPr lang="ru-RU" sz="3600" dirty="0" smtClean="0"/>
              <a:t>1 класс.</a:t>
            </a:r>
            <a:br>
              <a:rPr lang="ru-RU" sz="3600" dirty="0" smtClean="0"/>
            </a:br>
            <a:r>
              <a:rPr lang="ru-RU" sz="3600" dirty="0" smtClean="0"/>
              <a:t>УМК «Начальная инновационная школа»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72300" cy="1752600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Алексеенко</a:t>
            </a:r>
            <a:r>
              <a:rPr lang="ru-RU" sz="2800" dirty="0" smtClean="0">
                <a:solidFill>
                  <a:schemeClr val="tx1"/>
                </a:solidFill>
              </a:rPr>
              <a:t> Галина Александровна,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 начальных классов,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МБОУ СОШ г. Духовщина Смоленская область.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596" y="357166"/>
            <a:ext cx="82868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751521" y="3321049"/>
            <a:ext cx="59293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2535287" y="3321843"/>
            <a:ext cx="5928560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8596" y="6286520"/>
            <a:ext cx="82868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75044">
            <a:off x="1137501" y="1113590"/>
            <a:ext cx="983512" cy="1558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286388"/>
            <a:ext cx="1285884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5929322" y="857232"/>
            <a:ext cx="2143140" cy="1857388"/>
          </a:xfrm>
          <a:prstGeom prst="snip1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714744" y="3857628"/>
            <a:ext cx="1214446" cy="1143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3929058" y="2928934"/>
            <a:ext cx="1214446" cy="7858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1"/>
          </p:cNvCxnSpPr>
          <p:nvPr/>
        </p:nvCxnSpPr>
        <p:spPr>
          <a:xfrm rot="16200000" flipH="1">
            <a:off x="2678892" y="3964785"/>
            <a:ext cx="693456" cy="13782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964513" y="3321843"/>
            <a:ext cx="1357322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928926" y="2714620"/>
            <a:ext cx="1285884" cy="2143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с одним вырезанным углом 47"/>
          <p:cNvSpPr/>
          <p:nvPr/>
        </p:nvSpPr>
        <p:spPr>
          <a:xfrm rot="17071399">
            <a:off x="5572132" y="4214818"/>
            <a:ext cx="1857388" cy="1785950"/>
          </a:xfrm>
          <a:prstGeom prst="snip1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42910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143240" y="11429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7643834" y="7857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285984" y="31432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1071538" y="53578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5857884" y="4143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9" name="Овал 18"/>
          <p:cNvSpPr/>
          <p:nvPr/>
        </p:nvSpPr>
        <p:spPr>
          <a:xfrm>
            <a:off x="4143372" y="2714620"/>
            <a:ext cx="142876" cy="1428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57752" y="3857628"/>
            <a:ext cx="142876" cy="1428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14744" y="4929198"/>
            <a:ext cx="142876" cy="1428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2214546" y="4286256"/>
            <a:ext cx="142875" cy="1428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>
            <a:off x="2857488" y="2857496"/>
            <a:ext cx="142876" cy="2143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19" idx="5"/>
            <a:endCxn id="21" idx="1"/>
          </p:cNvCxnSpPr>
          <p:nvPr/>
        </p:nvCxnSpPr>
        <p:spPr>
          <a:xfrm rot="16200000" flipH="1">
            <a:off x="4051010" y="3050886"/>
            <a:ext cx="1041980" cy="6133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2"/>
            <a:endCxn id="22" idx="7"/>
          </p:cNvCxnSpPr>
          <p:nvPr/>
        </p:nvCxnSpPr>
        <p:spPr>
          <a:xfrm rot="10800000" flipV="1">
            <a:off x="3836696" y="3929066"/>
            <a:ext cx="1021056" cy="102105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357422" y="4357694"/>
            <a:ext cx="1357323" cy="6429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25" idx="5"/>
            <a:endCxn id="23" idx="1"/>
          </p:cNvCxnSpPr>
          <p:nvPr/>
        </p:nvCxnSpPr>
        <p:spPr>
          <a:xfrm rot="5400000">
            <a:off x="1974077" y="3402845"/>
            <a:ext cx="1266756" cy="5419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5" idx="2"/>
            <a:endCxn id="19" idx="1"/>
          </p:cNvCxnSpPr>
          <p:nvPr/>
        </p:nvCxnSpPr>
        <p:spPr>
          <a:xfrm flipV="1">
            <a:off x="3000364" y="2735544"/>
            <a:ext cx="1163932" cy="2291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1000108"/>
            <a:ext cx="2357454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C4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C4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C4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92867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92867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92867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92867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00024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00024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00024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00024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307181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307181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307181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307181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414338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14338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414338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4143380"/>
            <a:ext cx="10715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928670"/>
            <a:ext cx="1071570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2000240"/>
            <a:ext cx="1071570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72132" y="3071810"/>
            <a:ext cx="1071570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3071810"/>
            <a:ext cx="1071570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4143380"/>
            <a:ext cx="1071570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57158" y="2285992"/>
            <a:ext cx="4000528" cy="785818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- источники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28596" y="3071810"/>
            <a:ext cx="7652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http://www.991soft.ru/imgsoft/3589_kolobok_998494.jpg</a:t>
            </a:r>
            <a:r>
              <a:rPr lang="ru-RU" dirty="0"/>
              <a:t> </a:t>
            </a:r>
            <a:r>
              <a:rPr lang="ru-RU" dirty="0" smtClean="0"/>
              <a:t>рисунки слайда №2</a:t>
            </a:r>
            <a:endParaRPr lang="ru-RU" dirty="0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500034" y="3571876"/>
            <a:ext cx="4009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http://emelja28.ru/page33.php</a:t>
            </a:r>
            <a:r>
              <a:rPr lang="ru-RU" dirty="0"/>
              <a:t> колобок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285728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Литература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1.Математика: учебник для 1 класса общеобразовательных учреждений. Первое полугодие./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Б.П.Гейдман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И.Э.Мишарина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Е.А.Зверева. – М.:ООО «ТИД «Русское слово – РС»: Изд-во МЦНМО, 2011.- 136с.: ил.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4333"/>
          <a:stretch>
            <a:fillRect/>
          </a:stretch>
        </p:blipFill>
        <p:spPr bwMode="auto">
          <a:xfrm>
            <a:off x="1142976" y="2786058"/>
            <a:ext cx="1511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r="4222"/>
          <a:stretch>
            <a:fillRect/>
          </a:stretch>
        </p:blipFill>
        <p:spPr bwMode="auto">
          <a:xfrm>
            <a:off x="3779838" y="2781300"/>
            <a:ext cx="1368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r="4333"/>
          <a:stretch>
            <a:fillRect/>
          </a:stretch>
        </p:blipFill>
        <p:spPr bwMode="auto">
          <a:xfrm>
            <a:off x="6357950" y="2714620"/>
            <a:ext cx="1368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428604"/>
            <a:ext cx="1225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50" y="1643063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88313" y="1785926"/>
            <a:ext cx="10556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1+2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5572140"/>
            <a:ext cx="10556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40200" y="5805488"/>
            <a:ext cx="10556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1+1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86512" y="5929330"/>
            <a:ext cx="10556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4286256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2786058"/>
            <a:ext cx="75565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786058"/>
            <a:ext cx="75565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15272" y="2714620"/>
            <a:ext cx="75565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07044">
            <a:off x="57661" y="5432751"/>
            <a:ext cx="151288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4652963"/>
            <a:ext cx="15128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50511">
            <a:off x="5833963" y="4839648"/>
            <a:ext cx="15144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82479">
            <a:off x="7606647" y="5017319"/>
            <a:ext cx="15128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28263">
            <a:off x="887876" y="780918"/>
            <a:ext cx="1512888" cy="145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066578">
            <a:off x="4413250" y="644525"/>
            <a:ext cx="15128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abochka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74521">
            <a:off x="7390800" y="289395"/>
            <a:ext cx="151288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2195513" y="0"/>
            <a:ext cx="4900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«Цветочная поляна»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9 0.38843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9 0.38843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2448 0.43032 " pathEditMode="relative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2448 0.43032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45 0.2101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45 0.21018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521 -0.2206 " pathEditMode="relative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521 -0.2206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4896 -0.43056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4896 -0.43056 " pathEditMode="relative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32546 " pathEditMode="relative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32546 " pathEditMode="relative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2466 -0.49352 " pathEditMode="relative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2466 -0.49352 " pathEditMode="relative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4357688" y="785813"/>
            <a:ext cx="868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dirty="0">
                <a:cs typeface="Arial" charset="0"/>
              </a:rPr>
              <a:t>2</a:t>
            </a:r>
            <a:endParaRPr lang="ru-RU" sz="9600" dirty="0">
              <a:latin typeface="Calibri" pitchFamily="34" charset="0"/>
            </a:endParaRP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4357688" y="2643188"/>
            <a:ext cx="1000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dirty="0" smtClean="0">
                <a:latin typeface="Calibri" pitchFamily="34" charset="0"/>
                <a:cs typeface="Arial" charset="0"/>
              </a:rPr>
              <a:t>3</a:t>
            </a:r>
            <a:endParaRPr lang="ru-RU" sz="9600" dirty="0">
              <a:latin typeface="Calibri" pitchFamily="34" charset="0"/>
            </a:endParaRPr>
          </a:p>
        </p:txBody>
      </p:sp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4500563" y="4572000"/>
            <a:ext cx="8002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dirty="0">
                <a:cs typeface="Arial" charset="0"/>
              </a:rPr>
              <a:t>4</a:t>
            </a:r>
          </a:p>
        </p:txBody>
      </p:sp>
      <p:pic>
        <p:nvPicPr>
          <p:cNvPr id="4101" name="Picture 21" descr="kolobok1"/>
          <p:cNvPicPr>
            <a:picLocks noChangeAspect="1" noChangeArrowheads="1"/>
          </p:cNvPicPr>
          <p:nvPr/>
        </p:nvPicPr>
        <p:blipFill>
          <a:blip r:embed="rId2" cstate="print"/>
          <a:srcRect r="37907" b="43930"/>
          <a:stretch>
            <a:fillRect/>
          </a:stretch>
        </p:blipFill>
        <p:spPr bwMode="auto">
          <a:xfrm>
            <a:off x="-180975" y="4337050"/>
            <a:ext cx="2447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857500" y="928688"/>
            <a:ext cx="1071563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0" y="1000125"/>
            <a:ext cx="1143000" cy="1071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28926" y="3000372"/>
            <a:ext cx="1143000" cy="1071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 smtClean="0">
                <a:solidFill>
                  <a:schemeClr val="tx1"/>
                </a:solidFill>
              </a:rPr>
              <a:t>2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438" y="2928938"/>
            <a:ext cx="1143000" cy="11430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28938" y="4857750"/>
            <a:ext cx="1214437" cy="1071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86438" y="4786313"/>
            <a:ext cx="1143000" cy="1071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623">
            <a:off x="5136013" y="3845933"/>
            <a:ext cx="1257759" cy="1337519"/>
          </a:xfrm>
          <a:prstGeom prst="rect">
            <a:avLst/>
          </a:prstGeom>
          <a:noFill/>
        </p:spPr>
      </p:pic>
      <p:pic>
        <p:nvPicPr>
          <p:cNvPr id="1032" name="Picture 8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7694">
            <a:off x="3809746" y="335169"/>
            <a:ext cx="1253962" cy="1032803"/>
          </a:xfrm>
          <a:prstGeom prst="rect">
            <a:avLst/>
          </a:prstGeom>
          <a:noFill/>
        </p:spPr>
      </p:pic>
      <p:pic>
        <p:nvPicPr>
          <p:cNvPr id="27" name="Picture 8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7694">
            <a:off x="4595039" y="1221317"/>
            <a:ext cx="1247010" cy="1027078"/>
          </a:xfrm>
          <a:prstGeom prst="rect">
            <a:avLst/>
          </a:prstGeom>
          <a:noFill/>
        </p:spPr>
      </p:pic>
      <p:pic>
        <p:nvPicPr>
          <p:cNvPr id="28" name="Picture 8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7694">
            <a:off x="5592917" y="331633"/>
            <a:ext cx="1217289" cy="1002598"/>
          </a:xfrm>
          <a:prstGeom prst="rect">
            <a:avLst/>
          </a:prstGeom>
          <a:noFill/>
        </p:spPr>
      </p:pic>
      <p:pic>
        <p:nvPicPr>
          <p:cNvPr id="29" name="Picture 8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7694">
            <a:off x="6310209" y="1376983"/>
            <a:ext cx="1255726" cy="1034256"/>
          </a:xfrm>
          <a:prstGeom prst="rect">
            <a:avLst/>
          </a:prstGeom>
          <a:noFill/>
        </p:spPr>
      </p:pic>
      <p:pic>
        <p:nvPicPr>
          <p:cNvPr id="30" name="Picture 8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7694">
            <a:off x="6951629" y="333402"/>
            <a:ext cx="1235628" cy="1017703"/>
          </a:xfrm>
          <a:prstGeom prst="rect">
            <a:avLst/>
          </a:prstGeom>
          <a:noFill/>
        </p:spPr>
      </p:pic>
      <p:pic>
        <p:nvPicPr>
          <p:cNvPr id="33" name="Picture 6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623">
            <a:off x="6064363" y="5060058"/>
            <a:ext cx="1251015" cy="1330348"/>
          </a:xfrm>
          <a:prstGeom prst="rect">
            <a:avLst/>
          </a:prstGeom>
          <a:noFill/>
        </p:spPr>
      </p:pic>
      <p:pic>
        <p:nvPicPr>
          <p:cNvPr id="34" name="Picture 6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623">
            <a:off x="6421896" y="3774495"/>
            <a:ext cx="1257759" cy="1337519"/>
          </a:xfrm>
          <a:prstGeom prst="rect">
            <a:avLst/>
          </a:prstGeom>
          <a:noFill/>
        </p:spPr>
      </p:pic>
      <p:pic>
        <p:nvPicPr>
          <p:cNvPr id="35" name="Picture 6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623">
            <a:off x="7560821" y="5128001"/>
            <a:ext cx="1177434" cy="1252100"/>
          </a:xfrm>
          <a:prstGeom prst="rect">
            <a:avLst/>
          </a:prstGeom>
          <a:noFill/>
        </p:spPr>
      </p:pic>
      <p:pic>
        <p:nvPicPr>
          <p:cNvPr id="36" name="Picture 6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623">
            <a:off x="7704381" y="3771320"/>
            <a:ext cx="1190920" cy="1266442"/>
          </a:xfrm>
          <a:prstGeom prst="rect">
            <a:avLst/>
          </a:prstGeom>
          <a:noFill/>
        </p:spPr>
      </p:pic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2000264" cy="1002276"/>
          </a:xfrm>
          <a:prstGeom prst="rect">
            <a:avLst/>
          </a:prstGeom>
          <a:noFill/>
        </p:spPr>
      </p:pic>
      <p:pic>
        <p:nvPicPr>
          <p:cNvPr id="47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00240"/>
            <a:ext cx="2000264" cy="1002276"/>
          </a:xfrm>
          <a:prstGeom prst="rect">
            <a:avLst/>
          </a:prstGeom>
          <a:noFill/>
        </p:spPr>
      </p:pic>
      <p:pic>
        <p:nvPicPr>
          <p:cNvPr id="48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14620"/>
            <a:ext cx="2000264" cy="1002276"/>
          </a:xfrm>
          <a:prstGeom prst="rect">
            <a:avLst/>
          </a:prstGeom>
          <a:noFill/>
        </p:spPr>
      </p:pic>
      <p:pic>
        <p:nvPicPr>
          <p:cNvPr id="49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2000264" cy="1002276"/>
          </a:xfrm>
          <a:prstGeom prst="rect">
            <a:avLst/>
          </a:prstGeom>
          <a:noFill/>
        </p:spPr>
      </p:pic>
      <p:pic>
        <p:nvPicPr>
          <p:cNvPr id="50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2000264" cy="10022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857364"/>
            <a:ext cx="2071702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4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857364"/>
            <a:ext cx="2071702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5</a:t>
            </a:r>
            <a:endParaRPr lang="ru-RU" sz="9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857364"/>
            <a:ext cx="2000264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6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ree"/>
          <p:cNvSpPr>
            <a:spLocks noEditPoints="1" noChangeArrowheads="1"/>
          </p:cNvSpPr>
          <p:nvPr/>
        </p:nvSpPr>
        <p:spPr bwMode="auto">
          <a:xfrm>
            <a:off x="857224" y="1142984"/>
            <a:ext cx="1714512" cy="1643074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Tree"/>
          <p:cNvSpPr>
            <a:spLocks noEditPoints="1" noChangeArrowheads="1"/>
          </p:cNvSpPr>
          <p:nvPr/>
        </p:nvSpPr>
        <p:spPr bwMode="auto">
          <a:xfrm>
            <a:off x="2857488" y="1142984"/>
            <a:ext cx="1785950" cy="1643074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Tree"/>
          <p:cNvSpPr>
            <a:spLocks noEditPoints="1" noChangeArrowheads="1"/>
          </p:cNvSpPr>
          <p:nvPr/>
        </p:nvSpPr>
        <p:spPr bwMode="auto">
          <a:xfrm>
            <a:off x="4929190" y="1000108"/>
            <a:ext cx="1714512" cy="17859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Tree"/>
          <p:cNvSpPr>
            <a:spLocks noEditPoints="1" noChangeArrowheads="1"/>
          </p:cNvSpPr>
          <p:nvPr/>
        </p:nvSpPr>
        <p:spPr bwMode="auto">
          <a:xfrm>
            <a:off x="1428728" y="3429000"/>
            <a:ext cx="1785950" cy="1928826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Tree"/>
          <p:cNvSpPr>
            <a:spLocks noEditPoints="1" noChangeArrowheads="1"/>
          </p:cNvSpPr>
          <p:nvPr/>
        </p:nvSpPr>
        <p:spPr bwMode="auto">
          <a:xfrm>
            <a:off x="6929454" y="1000108"/>
            <a:ext cx="1571636" cy="17859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071942"/>
            <a:ext cx="3714776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4+1=5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1283668" cy="1057270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71546"/>
            <a:ext cx="1301030" cy="1071570"/>
          </a:xfrm>
          <a:prstGeom prst="rect">
            <a:avLst/>
          </a:prstGeom>
          <a:noFill/>
        </p:spPr>
      </p:pic>
      <p:pic>
        <p:nvPicPr>
          <p:cNvPr id="5" name="Picture 5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1387766" cy="1143008"/>
          </a:xfrm>
          <a:prstGeom prst="rect">
            <a:avLst/>
          </a:prstGeom>
          <a:noFill/>
        </p:spPr>
      </p:pic>
      <p:pic>
        <p:nvPicPr>
          <p:cNvPr id="7" name="Picture 7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1322372" cy="1089147"/>
          </a:xfrm>
          <a:prstGeom prst="rect">
            <a:avLst/>
          </a:prstGeom>
          <a:noFill/>
        </p:spPr>
      </p:pic>
      <p:pic>
        <p:nvPicPr>
          <p:cNvPr id="2056" name="Picture 8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142984"/>
            <a:ext cx="1376353" cy="11336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00496" y="3714752"/>
            <a:ext cx="3571900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5-1=4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214554"/>
            <a:ext cx="7929618" cy="2500330"/>
          </a:xfrm>
          <a:prstGeom prst="rect">
            <a:avLst/>
          </a:prstGeom>
          <a:solidFill>
            <a:srgbClr val="FBFE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2571744"/>
            <a:ext cx="1571636" cy="15001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2571744"/>
            <a:ext cx="157163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2643182"/>
            <a:ext cx="157163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1561631" y="2796033"/>
            <a:ext cx="662891" cy="21431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Дуга 48"/>
          <p:cNvSpPr/>
          <p:nvPr/>
        </p:nvSpPr>
        <p:spPr>
          <a:xfrm>
            <a:off x="1714480" y="3071810"/>
            <a:ext cx="857256" cy="928694"/>
          </a:xfrm>
          <a:prstGeom prst="arc">
            <a:avLst>
              <a:gd name="adj1" fmla="val 13366135"/>
              <a:gd name="adj2" fmla="val 954599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rot="8241231">
            <a:off x="1938084" y="2018256"/>
            <a:ext cx="767238" cy="748710"/>
          </a:xfrm>
          <a:prstGeom prst="arc">
            <a:avLst>
              <a:gd name="adj1" fmla="val 15975352"/>
              <a:gd name="adj2" fmla="val 266707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4260664" y="2811642"/>
            <a:ext cx="520015" cy="1830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6760994" y="2811642"/>
            <a:ext cx="520015" cy="1830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Дуга 55"/>
          <p:cNvSpPr/>
          <p:nvPr/>
        </p:nvSpPr>
        <p:spPr>
          <a:xfrm>
            <a:off x="6786578" y="3071810"/>
            <a:ext cx="857256" cy="928694"/>
          </a:xfrm>
          <a:prstGeom prst="arc">
            <a:avLst>
              <a:gd name="adj1" fmla="val 13366135"/>
              <a:gd name="adj2" fmla="val 954599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4357686" y="3000372"/>
            <a:ext cx="838208" cy="1000132"/>
          </a:xfrm>
          <a:prstGeom prst="arc">
            <a:avLst>
              <a:gd name="adj1" fmla="val 13366135"/>
              <a:gd name="adj2" fmla="val 954599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8241231">
            <a:off x="4509851" y="2018256"/>
            <a:ext cx="767238" cy="748710"/>
          </a:xfrm>
          <a:prstGeom prst="arc">
            <a:avLst>
              <a:gd name="adj1" fmla="val 15975352"/>
              <a:gd name="adj2" fmla="val 266707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8241231">
            <a:off x="7010182" y="2018257"/>
            <a:ext cx="767238" cy="748710"/>
          </a:xfrm>
          <a:prstGeom prst="arc">
            <a:avLst>
              <a:gd name="adj1" fmla="val 15975352"/>
              <a:gd name="adj2" fmla="val 266707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6" grpId="0" animBg="1"/>
      <p:bldP spid="57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00024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5716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716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5716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0716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20716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207167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07167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50004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92867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92867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92867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92867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128586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21481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21481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421481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385762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357187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15140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43768" y="357187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72396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507207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29058" y="464344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464344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29058" y="5500702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5500702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85720" y="15001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857488" y="20002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215206" y="4286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285852" y="35718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786578" y="30718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357554" y="50720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131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 уроку математики по теме: «Цифра 5. Число 5». 1 класс. УМК «Начальная инновационная школа»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Интернет -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Дарёна</cp:lastModifiedBy>
  <cp:revision>23</cp:revision>
  <dcterms:created xsi:type="dcterms:W3CDTF">2011-12-15T14:52:32Z</dcterms:created>
  <dcterms:modified xsi:type="dcterms:W3CDTF">2012-03-28T20:16:52Z</dcterms:modified>
</cp:coreProperties>
</file>