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289" r:id="rId3"/>
    <p:sldId id="304" r:id="rId4"/>
    <p:sldId id="290" r:id="rId5"/>
    <p:sldId id="291" r:id="rId6"/>
    <p:sldId id="281" r:id="rId7"/>
    <p:sldId id="293" r:id="rId8"/>
    <p:sldId id="301" r:id="rId9"/>
    <p:sldId id="274" r:id="rId10"/>
    <p:sldId id="257" r:id="rId11"/>
    <p:sldId id="259" r:id="rId12"/>
    <p:sldId id="275" r:id="rId13"/>
    <p:sldId id="277" r:id="rId14"/>
    <p:sldId id="276" r:id="rId15"/>
    <p:sldId id="278" r:id="rId16"/>
    <p:sldId id="284" r:id="rId17"/>
    <p:sldId id="292" r:id="rId18"/>
    <p:sldId id="295" r:id="rId19"/>
    <p:sldId id="282" r:id="rId20"/>
    <p:sldId id="296" r:id="rId21"/>
    <p:sldId id="297" r:id="rId22"/>
    <p:sldId id="298" r:id="rId23"/>
    <p:sldId id="300" r:id="rId24"/>
    <p:sldId id="302" r:id="rId25"/>
    <p:sldId id="303" r:id="rId26"/>
    <p:sldId id="29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7" autoAdjust="0"/>
    <p:restoredTop sz="93000" autoAdjust="0"/>
  </p:normalViewPr>
  <p:slideViewPr>
    <p:cSldViewPr>
      <p:cViewPr varScale="1">
        <p:scale>
          <a:sx n="64" d="100"/>
          <a:sy n="64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B84EB-05A1-4E9E-AD9F-F30339976193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4596C-979B-4000-8FA8-22BA7C0F7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797C36F-124F-435D-874E-D5A903C813E4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99C-A916-437C-A5CE-E19B5038007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D3C-2391-4FB8-8F42-447112901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99C-A916-437C-A5CE-E19B5038007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D3C-2391-4FB8-8F42-447112901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99C-A916-437C-A5CE-E19B5038007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D3C-2391-4FB8-8F42-447112901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083B7-830E-4718-A661-3E17D695E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99C-A916-437C-A5CE-E19B5038007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D3C-2391-4FB8-8F42-447112901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99C-A916-437C-A5CE-E19B5038007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D3C-2391-4FB8-8F42-447112901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99C-A916-437C-A5CE-E19B5038007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D3C-2391-4FB8-8F42-447112901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99C-A916-437C-A5CE-E19B5038007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D3C-2391-4FB8-8F42-447112901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99C-A916-437C-A5CE-E19B5038007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D3C-2391-4FB8-8F42-447112901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99C-A916-437C-A5CE-E19B5038007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D3C-2391-4FB8-8F42-447112901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99C-A916-437C-A5CE-E19B5038007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D3C-2391-4FB8-8F42-447112901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F99C-A916-437C-A5CE-E19B5038007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D3C-2391-4FB8-8F42-447112901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AF99C-A916-437C-A5CE-E19B5038007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1AD3C-2391-4FB8-8F42-447112901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.linkonlineworld.com/Gallery_Videos/Images/2011/7/17/341745.jpg" TargetMode="Externa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jpeg"/><Relationship Id="rId12" Type="http://schemas.openxmlformats.org/officeDocument/2006/relationships/image" Target="../media/image6.jpeg"/><Relationship Id="rId2" Type="http://schemas.openxmlformats.org/officeDocument/2006/relationships/audio" Target="../media/audio2.wav"/><Relationship Id="rId16" Type="http://schemas.openxmlformats.org/officeDocument/2006/relationships/image" Target="../media/image10.png"/><Relationship Id="rId1" Type="http://schemas.openxmlformats.org/officeDocument/2006/relationships/audio" Target="../media/audio1.wav"/><Relationship Id="rId6" Type="http://schemas.openxmlformats.org/officeDocument/2006/relationships/hyperlink" Target="http://families.osu.edu/stages-of-life/img/young_girl_hand_over_mouth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1.jpeg"/><Relationship Id="rId1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hyperlink" Target="http://www.neoteo.com/images/Cache/BDBFx900y900.jpg" TargetMode="Externa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hyperlink" Target="http://images.wildberries.ru/large/000132990-1.jpg" TargetMode="External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6.xml"/><Relationship Id="rId7" Type="http://schemas.openxmlformats.org/officeDocument/2006/relationships/hyperlink" Target="http://humres.org/wp-content/uploads/2008/06/mouse.jpg" TargetMode="External"/><Relationship Id="rId12" Type="http://schemas.openxmlformats.org/officeDocument/2006/relationships/image" Target="../media/image29.jpeg"/><Relationship Id="rId17" Type="http://schemas.openxmlformats.org/officeDocument/2006/relationships/image" Target="../media/image33.png"/><Relationship Id="rId2" Type="http://schemas.openxmlformats.org/officeDocument/2006/relationships/audio" Target="../media/audio11.wav"/><Relationship Id="rId16" Type="http://schemas.openxmlformats.org/officeDocument/2006/relationships/image" Target="../media/image32.gif"/><Relationship Id="rId1" Type="http://schemas.openxmlformats.org/officeDocument/2006/relationships/audio" Target="../media/audio10.wav"/><Relationship Id="rId6" Type="http://schemas.openxmlformats.org/officeDocument/2006/relationships/image" Target="../media/image25.jpeg"/><Relationship Id="rId11" Type="http://schemas.openxmlformats.org/officeDocument/2006/relationships/image" Target="../media/image28.jpeg"/><Relationship Id="rId5" Type="http://schemas.openxmlformats.org/officeDocument/2006/relationships/hyperlink" Target="http://www.xrest.ru/images/collection/00053/070/original.jpg" TargetMode="External"/><Relationship Id="rId15" Type="http://schemas.openxmlformats.org/officeDocument/2006/relationships/image" Target="../media/image31.jpeg"/><Relationship Id="rId10" Type="http://schemas.openxmlformats.org/officeDocument/2006/relationships/image" Target="../media/image27.jpeg"/><Relationship Id="rId4" Type="http://schemas.openxmlformats.org/officeDocument/2006/relationships/audio" Target="../media/audio12.wav"/><Relationship Id="rId9" Type="http://schemas.openxmlformats.org/officeDocument/2006/relationships/hyperlink" Target="http://i012.radikal.ru/1107/57/1d61a4312982.jpg" TargetMode="External"/><Relationship Id="rId1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http://komanda.kazan2013.ru/colors-of-the-world/files/2010/11/big.jpeg" TargetMode="External"/><Relationship Id="rId7" Type="http://schemas.openxmlformats.org/officeDocument/2006/relationships/hyperlink" Target="http://img.webme.com/pic/1/151820051104/bozuk_para.jpg" TargetMode="External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hyperlink" Target="http://s54.radikal.ru/i144/0809/d7/d30c94bdd85b.jpg" TargetMode="External"/><Relationship Id="rId10" Type="http://schemas.openxmlformats.org/officeDocument/2006/relationships/image" Target="../media/image51.jpeg"/><Relationship Id="rId4" Type="http://schemas.openxmlformats.org/officeDocument/2006/relationships/image" Target="../media/image48.jpeg"/><Relationship Id="rId9" Type="http://schemas.openxmlformats.org/officeDocument/2006/relationships/hyperlink" Target="http://www.infoslon.com/d0/pics/big/1005/10052760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86;&#1105;\&#1053;&#1040;%20&#1050;&#1054;&#1053;&#1050;&#1059;&#1056;&#1057;\&#1085;&#1072;%20&#1082;&#1086;&#1085;&#1082;&#1091;&#1088;&#1089;2011-2012\&#1079;&#1072;&#1085;&#1103;&#1090;&#1080;&#1077;%2011%20-&#1052;-&#1084;&#1100;\09%20&#1044;&#1086;&#1088;&#1086;&#1078;&#1082;&#1072;%209.wma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84;&#1086;&#1105;\&#1053;&#1040;%20&#1050;&#1054;&#1053;&#1050;&#1059;&#1056;&#1057;\&#1085;&#1072;%20&#1082;&#1086;&#1085;&#1082;&#1091;&#1088;&#1089;2011-2012\&#1079;&#1072;&#1085;&#1103;&#1090;&#1080;&#1077;%2011%20-&#1052;-&#1084;&#1100;\&#1073;&#1091;&#1082;&#1074;&#1072;%20&#1084;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erfectplayhouses.com/images/g8x8.jpg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hiblogger.net/img/articles_img/0/c/0/img_5775-wzvev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trud.ru/userfiles/gallery/38/b_387657dc40217f9bf8a2a5c29528dcd8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-fotki.yandex.ru/get/3801/yavorskiy-oleg.1c/0_2fdbb_c243dae5_L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5" Type="http://schemas.openxmlformats.org/officeDocument/2006/relationships/image" Target="../media/image13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5.wav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Картинка 9 из 160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0"/>
            <a:ext cx="4000528" cy="30307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0420" name="Picture 4" descr="Картинка 48 из 160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5728"/>
            <a:ext cx="2500298" cy="2227166"/>
          </a:xfrm>
          <a:prstGeom prst="flowChartConnector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0424" name="Picture 8" descr="Картинка 214 из 1608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3357562"/>
            <a:ext cx="3938020" cy="35004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 descr="ругаемся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388" y="2714620"/>
            <a:ext cx="2500298" cy="1813867"/>
          </a:xfrm>
          <a:prstGeom prst="flowChartConnecto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2" name="Рисунок 11" descr="плачем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282" y="2786058"/>
            <a:ext cx="2027967" cy="1962059"/>
          </a:xfrm>
          <a:prstGeom prst="snip1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Рисунок 12" descr="грустим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2264" y="214290"/>
            <a:ext cx="2357454" cy="234974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4" name="Рисунок 13" descr="сердимся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857760"/>
            <a:ext cx="2285984" cy="2000240"/>
          </a:xfrm>
          <a:prstGeom prst="flowChartConnecto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Рисунок 14" descr="обнимаем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15140" y="4607924"/>
            <a:ext cx="2214578" cy="210722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6" name="Прямоугольник 15"/>
          <p:cNvSpPr/>
          <p:nvPr/>
        </p:nvSpPr>
        <p:spPr>
          <a:xfrm>
            <a:off x="214282" y="4357694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плачем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86644" y="2071678"/>
            <a:ext cx="1064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грустим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2071678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прячемся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00892" y="4071942"/>
            <a:ext cx="162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защищаемся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6488668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молчим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15206" y="6215082"/>
            <a:ext cx="1513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извиняемся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5"/>
          <a:stretch>
            <a:fillRect/>
          </a:stretch>
        </p:blipFill>
        <p:spPr>
          <a:xfrm>
            <a:off x="6429388" y="6143644"/>
            <a:ext cx="304800" cy="304800"/>
          </a:xfrm>
          <a:prstGeom prst="rect">
            <a:avLst/>
          </a:prstGeom>
        </p:spPr>
      </p:pic>
      <p:pic>
        <p:nvPicPr>
          <p:cNvPr id="2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6"/>
          <a:stretch>
            <a:fillRect/>
          </a:stretch>
        </p:blipFill>
        <p:spPr>
          <a:xfrm>
            <a:off x="650082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838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838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838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838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838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838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0"/>
            <a:ext cx="88582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Назови слова    с твёрдым 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согласным  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звуком </a:t>
            </a:r>
            <a:r>
              <a:rPr lang="ru-RU" sz="3600" kern="10" dirty="0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[м]. </a:t>
            </a:r>
            <a:r>
              <a:rPr lang="ru-RU" sz="3600" kern="10" dirty="0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/>
                <a:cs typeface="Arial"/>
              </a:rPr>
              <a:t>Какие слова остались?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62" name="Picture 2" descr="Картинка 6 из 9494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02226">
            <a:off x="6965811" y="2463028"/>
            <a:ext cx="2143108" cy="2014009"/>
          </a:xfrm>
          <a:prstGeom prst="flowChartConnector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0964" name="Picture 4" descr="http://humres.org/wp-content/uploads/2008/06/mouse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1357298"/>
            <a:ext cx="2257993" cy="1766880"/>
          </a:xfrm>
          <a:prstGeom prst="flowChartConnector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0966" name="Picture 6" descr="Картинка 106 из 92163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2" y="1214422"/>
            <a:ext cx="3071802" cy="2500306"/>
          </a:xfrm>
          <a:prstGeom prst="flowChartConnector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7" descr="5511049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20" y="2857496"/>
            <a:ext cx="2667163" cy="2002150"/>
          </a:xfrm>
          <a:prstGeom prst="flowChartConnector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Рисунок 8" descr="77c0abe7f07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0562" y="3929066"/>
            <a:ext cx="1857388" cy="2594151"/>
          </a:xfrm>
          <a:prstGeom prst="ellipse">
            <a:avLst/>
          </a:prstGeom>
        </p:spPr>
      </p:pic>
      <p:pic>
        <p:nvPicPr>
          <p:cNvPr id="40970" name="Picture 10" descr="Картинка 12 из 94739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757547">
            <a:off x="2219707" y="4498077"/>
            <a:ext cx="1344824" cy="1832658"/>
          </a:xfrm>
          <a:prstGeom prst="smileyFace">
            <a:avLst/>
          </a:prstGeom>
          <a:noFill/>
          <a:ln>
            <a:solidFill>
              <a:srgbClr val="0099FF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1" name="Рисунок 10" descr="минус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28992" y="2786058"/>
            <a:ext cx="1247772" cy="1247772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Рисунок 15" descr="мёд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474083">
            <a:off x="6720256" y="4235992"/>
            <a:ext cx="1643074" cy="2666016"/>
          </a:xfrm>
          <a:prstGeom prst="flowChartConnector">
            <a:avLst/>
          </a:prstGeom>
        </p:spPr>
      </p:pic>
      <p:pic>
        <p:nvPicPr>
          <p:cNvPr id="17" name="какие слова остались">
            <a:hlinkClick r:id="" action="ppaction://media"/>
          </p:cNvPr>
          <p:cNvPicPr>
            <a:picLocks noRot="1" noChangeAspect="1"/>
          </p:cNvPicPr>
          <p:nvPr>
            <a:wavAudioFile r:embed="rId1" name="какие слова остались"/>
          </p:nvPr>
        </p:nvPicPr>
        <p:blipFill>
          <a:blip r:embed="rId17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  <p:pic>
        <p:nvPicPr>
          <p:cNvPr id="18" name="1 назови слова">
            <a:hlinkClick r:id="" action="ppaction://media"/>
          </p:cNvPr>
          <p:cNvPicPr>
            <a:picLocks noRot="1" noChangeAspect="1"/>
          </p:cNvPicPr>
          <p:nvPr>
            <a:wavAudioFile r:embed="rId2" name="1 назови слова"/>
          </p:nvPr>
        </p:nvPicPr>
        <p:blipFill>
          <a:blip r:embed="rId18"/>
          <a:stretch>
            <a:fillRect/>
          </a:stretch>
        </p:blipFill>
        <p:spPr>
          <a:xfrm>
            <a:off x="3500430" y="3286124"/>
            <a:ext cx="304800" cy="304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14678" y="6215082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4" name="Назови слова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42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9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643314"/>
            <a:ext cx="3612530" cy="2968630"/>
          </a:xfrm>
          <a:prstGeom prst="rect">
            <a:avLst/>
          </a:prstGeom>
        </p:spPr>
      </p:pic>
      <p:pic>
        <p:nvPicPr>
          <p:cNvPr id="4" name="Рисунок 3" descr="маши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643314"/>
            <a:ext cx="4544382" cy="2962677"/>
          </a:xfrm>
          <a:prstGeom prst="rect">
            <a:avLst/>
          </a:prstGeom>
        </p:spPr>
      </p:pic>
      <p:pic>
        <p:nvPicPr>
          <p:cNvPr id="5" name="Рисунок 4" descr="до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412977"/>
            <a:ext cx="4322770" cy="2944887"/>
          </a:xfrm>
          <a:prstGeom prst="rect">
            <a:avLst/>
          </a:prstGeom>
        </p:spPr>
      </p:pic>
      <p:pic>
        <p:nvPicPr>
          <p:cNvPr id="6" name="Рисунок 5" descr="масл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379436"/>
            <a:ext cx="3000396" cy="30512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97266" y="2967335"/>
            <a:ext cx="6949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 лишнее? Почему?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что лишнее">
            <a:hlinkClick r:id="" action="ppaction://media"/>
          </p:cNvPr>
          <p:cNvPicPr>
            <a:picLocks noRot="1" noChangeAspect="1"/>
          </p:cNvPicPr>
          <p:nvPr>
            <a:wavAudioFile r:embed="rId1" name="что лишнее"/>
          </p:nvPr>
        </p:nvPicPr>
        <p:blipFill>
          <a:blip r:embed="rId7"/>
          <a:stretch>
            <a:fillRect/>
          </a:stretch>
        </p:blipFill>
        <p:spPr>
          <a:xfrm>
            <a:off x="4429124" y="6143644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57554" y="6488668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1" name="что лишнее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я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429000"/>
            <a:ext cx="4071966" cy="3429000"/>
          </a:xfrm>
          <a:prstGeom prst="plaque">
            <a:avLst/>
          </a:prstGeom>
        </p:spPr>
      </p:pic>
      <p:pic>
        <p:nvPicPr>
          <p:cNvPr id="4" name="Рисунок 3" descr="мё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429000"/>
            <a:ext cx="3857652" cy="3429000"/>
          </a:xfrm>
          <a:prstGeom prst="plaque">
            <a:avLst/>
          </a:prstGeom>
        </p:spPr>
      </p:pic>
      <p:pic>
        <p:nvPicPr>
          <p:cNvPr id="6" name="Рисунок 5" descr="мор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0"/>
            <a:ext cx="4071966" cy="3357562"/>
          </a:xfrm>
          <a:prstGeom prst="plaque">
            <a:avLst/>
          </a:prstGeom>
        </p:spPr>
      </p:pic>
      <p:pic>
        <p:nvPicPr>
          <p:cNvPr id="7" name="Рисунок 6" descr="ме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0"/>
            <a:ext cx="3857652" cy="3357562"/>
          </a:xfrm>
          <a:prstGeom prst="plaqu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57620" y="6488668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что лишнее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роже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143248"/>
            <a:ext cx="3500462" cy="3513046"/>
          </a:xfrm>
          <a:prstGeom prst="rect">
            <a:avLst/>
          </a:prstGeom>
        </p:spPr>
      </p:pic>
      <p:pic>
        <p:nvPicPr>
          <p:cNvPr id="5" name="Рисунок 4" descr="мух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14290"/>
            <a:ext cx="3810000" cy="2578100"/>
          </a:xfrm>
          <a:prstGeom prst="rect">
            <a:avLst/>
          </a:prstGeom>
        </p:spPr>
      </p:pic>
      <p:pic>
        <p:nvPicPr>
          <p:cNvPr id="6" name="Рисунок 5" descr="мыл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773" y="3143248"/>
            <a:ext cx="4519043" cy="3506154"/>
          </a:xfrm>
          <a:prstGeom prst="rect">
            <a:avLst/>
          </a:prstGeom>
        </p:spPr>
      </p:pic>
      <p:pic>
        <p:nvPicPr>
          <p:cNvPr id="7" name="Рисунок 6" descr="мяс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285728"/>
            <a:ext cx="3524274" cy="26432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7554" y="6286520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что лишнее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46 из 22656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3952875" cy="2809876"/>
          </a:xfrm>
          <a:prstGeom prst="rect">
            <a:avLst/>
          </a:prstGeom>
          <a:noFill/>
        </p:spPr>
      </p:pic>
      <p:pic>
        <p:nvPicPr>
          <p:cNvPr id="35844" name="Picture 4" descr="Картинка 2 из 15016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3648074"/>
            <a:ext cx="5076825" cy="3209926"/>
          </a:xfrm>
          <a:prstGeom prst="rect">
            <a:avLst/>
          </a:prstGeom>
          <a:noFill/>
        </p:spPr>
      </p:pic>
      <p:pic>
        <p:nvPicPr>
          <p:cNvPr id="35846" name="Picture 6" descr="Картинка 16 из 111973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285728"/>
            <a:ext cx="4103477" cy="3071834"/>
          </a:xfrm>
          <a:prstGeom prst="rect">
            <a:avLst/>
          </a:prstGeom>
          <a:noFill/>
        </p:spPr>
      </p:pic>
      <p:pic>
        <p:nvPicPr>
          <p:cNvPr id="35848" name="Picture 8" descr="Картинка 4 из 111877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3643314"/>
            <a:ext cx="3714776" cy="26204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2214554"/>
            <a:ext cx="1880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мама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6211669"/>
            <a:ext cx="21696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мотоцикл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22054" y="3643314"/>
            <a:ext cx="1609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мост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2357430"/>
            <a:ext cx="2537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онеты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6488668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что лишнее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лок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357298"/>
            <a:ext cx="3786214" cy="3674854"/>
          </a:xfrm>
          <a:prstGeom prst="rect">
            <a:avLst/>
          </a:prstGeom>
        </p:spPr>
      </p:pic>
      <p:pic>
        <p:nvPicPr>
          <p:cNvPr id="5" name="Рисунок 4" descr="молот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857496"/>
            <a:ext cx="4629004" cy="37147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3042" y="357166"/>
            <a:ext cx="6054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Чем похожи слова?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143900" y="5857892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57422" y="6143644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 Дорожка 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800" y="5956465"/>
            <a:ext cx="276480" cy="27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orange-stress-hammer[1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47802">
            <a:off x="4563273" y="2141524"/>
            <a:ext cx="2353972" cy="235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20" name="Рисунок 3" descr="m03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32"/>
            <a:ext cx="4335840" cy="48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orange-stress-hammer[1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83215">
            <a:off x="4329329" y="400233"/>
            <a:ext cx="2310793" cy="231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2" descr="orange-stress-hammer[1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406685">
            <a:off x="6341237" y="1364752"/>
            <a:ext cx="2186641" cy="2186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143240" y="6143644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уква 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6221" y="482182"/>
            <a:ext cx="8024869" cy="60186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14744" y="6488668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43050"/>
            <a:ext cx="9144000" cy="4143404"/>
          </a:xfrm>
          <a:prstGeom prst="rect">
            <a:avLst/>
          </a:prstGeom>
        </p:spPr>
        <p:txBody>
          <a:bodyPr wrap="square">
            <a:prstTxWarp prst="textFadeUp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Читаем </a:t>
            </a:r>
            <a:r>
              <a:rPr lang="ru-RU" sz="9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чистоговорки</a:t>
            </a: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6143644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0"/>
            <a:ext cx="83582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Ма-ма-ма</a:t>
            </a:r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— дома я сама.</a:t>
            </a:r>
            <a:endParaRPr lang="ru-RU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Рисунок 4" descr="уроки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714620"/>
            <a:ext cx="3881458" cy="38814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868" y="6286520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Картинка 34 из 1785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76" y="0"/>
            <a:ext cx="9253957" cy="6286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5286388"/>
            <a:ext cx="7789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Дом семьи Михайловых.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6286520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8715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9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Му-му-му</a:t>
            </a:r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— молоко кому?</a:t>
            </a:r>
            <a:endParaRPr lang="ru-RU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Рисунок 5" descr="коров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357562"/>
            <a:ext cx="3837271" cy="30506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7686" y="6286520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Мо-мо-мо —  я ем эскимо.</a:t>
            </a:r>
            <a:endParaRPr lang="ru-RU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81924" name="Picture 4" descr="Картинка 41 из 92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714620"/>
            <a:ext cx="2857500" cy="3810000"/>
          </a:xfrm>
          <a:prstGeom prst="ellipse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6286520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Мы-мы-мы — читаем книгу мы.</a:t>
            </a:r>
            <a:endParaRPr lang="ru-RU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80898" name="Picture 2" descr="Картинка 8 из 10229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643182"/>
            <a:ext cx="5680597" cy="3783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6488668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0"/>
            <a:ext cx="77059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Ми-ми-ми — поем ноту ми.</a:t>
            </a:r>
            <a:endParaRPr lang="ru-RU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Рисунок 4" descr="0025addb1cfe17ede18f6e39a9b08bc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714752"/>
            <a:ext cx="2786082" cy="23771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14744" y="6072206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285728"/>
            <a:ext cx="455349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Итог занятия. 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71612"/>
            <a:ext cx="792961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kumimoji="0" lang="ru-RU" sz="54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+mn-ea"/>
              </a:rPr>
              <a:t>С какими звуками познакомились? </a:t>
            </a:r>
          </a:p>
          <a:p>
            <a:r>
              <a:rPr kumimoji="0" lang="ru-RU" sz="54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+mn-ea"/>
              </a:rPr>
              <a:t>Чем они похожи? </a:t>
            </a:r>
          </a:p>
          <a:p>
            <a:r>
              <a:rPr kumimoji="0" lang="ru-RU" sz="54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+mn-ea"/>
              </a:rPr>
              <a:t>В чём их различие?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6143644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5777" y="4929198"/>
            <a:ext cx="59182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9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9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дц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622545-095dd9bba064f22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28"/>
            <a:ext cx="1676400" cy="1752600"/>
          </a:xfrm>
          <a:prstGeom prst="ellipse">
            <a:avLst/>
          </a:prstGeom>
        </p:spPr>
      </p:pic>
      <p:pic>
        <p:nvPicPr>
          <p:cNvPr id="7" name="Рисунок 6" descr="анимашка-подарок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0438"/>
            <a:ext cx="3071834" cy="3123032"/>
          </a:xfrm>
          <a:prstGeom prst="rect">
            <a:avLst/>
          </a:prstGeom>
        </p:spPr>
      </p:pic>
      <p:pic>
        <p:nvPicPr>
          <p:cNvPr id="9" name="Рисунок 8" descr="оваци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214290"/>
            <a:ext cx="6096043" cy="47149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86182" y="6488668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4810" y="857232"/>
            <a:ext cx="4429156" cy="353943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Презентацию выполнила: </a:t>
            </a:r>
          </a:p>
          <a:p>
            <a:pPr algn="ctr"/>
            <a:r>
              <a:rPr lang="ru-RU" sz="2800" b="1" cap="none" spc="0" dirty="0" smtClean="0">
                <a:ln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Суслова Светлана Ивановна</a:t>
            </a:r>
          </a:p>
          <a:p>
            <a:pPr algn="ctr"/>
            <a:r>
              <a:rPr lang="ru-RU" sz="2800" b="1" cap="none" spc="0" dirty="0" smtClean="0">
                <a:ln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учитель-логопед высшей квалификационной категории  </a:t>
            </a:r>
          </a:p>
          <a:p>
            <a:pPr algn="ctr"/>
            <a:r>
              <a:rPr lang="ru-RU" sz="2800" b="1" cap="none" spc="0" dirty="0" smtClean="0">
                <a:ln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МДОУ «Детский сад №79» </a:t>
            </a:r>
          </a:p>
          <a:p>
            <a:pPr algn="ctr"/>
            <a:r>
              <a:rPr lang="ru-RU" sz="2800" b="1" cap="none" spc="0" dirty="0" smtClean="0">
                <a:ln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г.Саратова</a:t>
            </a:r>
            <a:endParaRPr lang="ru-RU" sz="2800" b="1" cap="none" spc="0" dirty="0">
              <a:ln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Рисунок 2" descr="светла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3257550" cy="4457700"/>
          </a:xfrm>
          <a:prstGeom prst="ellipse">
            <a:avLst/>
          </a:prstGeom>
          <a:ln w="3175">
            <a:solidFill>
              <a:srgbClr val="0000FF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714744" y="6072206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№207-103-592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Картинка 10 из 2835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6858048" cy="6215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4714884"/>
            <a:ext cx="83582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Семья Михайловых:                                              бабушка </a:t>
            </a:r>
            <a:r>
              <a:rPr lang="ru-RU" sz="2800" b="1" cap="none" spc="0" dirty="0" err="1" smtClean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Маша,дедушка</a:t>
            </a:r>
            <a:r>
              <a:rPr lang="ru-RU" sz="2800" b="1" cap="none" spc="0" dirty="0" smtClean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Миша, папа Матвей, мама Марина, дочка Майя, сынок Митя, собака Марта</a:t>
            </a:r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6488668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7290" y="785794"/>
            <a:ext cx="6674447" cy="2761412"/>
          </a:xfrm>
          <a:prstGeom prst="rect">
            <a:avLst/>
          </a:prstGeom>
          <a:noFill/>
        </p:spPr>
        <p:txBody>
          <a:bodyPr lIns="82945" tIns="41473" rIns="82945" bIns="41473">
            <a:prstTxWarp prst="textTriangl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87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Зв</a:t>
            </a:r>
            <a:r>
              <a:rPr lang="ru-RU" sz="87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</a:t>
            </a:r>
            <a:r>
              <a:rPr lang="ru-RU" sz="87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</a:t>
            </a:r>
            <a:r>
              <a:rPr lang="ru-RU" sz="87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</a:t>
            </a:r>
            <a:r>
              <a:rPr lang="ru-RU" sz="87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87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[м]</a:t>
            </a:r>
            <a:r>
              <a:rPr lang="ru-RU" sz="87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– [</a:t>
            </a:r>
            <a:r>
              <a:rPr lang="ru-RU" sz="8700" b="1" u="sng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</a:t>
            </a:r>
            <a:r>
              <a:rPr lang="ru-RU" sz="87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’] </a:t>
            </a:r>
            <a:endParaRPr lang="ru-RU" sz="87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3CC33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3429001"/>
            <a:ext cx="4456953" cy="2930689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ru-RU" sz="49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</a:t>
            </a:r>
          </a:p>
          <a:p>
            <a:pPr algn="ctr">
              <a:defRPr/>
            </a:pPr>
            <a:endParaRPr lang="ru-RU" sz="49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87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буква М.</a:t>
            </a:r>
            <a:endParaRPr lang="ru-RU" sz="87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6929454" y="557214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57620" y="6286520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4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917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6701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 – нам губы звук смыкает!</a:t>
            </a:r>
            <a:b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Звуку голос помогает.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3012" name="Picture 4" descr="http://cherednik.ucoz.ru/_ph/36/2/5051741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00240"/>
            <a:ext cx="4071967" cy="4159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429520" y="5572140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4744" y="6286520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2418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Буква М с двумя горбами,</a:t>
            </a:r>
            <a:endParaRPr kumimoji="0" lang="ru-RU" sz="4000" b="1" i="0" u="none" strike="noStrike" cap="none" spc="0" normalizeH="0" baseline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Как верблюд — смотрите сами!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02fa591d62d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115" y="1714488"/>
            <a:ext cx="5443512" cy="4786346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6429388" y="5786454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86182" y="6488668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71834" cy="5929354"/>
          </a:xfr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Взялись за руки друзья.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И сказали: «Ты да я – это мы!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А между тем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получилась буква М.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А.Шибаев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" name="Рисунок 2" descr="family_problem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218" y="303849"/>
            <a:ext cx="5051062" cy="376809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2607455" y="1750207"/>
            <a:ext cx="3786214" cy="1000132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6143636" y="1714488"/>
            <a:ext cx="3857652" cy="1000132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3" idx="2"/>
          </p:cNvCxnSpPr>
          <p:nvPr/>
        </p:nvCxnSpPr>
        <p:spPr>
          <a:xfrm rot="5400000">
            <a:off x="5595252" y="1094666"/>
            <a:ext cx="3714774" cy="2239779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>
            <a:off x="3237797" y="976989"/>
            <a:ext cx="3786214" cy="2403691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про букву М">
            <a:hlinkClick r:id="" action="ppaction://media"/>
          </p:cNvPr>
          <p:cNvPicPr>
            <a:picLocks noRot="1" noChangeAspect="1"/>
          </p:cNvPicPr>
          <p:nvPr>
            <a:wavAudioFile r:embed="rId1" name="про букву М"/>
          </p:nvPr>
        </p:nvPicPr>
        <p:blipFill>
          <a:blip r:embed="rId4"/>
          <a:stretch>
            <a:fillRect/>
          </a:stretch>
        </p:blipFill>
        <p:spPr>
          <a:xfrm>
            <a:off x="3071802" y="5857892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14810" y="6215082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1" name="про букву М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/>
          <p:cNvSpPr>
            <a:spLocks noChangeArrowheads="1" noChangeShapeType="1" noTextEdit="1"/>
          </p:cNvSpPr>
          <p:nvPr/>
        </p:nvSpPr>
        <p:spPr bwMode="auto">
          <a:xfrm>
            <a:off x="3420000" y="548699"/>
            <a:ext cx="2016000" cy="1366703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928662" y="3214686"/>
            <a:ext cx="2592000" cy="1584166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[м]</a:t>
            </a:r>
          </a:p>
        </p:txBody>
      </p:sp>
      <p:sp>
        <p:nvSpPr>
          <p:cNvPr id="6148" name="WordArt 7"/>
          <p:cNvSpPr>
            <a:spLocks noChangeArrowheads="1" noChangeShapeType="1" noTextEdit="1"/>
          </p:cNvSpPr>
          <p:nvPr/>
        </p:nvSpPr>
        <p:spPr bwMode="auto">
          <a:xfrm>
            <a:off x="5072066" y="3143248"/>
            <a:ext cx="3168000" cy="1656174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[м']</a:t>
            </a:r>
          </a:p>
        </p:txBody>
      </p:sp>
      <p:sp>
        <p:nvSpPr>
          <p:cNvPr id="6149" name="Line 8"/>
          <p:cNvSpPr>
            <a:spLocks noChangeShapeType="1"/>
          </p:cNvSpPr>
          <p:nvPr/>
        </p:nvSpPr>
        <p:spPr bwMode="auto">
          <a:xfrm flipH="1">
            <a:off x="2196000" y="2276880"/>
            <a:ext cx="1728000" cy="1296136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4788000" y="2276880"/>
            <a:ext cx="1784264" cy="115212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2357430"/>
            <a:ext cx="1861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й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2285992"/>
            <a:ext cx="178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Рисунок 12" descr="анимашка с мишкой 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85728"/>
            <a:ext cx="1571636" cy="2247900"/>
          </a:xfrm>
          <a:prstGeom prst="ellipse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Рисунок 13" descr="малышка-аним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285728"/>
            <a:ext cx="1643074" cy="2071702"/>
          </a:xfrm>
          <a:prstGeom prst="ellipse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Прямоугольник 14"/>
          <p:cNvSpPr/>
          <p:nvPr/>
        </p:nvSpPr>
        <p:spPr>
          <a:xfrm>
            <a:off x="1928794" y="4714884"/>
            <a:ext cx="700086" cy="7000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4714884"/>
            <a:ext cx="700086" cy="700086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звонок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5500702"/>
            <a:ext cx="1083475" cy="866780"/>
          </a:xfrm>
          <a:prstGeom prst="rect">
            <a:avLst/>
          </a:prstGeom>
        </p:spPr>
      </p:pic>
      <p:pic>
        <p:nvPicPr>
          <p:cNvPr id="18" name="Рисунок 17" descr="звонок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5500702"/>
            <a:ext cx="1083475" cy="866780"/>
          </a:xfrm>
          <a:prstGeom prst="rect">
            <a:avLst/>
          </a:prstGeom>
        </p:spPr>
      </p:pic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500430" y="6000768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№207-103-592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224</Words>
  <Application>Microsoft Office PowerPoint</Application>
  <PresentationFormat>Экран (4:3)</PresentationFormat>
  <Paragraphs>71</Paragraphs>
  <Slides>26</Slides>
  <Notes>1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№207-103-592</vt:lpstr>
      <vt:lpstr>Слайд 4</vt:lpstr>
      <vt:lpstr>Слайд 5</vt:lpstr>
      <vt:lpstr>Слайд 6</vt:lpstr>
      <vt:lpstr>Слайд 7</vt:lpstr>
      <vt:lpstr>Взялись за руки друзья. И сказали: «Ты да я – это мы! А между тем получилась буква М. А.Шибаев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83</cp:revision>
  <dcterms:created xsi:type="dcterms:W3CDTF">2011-11-30T11:30:24Z</dcterms:created>
  <dcterms:modified xsi:type="dcterms:W3CDTF">2011-12-11T13:25:03Z</dcterms:modified>
</cp:coreProperties>
</file>