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2" r:id="rId4"/>
    <p:sldId id="259" r:id="rId5"/>
    <p:sldId id="261" r:id="rId6"/>
    <p:sldId id="263" r:id="rId7"/>
    <p:sldId id="264" r:id="rId8"/>
    <p:sldId id="287" r:id="rId9"/>
    <p:sldId id="265" r:id="rId10"/>
    <p:sldId id="266" r:id="rId11"/>
    <p:sldId id="290" r:id="rId12"/>
    <p:sldId id="267" r:id="rId13"/>
    <p:sldId id="268" r:id="rId14"/>
    <p:sldId id="270" r:id="rId15"/>
    <p:sldId id="272" r:id="rId16"/>
    <p:sldId id="273" r:id="rId17"/>
    <p:sldId id="288" r:id="rId18"/>
    <p:sldId id="274" r:id="rId19"/>
    <p:sldId id="275" r:id="rId20"/>
    <p:sldId id="277" r:id="rId21"/>
    <p:sldId id="278" r:id="rId22"/>
    <p:sldId id="276" r:id="rId23"/>
    <p:sldId id="282" r:id="rId24"/>
    <p:sldId id="279" r:id="rId25"/>
    <p:sldId id="280" r:id="rId26"/>
    <p:sldId id="281" r:id="rId27"/>
    <p:sldId id="269" r:id="rId28"/>
    <p:sldId id="286" r:id="rId29"/>
    <p:sldId id="285" r:id="rId30"/>
    <p:sldId id="291" r:id="rId31"/>
    <p:sldId id="283" r:id="rId32"/>
    <p:sldId id="284" r:id="rId33"/>
    <p:sldId id="289"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816" y="3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B16DF-C9E2-4419-83BC-11E12F4C670A}" type="datetimeFigureOut">
              <a:rPr lang="ru-RU" smtClean="0"/>
              <a:pPr/>
              <a:t>29.03.2012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F4F64-0266-4C6B-9BE3-0DFC97E616AB}" type="slidenum">
              <a:rPr lang="ru-RU" smtClean="0"/>
              <a:pPr/>
              <a:t>‹#›</a:t>
            </a:fld>
            <a:endParaRPr lang="ru-RU"/>
          </a:p>
        </p:txBody>
      </p:sp>
    </p:spTree>
    <p:extLst>
      <p:ext uri="{BB962C8B-B14F-4D97-AF65-F5344CB8AC3E}">
        <p14:creationId xmlns="" xmlns:p14="http://schemas.microsoft.com/office/powerpoint/2010/main" val="245246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4F4F64-0266-4C6B-9BE3-0DFC97E616AB}" type="slidenum">
              <a:rPr lang="ru-RU" smtClean="0"/>
              <a:pPr/>
              <a:t>1</a:t>
            </a:fld>
            <a:endParaRPr lang="ru-RU"/>
          </a:p>
        </p:txBody>
      </p:sp>
    </p:spTree>
    <p:extLst>
      <p:ext uri="{BB962C8B-B14F-4D97-AF65-F5344CB8AC3E}">
        <p14:creationId xmlns="" xmlns:p14="http://schemas.microsoft.com/office/powerpoint/2010/main" val="1257801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51399B-6FC1-46F9-8824-73D96AE3E52E}"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767034-B205-4741-87CF-EFFA6933724B}" type="slidenum">
              <a:rPr lang="ru-RU" smtClean="0"/>
              <a:pPr/>
              <a:t>‹#›</a:t>
            </a:fld>
            <a:endParaRPr lang="ru-RU"/>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51399B-6FC1-46F9-8824-73D96AE3E52E}"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767034-B205-4741-87CF-EFFA6933724B}" type="slidenum">
              <a:rPr lang="ru-RU" smtClean="0"/>
              <a:pPr/>
              <a:t>‹#›</a:t>
            </a:fld>
            <a:endParaRPr lang="ru-RU"/>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51399B-6FC1-46F9-8824-73D96AE3E52E}"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767034-B205-4741-87CF-EFFA6933724B}" type="slidenum">
              <a:rPr lang="ru-RU" smtClean="0"/>
              <a:pPr/>
              <a:t>‹#›</a:t>
            </a:fld>
            <a:endParaRPr lang="ru-RU"/>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51399B-6FC1-46F9-8824-73D96AE3E52E}"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767034-B205-4741-87CF-EFFA6933724B}" type="slidenum">
              <a:rPr lang="ru-RU" smtClean="0"/>
              <a:pPr/>
              <a:t>‹#›</a:t>
            </a:fld>
            <a:endParaRPr lang="ru-RU"/>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151399B-6FC1-46F9-8824-73D96AE3E52E}"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767034-B205-4741-87CF-EFFA6933724B}" type="slidenum">
              <a:rPr lang="ru-RU" smtClean="0"/>
              <a:pPr/>
              <a:t>‹#›</a:t>
            </a:fld>
            <a:endParaRPr lang="ru-RU"/>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151399B-6FC1-46F9-8824-73D96AE3E52E}"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767034-B205-4741-87CF-EFFA6933724B}" type="slidenum">
              <a:rPr lang="ru-RU" smtClean="0"/>
              <a:pPr/>
              <a:t>‹#›</a:t>
            </a:fld>
            <a:endParaRPr lang="ru-RU"/>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151399B-6FC1-46F9-8824-73D96AE3E52E}" type="datetimeFigureOut">
              <a:rPr lang="ru-RU" smtClean="0"/>
              <a:pPr/>
              <a:t>29.03.2012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767034-B205-4741-87CF-EFFA6933724B}" type="slidenum">
              <a:rPr lang="ru-RU" smtClean="0"/>
              <a:pPr/>
              <a:t>‹#›</a:t>
            </a:fld>
            <a:endParaRPr lang="ru-RU"/>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151399B-6FC1-46F9-8824-73D96AE3E52E}" type="datetimeFigureOut">
              <a:rPr lang="ru-RU" smtClean="0"/>
              <a:pPr/>
              <a:t>29.03.2012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767034-B205-4741-87CF-EFFA6933724B}" type="slidenum">
              <a:rPr lang="ru-RU" smtClean="0"/>
              <a:pPr/>
              <a:t>‹#›</a:t>
            </a:fld>
            <a:endParaRPr lang="ru-RU"/>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51399B-6FC1-46F9-8824-73D96AE3E52E}" type="datetimeFigureOut">
              <a:rPr lang="ru-RU" smtClean="0"/>
              <a:pPr/>
              <a:t>29.03.2012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767034-B205-4741-87CF-EFFA6933724B}" type="slidenum">
              <a:rPr lang="ru-RU" smtClean="0"/>
              <a:pPr/>
              <a:t>‹#›</a:t>
            </a:fld>
            <a:endParaRPr lang="ru-RU"/>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51399B-6FC1-46F9-8824-73D96AE3E52E}"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767034-B205-4741-87CF-EFFA6933724B}" type="slidenum">
              <a:rPr lang="ru-RU" smtClean="0"/>
              <a:pPr/>
              <a:t>‹#›</a:t>
            </a:fld>
            <a:endParaRPr lang="ru-RU"/>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51399B-6FC1-46F9-8824-73D96AE3E52E}"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767034-B205-4741-87CF-EFFA6933724B}" type="slidenum">
              <a:rPr lang="ru-RU" smtClean="0"/>
              <a:pPr/>
              <a:t>‹#›</a:t>
            </a:fld>
            <a:endParaRPr lang="ru-RU"/>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1399B-6FC1-46F9-8824-73D96AE3E52E}" type="datetimeFigureOut">
              <a:rPr lang="ru-RU" smtClean="0"/>
              <a:pPr/>
              <a:t>29.03.2012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67034-B205-4741-87CF-EFFA6933724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londonskiy-zoopark_70571.jpg"/>
          <p:cNvPicPr>
            <a:picLocks noChangeAspect="1"/>
          </p:cNvPicPr>
          <p:nvPr/>
        </p:nvPicPr>
        <p:blipFill>
          <a:blip r:embed="rId3" cstate="email"/>
          <a:stretch>
            <a:fillRect/>
          </a:stretch>
        </p:blipFill>
        <p:spPr>
          <a:xfrm>
            <a:off x="392740" y="620688"/>
            <a:ext cx="8715436" cy="6357982"/>
          </a:xfrm>
          <a:prstGeom prst="rect">
            <a:avLst/>
          </a:prstGeom>
        </p:spPr>
      </p:pic>
      <p:sp>
        <p:nvSpPr>
          <p:cNvPr id="2" name="Заголовок 1"/>
          <p:cNvSpPr>
            <a:spLocks noGrp="1"/>
          </p:cNvSpPr>
          <p:nvPr>
            <p:ph type="ctrTitle"/>
          </p:nvPr>
        </p:nvSpPr>
        <p:spPr/>
        <p:txBody>
          <a:bodyPr>
            <a:normAutofit fontScale="90000"/>
          </a:bodyPr>
          <a:lstStyle/>
          <a:p>
            <a:r>
              <a:rPr lang="en-US" sz="6000" b="1" dirty="0" smtClean="0">
                <a:solidFill>
                  <a:srgbClr val="FF0000"/>
                </a:solidFill>
              </a:rPr>
              <a:t>WELCOME     TO                            LONDON     ZOO</a:t>
            </a:r>
            <a:endParaRPr lang="ru-RU" sz="6000" b="1" dirty="0">
              <a:solidFill>
                <a:srgbClr val="FF0000"/>
              </a:solidFill>
            </a:endParaRPr>
          </a:p>
        </p:txBody>
      </p:sp>
      <p:sp>
        <p:nvSpPr>
          <p:cNvPr id="3" name="Подзаголовок 2"/>
          <p:cNvSpPr>
            <a:spLocks noGrp="1"/>
          </p:cNvSpPr>
          <p:nvPr>
            <p:ph type="subTitle" idx="1"/>
          </p:nvPr>
        </p:nvSpPr>
        <p:spPr>
          <a:xfrm>
            <a:off x="1371600" y="3886200"/>
            <a:ext cx="2048272" cy="1415008"/>
          </a:xfrm>
        </p:spPr>
        <p:txBody>
          <a:bodyPr/>
          <a:lstStyle/>
          <a:p>
            <a:r>
              <a:rPr lang="ru-RU" b="1" dirty="0" smtClean="0">
                <a:solidFill>
                  <a:srgbClr val="FFFF00"/>
                </a:solidFill>
              </a:rPr>
              <a:t>            </a:t>
            </a:r>
            <a:endParaRPr lang="ru-RU" b="1" dirty="0">
              <a:solidFill>
                <a:srgbClr val="FFFF00"/>
              </a:solidFill>
            </a:endParaRP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There are about 750 kinds of different animals at the Zoo</a:t>
            </a:r>
            <a:endParaRPr lang="ru-RU" dirty="0">
              <a:solidFill>
                <a:srgbClr val="FF0000"/>
              </a:solidFill>
            </a:endParaRPr>
          </a:p>
        </p:txBody>
      </p:sp>
      <p:pic>
        <p:nvPicPr>
          <p:cNvPr id="4" name="Содержимое 3" descr="uk-london-zoo.jpg"/>
          <p:cNvPicPr>
            <a:picLocks noGrp="1" noChangeAspect="1"/>
          </p:cNvPicPr>
          <p:nvPr>
            <p:ph idx="1"/>
          </p:nvPr>
        </p:nvPicPr>
        <p:blipFill>
          <a:blip r:embed="rId2" cstate="email"/>
          <a:stretch>
            <a:fillRect/>
          </a:stretch>
        </p:blipFill>
        <p:spPr>
          <a:xfrm>
            <a:off x="285720" y="1643050"/>
            <a:ext cx="4167189" cy="3857652"/>
          </a:xfrm>
          <a:prstGeom prst="flowChartDocumen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1261797908_ring-tailed_coatis_london_zoo.jpg"/>
          <p:cNvPicPr>
            <a:picLocks noChangeAspect="1"/>
          </p:cNvPicPr>
          <p:nvPr/>
        </p:nvPicPr>
        <p:blipFill>
          <a:blip r:embed="rId3" cstate="email"/>
          <a:stretch>
            <a:fillRect/>
          </a:stretch>
        </p:blipFill>
        <p:spPr>
          <a:xfrm>
            <a:off x="4429124" y="2786058"/>
            <a:ext cx="4500594" cy="3833820"/>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Zebra is strong and beautiful</a:t>
            </a:r>
            <a:endParaRPr lang="ru-RU" dirty="0">
              <a:solidFill>
                <a:srgbClr val="FF0000"/>
              </a:solidFill>
            </a:endParaRPr>
          </a:p>
        </p:txBody>
      </p:sp>
      <p:pic>
        <p:nvPicPr>
          <p:cNvPr id="4" name="Содержимое 3" descr="65e1ca7dc1f5.jpg"/>
          <p:cNvPicPr>
            <a:picLocks noGrp="1" noChangeAspect="1"/>
          </p:cNvPicPr>
          <p:nvPr>
            <p:ph idx="1"/>
          </p:nvPr>
        </p:nvPicPr>
        <p:blipFill>
          <a:blip r:embed="rId2" cstate="email"/>
          <a:stretch>
            <a:fillRect/>
          </a:stretch>
        </p:blipFill>
        <p:spPr>
          <a:xfrm>
            <a:off x="500034" y="1571612"/>
            <a:ext cx="8286808" cy="5000660"/>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The penguins are fond of swimming in a hot day</a:t>
            </a:r>
            <a:endParaRPr lang="ru-RU" dirty="0">
              <a:solidFill>
                <a:srgbClr val="FF0000"/>
              </a:solidFill>
            </a:endParaRPr>
          </a:p>
        </p:txBody>
      </p:sp>
      <p:pic>
        <p:nvPicPr>
          <p:cNvPr id="4" name="Содержимое 3" descr="181979-penguins-at-london-zoo-london-united-kingdom.jpg"/>
          <p:cNvPicPr>
            <a:picLocks noGrp="1" noChangeAspect="1"/>
          </p:cNvPicPr>
          <p:nvPr>
            <p:ph idx="1"/>
          </p:nvPr>
        </p:nvPicPr>
        <p:blipFill>
          <a:blip r:embed="rId2" cstate="email"/>
          <a:stretch>
            <a:fillRect/>
          </a:stretch>
        </p:blipFill>
        <p:spPr>
          <a:xfrm>
            <a:off x="785786" y="1600200"/>
            <a:ext cx="7715303" cy="4525963"/>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This small penguin is rather curious</a:t>
            </a:r>
            <a:endParaRPr lang="ru-RU" dirty="0">
              <a:solidFill>
                <a:srgbClr val="FF0000"/>
              </a:solidFill>
            </a:endParaRPr>
          </a:p>
        </p:txBody>
      </p:sp>
      <p:pic>
        <p:nvPicPr>
          <p:cNvPr id="4" name="Содержимое 3" descr="7fd1d5febfdd.jpg"/>
          <p:cNvPicPr>
            <a:picLocks noGrp="1" noChangeAspect="1"/>
          </p:cNvPicPr>
          <p:nvPr>
            <p:ph idx="1"/>
          </p:nvPr>
        </p:nvPicPr>
        <p:blipFill>
          <a:blip r:embed="rId2" cstate="email"/>
          <a:stretch>
            <a:fillRect/>
          </a:stretch>
        </p:blipFill>
        <p:spPr>
          <a:xfrm>
            <a:off x="4143372" y="3605741"/>
            <a:ext cx="4786346" cy="3252259"/>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600xPopupGallery.jpg"/>
          <p:cNvPicPr>
            <a:picLocks noChangeAspect="1"/>
          </p:cNvPicPr>
          <p:nvPr/>
        </p:nvPicPr>
        <p:blipFill>
          <a:blip r:embed="rId3" cstate="email"/>
          <a:stretch>
            <a:fillRect/>
          </a:stretch>
        </p:blipFill>
        <p:spPr>
          <a:xfrm>
            <a:off x="0" y="1357298"/>
            <a:ext cx="4500594" cy="3610174"/>
          </a:xfrm>
          <a:prstGeom prst="flowChartDocumen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The reptiles are beautiful, aren’t they?</a:t>
            </a:r>
            <a:endParaRPr lang="ru-RU" dirty="0">
              <a:solidFill>
                <a:srgbClr val="FF0000"/>
              </a:solidFill>
            </a:endParaRPr>
          </a:p>
        </p:txBody>
      </p:sp>
      <p:pic>
        <p:nvPicPr>
          <p:cNvPr id="4" name="Содержимое 3" descr="061220-partho-dragon-02.jpg"/>
          <p:cNvPicPr>
            <a:picLocks noGrp="1" noChangeAspect="1"/>
          </p:cNvPicPr>
          <p:nvPr>
            <p:ph idx="1"/>
          </p:nvPr>
        </p:nvPicPr>
        <p:blipFill>
          <a:blip r:embed="rId2" cstate="email"/>
          <a:stretch>
            <a:fillRect/>
          </a:stretch>
        </p:blipFill>
        <p:spPr>
          <a:xfrm>
            <a:off x="285720" y="1285860"/>
            <a:ext cx="4790345" cy="5257800"/>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009_t.jpg"/>
          <p:cNvPicPr>
            <a:picLocks noChangeAspect="1"/>
          </p:cNvPicPr>
          <p:nvPr/>
        </p:nvPicPr>
        <p:blipFill>
          <a:blip r:embed="rId3" cstate="email"/>
          <a:stretch>
            <a:fillRect/>
          </a:stretch>
        </p:blipFill>
        <p:spPr>
          <a:xfrm>
            <a:off x="5500694" y="2714620"/>
            <a:ext cx="3357586" cy="3000396"/>
          </a:xfrm>
          <a:prstGeom prst="flowChartDocumen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This is Regent’s canal</a:t>
            </a:r>
            <a:endParaRPr lang="ru-RU" dirty="0">
              <a:solidFill>
                <a:srgbClr val="FF0000"/>
              </a:solidFill>
            </a:endParaRPr>
          </a:p>
        </p:txBody>
      </p:sp>
      <p:pic>
        <p:nvPicPr>
          <p:cNvPr id="4" name="Содержимое 3" descr="1155822120.jpg"/>
          <p:cNvPicPr>
            <a:picLocks noGrp="1" noChangeAspect="1"/>
          </p:cNvPicPr>
          <p:nvPr>
            <p:ph idx="1"/>
          </p:nvPr>
        </p:nvPicPr>
        <p:blipFill>
          <a:blip r:embed="rId2" cstate="email"/>
          <a:stretch>
            <a:fillRect/>
          </a:stretch>
        </p:blipFill>
        <p:spPr>
          <a:xfrm>
            <a:off x="500034" y="1357298"/>
            <a:ext cx="7929618" cy="5000660"/>
          </a:xfrm>
          <a:prstGeom prst="flowChartDocumen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You can have a trip</a:t>
            </a:r>
            <a:endParaRPr lang="ru-RU" dirty="0">
              <a:solidFill>
                <a:srgbClr val="FF0000"/>
              </a:solidFill>
            </a:endParaRPr>
          </a:p>
        </p:txBody>
      </p:sp>
      <p:pic>
        <p:nvPicPr>
          <p:cNvPr id="4" name="Содержимое 3" descr="canal01.jpg"/>
          <p:cNvPicPr>
            <a:picLocks noGrp="1" noChangeAspect="1"/>
          </p:cNvPicPr>
          <p:nvPr>
            <p:ph idx="1"/>
          </p:nvPr>
        </p:nvPicPr>
        <p:blipFill>
          <a:blip r:embed="rId2" cstate="email"/>
          <a:stretch>
            <a:fillRect/>
          </a:stretch>
        </p:blipFill>
        <p:spPr>
          <a:xfrm>
            <a:off x="642910" y="1600200"/>
            <a:ext cx="8001055" cy="4525963"/>
          </a:xfrm>
          <a:prstGeom prst="flowChartDocumen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There is a big aquarium at the Zoo with a lot of beautiful  fishes</a:t>
            </a:r>
            <a:endParaRPr lang="ru-RU" dirty="0">
              <a:solidFill>
                <a:srgbClr val="FF0000"/>
              </a:solidFill>
            </a:endParaRPr>
          </a:p>
        </p:txBody>
      </p:sp>
      <p:pic>
        <p:nvPicPr>
          <p:cNvPr id="4" name="Содержимое 3" descr="big.jpeg"/>
          <p:cNvPicPr>
            <a:picLocks noGrp="1" noChangeAspect="1"/>
          </p:cNvPicPr>
          <p:nvPr>
            <p:ph idx="1"/>
          </p:nvPr>
        </p:nvPicPr>
        <p:blipFill>
          <a:blip r:embed="rId2" cstate="email"/>
          <a:stretch>
            <a:fillRect/>
          </a:stretch>
        </p:blipFill>
        <p:spPr>
          <a:xfrm>
            <a:off x="571472" y="1571612"/>
            <a:ext cx="8001056" cy="4857784"/>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The polar bear is a good swimmer</a:t>
            </a:r>
            <a:endParaRPr lang="ru-RU" dirty="0">
              <a:solidFill>
                <a:srgbClr val="FF0000"/>
              </a:solidFill>
            </a:endParaRPr>
          </a:p>
        </p:txBody>
      </p:sp>
      <p:pic>
        <p:nvPicPr>
          <p:cNvPr id="4" name="Содержимое 3" descr="zoo5.jpg"/>
          <p:cNvPicPr>
            <a:picLocks noGrp="1" noChangeAspect="1"/>
          </p:cNvPicPr>
          <p:nvPr>
            <p:ph idx="1"/>
          </p:nvPr>
        </p:nvPicPr>
        <p:blipFill>
          <a:blip r:embed="rId2" cstate="email"/>
          <a:stretch>
            <a:fillRect/>
          </a:stretch>
        </p:blipFill>
        <p:spPr>
          <a:xfrm>
            <a:off x="785786" y="1600200"/>
            <a:ext cx="7929618" cy="4972072"/>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And this one is a bit tired and he is going to rest a little</a:t>
            </a:r>
            <a:endParaRPr lang="ru-RU" dirty="0">
              <a:solidFill>
                <a:srgbClr val="FF0000"/>
              </a:solidFill>
            </a:endParaRPr>
          </a:p>
        </p:txBody>
      </p:sp>
      <p:pic>
        <p:nvPicPr>
          <p:cNvPr id="4" name="Содержимое 3" descr="edfddc569358.jpg"/>
          <p:cNvPicPr>
            <a:picLocks noGrp="1" noChangeAspect="1"/>
          </p:cNvPicPr>
          <p:nvPr>
            <p:ph idx="1"/>
          </p:nvPr>
        </p:nvPicPr>
        <p:blipFill>
          <a:blip r:embed="rId2" cstate="email"/>
          <a:stretch>
            <a:fillRect/>
          </a:stretch>
        </p:blipFill>
        <p:spPr>
          <a:xfrm>
            <a:off x="785786" y="1714488"/>
            <a:ext cx="7643866" cy="4637904"/>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1868478"/>
          </a:xfrm>
        </p:spPr>
        <p:txBody>
          <a:bodyPr>
            <a:noAutofit/>
          </a:bodyPr>
          <a:lstStyle/>
          <a:p>
            <a:r>
              <a:rPr lang="en-US" sz="3200" dirty="0" smtClean="0">
                <a:solidFill>
                  <a:srgbClr val="FF0000"/>
                </a:solidFill>
                <a:latin typeface="Berlin Sans FB" pitchFamily="34" charset="0"/>
              </a:rPr>
              <a:t>London Zoo </a:t>
            </a:r>
            <a:r>
              <a:rPr lang="ru-RU" sz="3200" dirty="0" smtClean="0">
                <a:solidFill>
                  <a:srgbClr val="FF0000"/>
                </a:solidFill>
              </a:rPr>
              <a:t> </a:t>
            </a:r>
            <a:r>
              <a:rPr lang="en-US" sz="3200" dirty="0" smtClean="0">
                <a:solidFill>
                  <a:srgbClr val="FF0000"/>
                </a:solidFill>
                <a:latin typeface="Berlin Sans FB" pitchFamily="34" charset="0"/>
              </a:rPr>
              <a:t>is one of the most famous of all London attractions. It is situated in Regent’s Park</a:t>
            </a:r>
            <a:r>
              <a:rPr lang="ru-RU" sz="3200" dirty="0" smtClean="0">
                <a:solidFill>
                  <a:srgbClr val="FF0000"/>
                </a:solidFill>
                <a:latin typeface="Berlin Sans FB" pitchFamily="34" charset="0"/>
              </a:rPr>
              <a:t> </a:t>
            </a:r>
            <a:r>
              <a:rPr lang="en-US" sz="3200" dirty="0" smtClean="0">
                <a:solidFill>
                  <a:srgbClr val="FF0000"/>
                </a:solidFill>
                <a:latin typeface="Berlin Sans FB" pitchFamily="34" charset="0"/>
              </a:rPr>
              <a:t>and was opened in 1828</a:t>
            </a:r>
            <a:r>
              <a:rPr lang="ru-RU" sz="3200" dirty="0" smtClean="0">
                <a:solidFill>
                  <a:srgbClr val="FF0000"/>
                </a:solidFill>
                <a:latin typeface="Berlin Sans FB" pitchFamily="34" charset="0"/>
              </a:rPr>
              <a:t> </a:t>
            </a:r>
            <a:r>
              <a:rPr lang="en-US" sz="3200" dirty="0" smtClean="0">
                <a:solidFill>
                  <a:srgbClr val="FF0000"/>
                </a:solidFill>
                <a:latin typeface="Berlin Sans FB" pitchFamily="34" charset="0"/>
              </a:rPr>
              <a:t>by the Zoological Society of London</a:t>
            </a:r>
            <a:endParaRPr lang="ru-RU" sz="3200" dirty="0">
              <a:solidFill>
                <a:srgbClr val="FF0000"/>
              </a:solidFill>
            </a:endParaRPr>
          </a:p>
        </p:txBody>
      </p:sp>
      <p:sp>
        <p:nvSpPr>
          <p:cNvPr id="5" name="Содержимое 4"/>
          <p:cNvSpPr>
            <a:spLocks noGrp="1"/>
          </p:cNvSpPr>
          <p:nvPr>
            <p:ph idx="1"/>
          </p:nvPr>
        </p:nvSpPr>
        <p:spPr>
          <a:xfrm>
            <a:off x="457200" y="2357430"/>
            <a:ext cx="8229600" cy="3768733"/>
          </a:xfrm>
        </p:spPr>
        <p:txBody>
          <a:bodyPr/>
          <a:lstStyle/>
          <a:p>
            <a:pPr>
              <a:buNone/>
            </a:pPr>
            <a:r>
              <a:rPr lang="en-US" dirty="0" smtClean="0">
                <a:latin typeface="Berlin Sans FB" pitchFamily="34" charset="0"/>
              </a:rPr>
              <a:t>.</a:t>
            </a:r>
            <a:endParaRPr lang="ru-RU" dirty="0"/>
          </a:p>
        </p:txBody>
      </p:sp>
      <p:pic>
        <p:nvPicPr>
          <p:cNvPr id="7" name="Рисунок 6" descr="667571514.jpg"/>
          <p:cNvPicPr>
            <a:picLocks noChangeAspect="1"/>
          </p:cNvPicPr>
          <p:nvPr/>
        </p:nvPicPr>
        <p:blipFill>
          <a:blip r:embed="rId2" cstate="email"/>
          <a:stretch>
            <a:fillRect/>
          </a:stretch>
        </p:blipFill>
        <p:spPr>
          <a:xfrm>
            <a:off x="428596" y="2500306"/>
            <a:ext cx="4500594" cy="4071966"/>
          </a:xfrm>
          <a:prstGeom prst="flowChartDocument">
            <a:avLst/>
          </a:prstGeom>
          <a:solidFill>
            <a:srgbClr val="FFFFFF">
              <a:shade val="85000"/>
            </a:srgbClr>
          </a:solidFill>
          <a:ln w="19050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descr="1.jpg"/>
          <p:cNvPicPr>
            <a:picLocks noChangeAspect="1"/>
          </p:cNvPicPr>
          <p:nvPr/>
        </p:nvPicPr>
        <p:blipFill>
          <a:blip r:embed="rId3" cstate="email"/>
          <a:stretch>
            <a:fillRect/>
          </a:stretch>
        </p:blipFill>
        <p:spPr>
          <a:xfrm>
            <a:off x="4214810" y="2571744"/>
            <a:ext cx="4429156" cy="3929090"/>
          </a:xfrm>
          <a:prstGeom prst="flowChartDelay">
            <a:avLst/>
          </a:prstGeom>
          <a:solidFill>
            <a:srgbClr val="FFFFFF">
              <a:shade val="85000"/>
            </a:srgbClr>
          </a:solidFill>
          <a:ln w="19050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60895.jpg"/>
          <p:cNvPicPr>
            <a:picLocks noGrp="1" noChangeAspect="1"/>
          </p:cNvPicPr>
          <p:nvPr>
            <p:ph idx="1"/>
          </p:nvPr>
        </p:nvPicPr>
        <p:blipFill>
          <a:blip r:embed="rId2" cstate="email"/>
          <a:stretch>
            <a:fillRect/>
          </a:stretch>
        </p:blipFill>
        <p:spPr>
          <a:xfrm>
            <a:off x="214282" y="2643182"/>
            <a:ext cx="4833958" cy="4000528"/>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Заголовок 1"/>
          <p:cNvSpPr>
            <a:spLocks noGrp="1"/>
          </p:cNvSpPr>
          <p:nvPr>
            <p:ph type="title"/>
          </p:nvPr>
        </p:nvSpPr>
        <p:spPr>
          <a:xfrm>
            <a:off x="457200" y="274638"/>
            <a:ext cx="8229600" cy="1582726"/>
          </a:xfrm>
        </p:spPr>
        <p:txBody>
          <a:bodyPr>
            <a:normAutofit/>
          </a:bodyPr>
          <a:lstStyle/>
          <a:p>
            <a:r>
              <a:rPr lang="en-US" sz="3200" dirty="0" smtClean="0">
                <a:solidFill>
                  <a:srgbClr val="FF0000"/>
                </a:solidFill>
              </a:rPr>
              <a:t>The lion’s family: a father and a mother. They are strong and clever.  And their baby is small and friendly </a:t>
            </a:r>
            <a:r>
              <a:rPr lang="ru-RU" sz="3200" dirty="0" smtClean="0">
                <a:solidFill>
                  <a:srgbClr val="FF0000"/>
                </a:solidFill>
              </a:rPr>
              <a:t>.</a:t>
            </a:r>
            <a:endParaRPr lang="ru-RU" sz="3200" dirty="0">
              <a:solidFill>
                <a:srgbClr val="FF0000"/>
              </a:solidFill>
            </a:endParaRPr>
          </a:p>
        </p:txBody>
      </p:sp>
      <p:pic>
        <p:nvPicPr>
          <p:cNvPr id="5" name="Рисунок 4" descr="lion.jpg"/>
          <p:cNvPicPr>
            <a:picLocks noChangeAspect="1"/>
          </p:cNvPicPr>
          <p:nvPr/>
        </p:nvPicPr>
        <p:blipFill>
          <a:blip r:embed="rId3" cstate="email"/>
          <a:stretch>
            <a:fillRect/>
          </a:stretch>
        </p:blipFill>
        <p:spPr>
          <a:xfrm>
            <a:off x="4214810" y="2000240"/>
            <a:ext cx="4500562" cy="3857628"/>
          </a:xfrm>
          <a:prstGeom prst="flowChartDocumen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82660"/>
          </a:xfrm>
        </p:spPr>
        <p:txBody>
          <a:bodyPr>
            <a:normAutofit fontScale="90000"/>
          </a:bodyPr>
          <a:lstStyle/>
          <a:p>
            <a:r>
              <a:rPr lang="en-US" dirty="0" smtClean="0">
                <a:solidFill>
                  <a:srgbClr val="FF0000"/>
                </a:solidFill>
              </a:rPr>
              <a:t>The mother would like to sleep… but the little lions wouldn’t like to…</a:t>
            </a:r>
            <a:endParaRPr lang="ru-RU" dirty="0">
              <a:solidFill>
                <a:srgbClr val="FF0000"/>
              </a:solidFill>
            </a:endParaRPr>
          </a:p>
        </p:txBody>
      </p:sp>
      <p:pic>
        <p:nvPicPr>
          <p:cNvPr id="6" name="Содержимое 5" descr="image_25844.jpg"/>
          <p:cNvPicPr>
            <a:picLocks noGrp="1" noChangeAspect="1"/>
          </p:cNvPicPr>
          <p:nvPr>
            <p:ph idx="1"/>
          </p:nvPr>
        </p:nvPicPr>
        <p:blipFill>
          <a:blip r:embed="rId2" cstate="email"/>
          <a:stretch>
            <a:fillRect/>
          </a:stretch>
        </p:blipFill>
        <p:spPr>
          <a:xfrm>
            <a:off x="500034" y="1714488"/>
            <a:ext cx="8143931" cy="4714908"/>
          </a:xfrm>
          <a:prstGeom prst="flowChartDocumen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The baby lions are so pretty and funny. They look like big kittens</a:t>
            </a:r>
            <a:endParaRPr lang="ru-RU" dirty="0">
              <a:solidFill>
                <a:srgbClr val="FF0000"/>
              </a:solidFill>
            </a:endParaRPr>
          </a:p>
        </p:txBody>
      </p:sp>
      <p:pic>
        <p:nvPicPr>
          <p:cNvPr id="4" name="Содержимое 3" descr="article-1206327-060CF20F000005DC-302_634x485.jpg"/>
          <p:cNvPicPr>
            <a:picLocks noGrp="1" noChangeAspect="1"/>
          </p:cNvPicPr>
          <p:nvPr>
            <p:ph idx="1"/>
          </p:nvPr>
        </p:nvPicPr>
        <p:blipFill>
          <a:blip r:embed="rId2" cstate="email"/>
          <a:stretch>
            <a:fillRect/>
          </a:stretch>
        </p:blipFill>
        <p:spPr>
          <a:xfrm>
            <a:off x="785786" y="1571612"/>
            <a:ext cx="7929618" cy="4877447"/>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829180" cy="1439850"/>
          </a:xfrm>
        </p:spPr>
        <p:txBody>
          <a:bodyPr>
            <a:normAutofit/>
          </a:bodyPr>
          <a:lstStyle/>
          <a:p>
            <a:pPr algn="l"/>
            <a:r>
              <a:rPr lang="en-US" sz="3200" dirty="0" smtClean="0">
                <a:solidFill>
                  <a:srgbClr val="FF0000"/>
                </a:solidFill>
              </a:rPr>
              <a:t>Big cats are so lovely! It’s interesting to watch them.</a:t>
            </a:r>
            <a:endParaRPr lang="ru-RU" sz="3200" dirty="0">
              <a:solidFill>
                <a:srgbClr val="FF0000"/>
              </a:solidFill>
            </a:endParaRPr>
          </a:p>
        </p:txBody>
      </p:sp>
      <p:pic>
        <p:nvPicPr>
          <p:cNvPr id="7" name="Содержимое 6" descr="Marwell-Zoo-800.jpg"/>
          <p:cNvPicPr>
            <a:picLocks noGrp="1" noChangeAspect="1"/>
          </p:cNvPicPr>
          <p:nvPr>
            <p:ph idx="1"/>
          </p:nvPr>
        </p:nvPicPr>
        <p:blipFill>
          <a:blip r:embed="rId2" cstate="email"/>
          <a:stretch>
            <a:fillRect/>
          </a:stretch>
        </p:blipFill>
        <p:spPr>
          <a:xfrm>
            <a:off x="214282" y="1857364"/>
            <a:ext cx="6946398" cy="4829196"/>
          </a:xfrm>
          <a:prstGeom prst="flowChartDocumen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descr="28946696_londonskiy_zoopark1.jpg"/>
          <p:cNvPicPr>
            <a:picLocks noChangeAspect="1"/>
          </p:cNvPicPr>
          <p:nvPr/>
        </p:nvPicPr>
        <p:blipFill>
          <a:blip r:embed="rId3" cstate="email"/>
          <a:stretch>
            <a:fillRect/>
          </a:stretch>
        </p:blipFill>
        <p:spPr>
          <a:xfrm>
            <a:off x="5429256" y="428604"/>
            <a:ext cx="3500430" cy="3071834"/>
          </a:xfrm>
          <a:prstGeom prst="flowChartDocumen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The hippo is too small…</a:t>
            </a:r>
            <a:endParaRPr lang="ru-RU" dirty="0">
              <a:solidFill>
                <a:srgbClr val="FF0000"/>
              </a:solidFill>
            </a:endParaRPr>
          </a:p>
        </p:txBody>
      </p:sp>
      <p:pic>
        <p:nvPicPr>
          <p:cNvPr id="6" name="Рисунок 5" descr="dirk-70-at-right-watches-dolores-14-at-london-zoo-071609.jpeg"/>
          <p:cNvPicPr>
            <a:picLocks noChangeAspect="1"/>
          </p:cNvPicPr>
          <p:nvPr/>
        </p:nvPicPr>
        <p:blipFill>
          <a:blip r:embed="rId2" cstate="email"/>
          <a:stretch>
            <a:fillRect/>
          </a:stretch>
        </p:blipFill>
        <p:spPr>
          <a:xfrm>
            <a:off x="571472" y="1643050"/>
            <a:ext cx="6072198" cy="4786322"/>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Содержимое 3" descr="london-zoo.jpg"/>
          <p:cNvPicPr>
            <a:picLocks noGrp="1" noChangeAspect="1"/>
          </p:cNvPicPr>
          <p:nvPr>
            <p:ph idx="1"/>
          </p:nvPr>
        </p:nvPicPr>
        <p:blipFill>
          <a:blip r:embed="rId3" cstate="email"/>
          <a:stretch>
            <a:fillRect/>
          </a:stretch>
        </p:blipFill>
        <p:spPr>
          <a:xfrm>
            <a:off x="6084168" y="2204864"/>
            <a:ext cx="2768600" cy="3327400"/>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rmAutofit fontScale="90000"/>
          </a:bodyPr>
          <a:lstStyle/>
          <a:p>
            <a:r>
              <a:rPr lang="en-US" dirty="0" smtClean="0">
                <a:solidFill>
                  <a:srgbClr val="FF0000"/>
                </a:solidFill>
              </a:rPr>
              <a:t>The giraffes live in their own house. They can walk, eat and watch the people who come to watch them</a:t>
            </a:r>
            <a:endParaRPr lang="ru-RU" dirty="0">
              <a:solidFill>
                <a:srgbClr val="FF0000"/>
              </a:solidFill>
            </a:endParaRPr>
          </a:p>
        </p:txBody>
      </p:sp>
      <p:pic>
        <p:nvPicPr>
          <p:cNvPr id="4" name="Содержимое 3" descr="955465_e339_625x1000.jpg"/>
          <p:cNvPicPr>
            <a:picLocks noGrp="1" noChangeAspect="1"/>
          </p:cNvPicPr>
          <p:nvPr>
            <p:ph idx="1"/>
          </p:nvPr>
        </p:nvPicPr>
        <p:blipFill>
          <a:blip r:embed="rId2" cstate="email"/>
          <a:stretch>
            <a:fillRect/>
          </a:stretch>
        </p:blipFill>
        <p:spPr>
          <a:xfrm>
            <a:off x="857224" y="2214554"/>
            <a:ext cx="7715304" cy="4429155"/>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2643206"/>
          </a:xfrm>
        </p:spPr>
        <p:txBody>
          <a:bodyPr>
            <a:normAutofit/>
          </a:bodyPr>
          <a:lstStyle/>
          <a:p>
            <a:r>
              <a:rPr lang="en-US" sz="2800" dirty="0" smtClean="0">
                <a:solidFill>
                  <a:srgbClr val="FF0000"/>
                </a:solidFill>
                <a:latin typeface="Berlin Sans FB" pitchFamily="34" charset="0"/>
              </a:rPr>
              <a:t>London Zoo has almost 750 species of animals, from the smallest monkey to the tall giraffe.</a:t>
            </a:r>
            <a:r>
              <a:rPr lang="ru-RU" sz="2800" dirty="0" smtClean="0">
                <a:solidFill>
                  <a:srgbClr val="FF0000"/>
                </a:solidFill>
                <a:latin typeface="Berlin Sans FB" pitchFamily="34" charset="0"/>
              </a:rPr>
              <a:t> </a:t>
            </a:r>
            <a:r>
              <a:rPr lang="en-US" sz="2800" dirty="0" smtClean="0">
                <a:solidFill>
                  <a:srgbClr val="FF0000"/>
                </a:solidFill>
                <a:latin typeface="Berlin Sans FB" pitchFamily="34" charset="0"/>
              </a:rPr>
              <a:t>Over 12,000 animals live in the Zoo today, many of them  are rare and endangered</a:t>
            </a:r>
            <a:r>
              <a:rPr lang="en-US" sz="2800" dirty="0" smtClean="0">
                <a:latin typeface="Berlin Sans FB" pitchFamily="34" charset="0"/>
              </a:rPr>
              <a:t>. </a:t>
            </a:r>
            <a:r>
              <a:rPr lang="ru-RU" sz="2800" dirty="0" smtClean="0"/>
              <a:t/>
            </a:r>
            <a:br>
              <a:rPr lang="ru-RU" sz="2800" dirty="0" smtClean="0"/>
            </a:br>
            <a:endParaRPr lang="ru-RU" sz="2800" dirty="0">
              <a:solidFill>
                <a:srgbClr val="FF0000"/>
              </a:solidFill>
            </a:endParaRPr>
          </a:p>
        </p:txBody>
      </p:sp>
      <p:pic>
        <p:nvPicPr>
          <p:cNvPr id="5" name="Рисунок 4" descr="siam-cat6.JPG"/>
          <p:cNvPicPr>
            <a:picLocks noChangeAspect="1"/>
          </p:cNvPicPr>
          <p:nvPr/>
        </p:nvPicPr>
        <p:blipFill>
          <a:blip r:embed="rId2" cstate="email"/>
          <a:stretch>
            <a:fillRect/>
          </a:stretch>
        </p:blipFill>
        <p:spPr>
          <a:xfrm>
            <a:off x="4572000" y="2928934"/>
            <a:ext cx="4381497" cy="3686175"/>
          </a:xfrm>
          <a:prstGeom prst="flowChartDocumen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Содержимое 3" descr="f_18119811.jpg"/>
          <p:cNvPicPr>
            <a:picLocks noGrp="1" noChangeAspect="1"/>
          </p:cNvPicPr>
          <p:nvPr>
            <p:ph idx="1"/>
          </p:nvPr>
        </p:nvPicPr>
        <p:blipFill>
          <a:blip r:embed="rId3" cstate="email"/>
          <a:stretch>
            <a:fillRect/>
          </a:stretch>
        </p:blipFill>
        <p:spPr>
          <a:xfrm>
            <a:off x="142844" y="2357430"/>
            <a:ext cx="5014713" cy="3714752"/>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The koala and the owl are so funny</a:t>
            </a:r>
            <a:endParaRPr lang="ru-RU" dirty="0">
              <a:solidFill>
                <a:srgbClr val="FF0000"/>
              </a:solidFill>
            </a:endParaRPr>
          </a:p>
        </p:txBody>
      </p:sp>
      <p:pic>
        <p:nvPicPr>
          <p:cNvPr id="4" name="Содержимое 3" descr="01.jpg"/>
          <p:cNvPicPr>
            <a:picLocks noGrp="1" noChangeAspect="1"/>
          </p:cNvPicPr>
          <p:nvPr>
            <p:ph idx="1"/>
          </p:nvPr>
        </p:nvPicPr>
        <p:blipFill>
          <a:blip r:embed="rId2" cstate="email"/>
          <a:stretch>
            <a:fillRect/>
          </a:stretch>
        </p:blipFill>
        <p:spPr>
          <a:xfrm>
            <a:off x="357158" y="3071810"/>
            <a:ext cx="4143404" cy="3214710"/>
          </a:xfrm>
          <a:prstGeom prst="flowChartPreparation">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Tyto_alba_LondonZoo_2000m2.jpg"/>
          <p:cNvPicPr>
            <a:picLocks noChangeAspect="1"/>
          </p:cNvPicPr>
          <p:nvPr/>
        </p:nvPicPr>
        <p:blipFill>
          <a:blip r:embed="rId3" cstate="email"/>
          <a:stretch>
            <a:fillRect/>
          </a:stretch>
        </p:blipFill>
        <p:spPr>
          <a:xfrm>
            <a:off x="4643438" y="1285860"/>
            <a:ext cx="3357586" cy="3643338"/>
          </a:xfrm>
          <a:prstGeom prst="decagon">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214290"/>
            <a:ext cx="3543296" cy="4071966"/>
          </a:xfrm>
        </p:spPr>
        <p:txBody>
          <a:bodyPr>
            <a:normAutofit fontScale="90000"/>
          </a:bodyPr>
          <a:lstStyle/>
          <a:p>
            <a:r>
              <a:rPr lang="en-US" sz="3100" dirty="0" smtClean="0">
                <a:solidFill>
                  <a:srgbClr val="FF0000"/>
                </a:solidFill>
                <a:latin typeface="Berlin Sans FB" pitchFamily="34" charset="0"/>
              </a:rPr>
              <a:t>The funniest animals at London Zoo are monkeys. They jump, run and play with each other. They are not afraid of people and can come very close to them.</a:t>
            </a:r>
            <a:r>
              <a:rPr lang="ru-RU" dirty="0" smtClean="0">
                <a:solidFill>
                  <a:srgbClr val="FF0000"/>
                </a:solidFill>
              </a:rPr>
              <a:t/>
            </a:r>
            <a:br>
              <a:rPr lang="ru-RU" dirty="0" smtClean="0">
                <a:solidFill>
                  <a:srgbClr val="FF0000"/>
                </a:solidFill>
              </a:rPr>
            </a:br>
            <a:r>
              <a:rPr lang="en-US" dirty="0" smtClean="0">
                <a:solidFill>
                  <a:srgbClr val="FF0000"/>
                </a:solidFill>
              </a:rPr>
              <a:t> </a:t>
            </a:r>
            <a:endParaRPr lang="ru-RU" dirty="0">
              <a:solidFill>
                <a:srgbClr val="FF0000"/>
              </a:solidFill>
            </a:endParaRPr>
          </a:p>
        </p:txBody>
      </p:sp>
      <p:pic>
        <p:nvPicPr>
          <p:cNvPr id="4" name="Содержимое 3" descr="15370290.jpg"/>
          <p:cNvPicPr>
            <a:picLocks noGrp="1" noChangeAspect="1"/>
          </p:cNvPicPr>
          <p:nvPr>
            <p:ph idx="1"/>
          </p:nvPr>
        </p:nvPicPr>
        <p:blipFill>
          <a:blip r:embed="rId2" cstate="email"/>
          <a:stretch>
            <a:fillRect/>
          </a:stretch>
        </p:blipFill>
        <p:spPr>
          <a:xfrm>
            <a:off x="214282" y="1285860"/>
            <a:ext cx="4929222" cy="4429156"/>
          </a:xfrm>
          <a:prstGeom prst="flowChartDocument">
            <a:avLst/>
          </a:prstGeom>
          <a:solidFill>
            <a:srgbClr val="FFFFFF">
              <a:shade val="85000"/>
            </a:srgbClr>
          </a:solidFill>
          <a:ln w="19050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a-baby-orangutan-at-london-zoo-march-1984-photographic-print-c12324529.jpg"/>
          <p:cNvPicPr>
            <a:picLocks noChangeAspect="1"/>
          </p:cNvPicPr>
          <p:nvPr/>
        </p:nvPicPr>
        <p:blipFill>
          <a:blip r:embed="rId3" cstate="email"/>
          <a:stretch>
            <a:fillRect/>
          </a:stretch>
        </p:blipFill>
        <p:spPr>
          <a:xfrm>
            <a:off x="4500562" y="4214818"/>
            <a:ext cx="3833816" cy="2495550"/>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These animals are endangered</a:t>
            </a:r>
            <a:br>
              <a:rPr lang="en-US" dirty="0" smtClean="0">
                <a:solidFill>
                  <a:srgbClr val="FF0000"/>
                </a:solidFill>
              </a:rPr>
            </a:br>
            <a:r>
              <a:rPr lang="en-US" dirty="0" smtClean="0">
                <a:solidFill>
                  <a:srgbClr val="FF0000"/>
                </a:solidFill>
              </a:rPr>
              <a:t>The giant panda</a:t>
            </a:r>
            <a:endParaRPr lang="ru-RU" dirty="0">
              <a:solidFill>
                <a:srgbClr val="FF0000"/>
              </a:solidFill>
            </a:endParaRPr>
          </a:p>
        </p:txBody>
      </p:sp>
      <p:pic>
        <p:nvPicPr>
          <p:cNvPr id="4" name="Содержимое 3" descr="im003.jpg"/>
          <p:cNvPicPr>
            <a:picLocks noGrp="1" noChangeAspect="1"/>
          </p:cNvPicPr>
          <p:nvPr>
            <p:ph idx="1"/>
          </p:nvPr>
        </p:nvPicPr>
        <p:blipFill>
          <a:blip r:embed="rId2" cstate="email"/>
          <a:stretch>
            <a:fillRect/>
          </a:stretch>
        </p:blipFill>
        <p:spPr>
          <a:xfrm>
            <a:off x="714348" y="1928802"/>
            <a:ext cx="7500990" cy="4357717"/>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This is the oldest zoo and we can see it on the map</a:t>
            </a:r>
            <a:endParaRPr lang="ru-RU" dirty="0">
              <a:solidFill>
                <a:srgbClr val="FF0000"/>
              </a:solidFill>
            </a:endParaRPr>
          </a:p>
        </p:txBody>
      </p:sp>
      <p:pic>
        <p:nvPicPr>
          <p:cNvPr id="4" name="Содержимое 3" descr="ZooMap.jpg"/>
          <p:cNvPicPr>
            <a:picLocks noGrp="1" noChangeAspect="1"/>
          </p:cNvPicPr>
          <p:nvPr>
            <p:ph idx="1"/>
          </p:nvPr>
        </p:nvPicPr>
        <p:blipFill>
          <a:blip r:embed="rId2" cstate="email"/>
          <a:stretch>
            <a:fillRect/>
          </a:stretch>
        </p:blipFill>
        <p:spPr>
          <a:xfrm>
            <a:off x="971600" y="1857339"/>
            <a:ext cx="6786610" cy="5000661"/>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The black rhino </a:t>
            </a:r>
            <a:endParaRPr lang="ru-RU" dirty="0">
              <a:solidFill>
                <a:srgbClr val="FF0000"/>
              </a:solidFill>
            </a:endParaRPr>
          </a:p>
        </p:txBody>
      </p:sp>
      <p:pic>
        <p:nvPicPr>
          <p:cNvPr id="4" name="Содержимое 3" descr="32325.jpg"/>
          <p:cNvPicPr>
            <a:picLocks noGrp="1" noChangeAspect="1"/>
          </p:cNvPicPr>
          <p:nvPr>
            <p:ph idx="1"/>
          </p:nvPr>
        </p:nvPicPr>
        <p:blipFill>
          <a:blip r:embed="rId2" cstate="email"/>
          <a:stretch>
            <a:fillRect/>
          </a:stretch>
        </p:blipFill>
        <p:spPr>
          <a:xfrm>
            <a:off x="500034" y="1285860"/>
            <a:ext cx="8143931" cy="5286412"/>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rgbClr val="FF0000"/>
                </a:solidFill>
              </a:rPr>
              <a:t>The African elephants</a:t>
            </a:r>
            <a:endParaRPr lang="ru-RU" dirty="0">
              <a:solidFill>
                <a:srgbClr val="FF0000"/>
              </a:solidFill>
            </a:endParaRPr>
          </a:p>
        </p:txBody>
      </p:sp>
      <p:pic>
        <p:nvPicPr>
          <p:cNvPr id="4" name="Содержимое 3" descr="pic12.jpg"/>
          <p:cNvPicPr>
            <a:picLocks noGrp="1" noChangeAspect="1"/>
          </p:cNvPicPr>
          <p:nvPr>
            <p:ph idx="1"/>
          </p:nvPr>
        </p:nvPicPr>
        <p:blipFill>
          <a:blip r:embed="rId2" cstate="email"/>
          <a:stretch>
            <a:fillRect/>
          </a:stretch>
        </p:blipFill>
        <p:spPr>
          <a:xfrm>
            <a:off x="500034" y="1571612"/>
            <a:ext cx="8358246" cy="4857784"/>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 The white tiger is endangered too</a:t>
            </a:r>
            <a:endParaRPr lang="ru-RU" dirty="0">
              <a:solidFill>
                <a:srgbClr val="FF0000"/>
              </a:solidFill>
            </a:endParaRPr>
          </a:p>
        </p:txBody>
      </p:sp>
      <p:pic>
        <p:nvPicPr>
          <p:cNvPr id="4" name="Содержимое 3" descr="hilo_attractions_009.jpg"/>
          <p:cNvPicPr>
            <a:picLocks noGrp="1" noChangeAspect="1"/>
          </p:cNvPicPr>
          <p:nvPr>
            <p:ph idx="1"/>
          </p:nvPr>
        </p:nvPicPr>
        <p:blipFill>
          <a:blip r:embed="rId2" cstate="email"/>
          <a:stretch>
            <a:fillRect/>
          </a:stretch>
        </p:blipFill>
        <p:spPr>
          <a:xfrm>
            <a:off x="1071538" y="1714488"/>
            <a:ext cx="7143800" cy="4500594"/>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Thank</a:t>
            </a:r>
            <a:r>
              <a:rPr lang="ru-RU" b="1" dirty="0" smtClean="0">
                <a:solidFill>
                  <a:srgbClr val="FF0000"/>
                </a:solidFill>
              </a:rPr>
              <a:t> </a:t>
            </a:r>
            <a:r>
              <a:rPr lang="en-US" b="1" dirty="0" smtClean="0">
                <a:solidFill>
                  <a:srgbClr val="FF0000"/>
                </a:solidFill>
              </a:rPr>
              <a:t>you for your attention</a:t>
            </a:r>
            <a:endParaRPr lang="ru-RU" b="1" dirty="0">
              <a:solidFill>
                <a:srgbClr val="FF0000"/>
              </a:solidFill>
            </a:endParaRPr>
          </a:p>
        </p:txBody>
      </p:sp>
      <p:sp>
        <p:nvSpPr>
          <p:cNvPr id="3" name="Содержимое 2"/>
          <p:cNvSpPr>
            <a:spLocks noGrp="1"/>
          </p:cNvSpPr>
          <p:nvPr>
            <p:ph idx="1"/>
          </p:nvPr>
        </p:nvSpPr>
        <p:spPr/>
        <p:txBody>
          <a:bodyPr/>
          <a:lstStyle/>
          <a:p>
            <a:pPr algn="ctr"/>
            <a:r>
              <a:rPr lang="en-US" b="1" dirty="0" smtClean="0">
                <a:solidFill>
                  <a:srgbClr val="0070C0"/>
                </a:solidFill>
              </a:rPr>
              <a:t>COME  TO LONDON ZOO  AGAIN !</a:t>
            </a:r>
            <a:endParaRPr lang="ru-RU" b="1" dirty="0">
              <a:solidFill>
                <a:srgbClr val="0070C0"/>
              </a:solidFill>
            </a:endParaRPr>
          </a:p>
        </p:txBody>
      </p:sp>
      <p:pic>
        <p:nvPicPr>
          <p:cNvPr id="4" name="Рисунок 3" descr="237965.jpg"/>
          <p:cNvPicPr>
            <a:picLocks noChangeAspect="1"/>
          </p:cNvPicPr>
          <p:nvPr/>
        </p:nvPicPr>
        <p:blipFill>
          <a:blip r:embed="rId2" cstate="email"/>
          <a:stretch>
            <a:fillRect/>
          </a:stretch>
        </p:blipFill>
        <p:spPr>
          <a:xfrm>
            <a:off x="571472" y="2357430"/>
            <a:ext cx="7929618" cy="4252918"/>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928826"/>
          </a:xfrm>
        </p:spPr>
        <p:txBody>
          <a:bodyPr>
            <a:normAutofit fontScale="90000"/>
          </a:bodyPr>
          <a:lstStyle/>
          <a:p>
            <a:r>
              <a:rPr lang="en-US" sz="3600" dirty="0" smtClean="0">
                <a:solidFill>
                  <a:srgbClr val="FF0000"/>
                </a:solidFill>
                <a:latin typeface="Berlin Sans FB" pitchFamily="34" charset="0"/>
              </a:rPr>
              <a:t>A lot of tourists come to the Zoo. The Zoo is open every day from 9 o’clock in the morning till 7 o’clock in the evening. </a:t>
            </a:r>
            <a:r>
              <a:rPr lang="ru-RU" dirty="0" smtClean="0"/>
              <a:t/>
            </a:r>
            <a:br>
              <a:rPr lang="ru-RU" dirty="0" smtClean="0"/>
            </a:br>
            <a:endParaRPr lang="ru-RU" sz="3600" dirty="0">
              <a:solidFill>
                <a:srgbClr val="FF0000"/>
              </a:solidFill>
            </a:endParaRPr>
          </a:p>
        </p:txBody>
      </p:sp>
      <p:pic>
        <p:nvPicPr>
          <p:cNvPr id="4" name="Содержимое 3" descr="me1.jpg"/>
          <p:cNvPicPr>
            <a:picLocks noGrp="1" noChangeAspect="1"/>
          </p:cNvPicPr>
          <p:nvPr>
            <p:ph idx="1"/>
          </p:nvPr>
        </p:nvPicPr>
        <p:blipFill>
          <a:blip r:embed="rId2" cstate="email"/>
          <a:stretch>
            <a:fillRect/>
          </a:stretch>
        </p:blipFill>
        <p:spPr>
          <a:xfrm>
            <a:off x="1214414" y="2214530"/>
            <a:ext cx="7358114" cy="4643470"/>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normAutofit/>
          </a:bodyPr>
          <a:lstStyle/>
          <a:p>
            <a:r>
              <a:rPr lang="en-US" sz="3200" dirty="0" smtClean="0">
                <a:solidFill>
                  <a:srgbClr val="FF0000"/>
                </a:solidFill>
                <a:latin typeface="Berlin Sans FB" pitchFamily="34" charset="0"/>
              </a:rPr>
              <a:t>Visitors can find out facts about the animals, including where they live, what they eat and if they are endangered in the wild</a:t>
            </a:r>
            <a:endParaRPr lang="ru-RU" sz="3200" dirty="0">
              <a:solidFill>
                <a:srgbClr val="FF0000"/>
              </a:solidFill>
            </a:endParaRPr>
          </a:p>
        </p:txBody>
      </p:sp>
      <p:pic>
        <p:nvPicPr>
          <p:cNvPr id="4" name="Содержимое 3" descr="1fde0a7594c9.jpg"/>
          <p:cNvPicPr>
            <a:picLocks noGrp="1" noChangeAspect="1"/>
          </p:cNvPicPr>
          <p:nvPr>
            <p:ph idx="1"/>
          </p:nvPr>
        </p:nvPicPr>
        <p:blipFill>
          <a:blip r:embed="rId2" cstate="email"/>
          <a:stretch>
            <a:fillRect/>
          </a:stretch>
        </p:blipFill>
        <p:spPr>
          <a:xfrm>
            <a:off x="928662" y="2143116"/>
            <a:ext cx="7286676" cy="4357718"/>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2571768" cy="5154626"/>
          </a:xfrm>
        </p:spPr>
        <p:txBody>
          <a:bodyPr>
            <a:normAutofit/>
          </a:bodyPr>
          <a:lstStyle/>
          <a:p>
            <a:r>
              <a:rPr lang="en-US" sz="3600" dirty="0" smtClean="0">
                <a:solidFill>
                  <a:srgbClr val="FF0000"/>
                </a:solidFill>
              </a:rPr>
              <a:t>There are a lot of </a:t>
            </a:r>
            <a:r>
              <a:rPr lang="en-US" sz="3600" smtClean="0">
                <a:solidFill>
                  <a:srgbClr val="FF0000"/>
                </a:solidFill>
              </a:rPr>
              <a:t>unusual statues at </a:t>
            </a:r>
            <a:r>
              <a:rPr lang="en-US" sz="3600" dirty="0" smtClean="0">
                <a:solidFill>
                  <a:srgbClr val="FF0000"/>
                </a:solidFill>
              </a:rPr>
              <a:t>the Zoo</a:t>
            </a:r>
            <a:endParaRPr lang="ru-RU" sz="3600" dirty="0">
              <a:solidFill>
                <a:srgbClr val="FF0000"/>
              </a:solidFill>
            </a:endParaRPr>
          </a:p>
        </p:txBody>
      </p:sp>
      <p:pic>
        <p:nvPicPr>
          <p:cNvPr id="6" name="Содержимое 5" descr="zoo-bird_674770n.jpg"/>
          <p:cNvPicPr>
            <a:picLocks noGrp="1" noChangeAspect="1"/>
          </p:cNvPicPr>
          <p:nvPr>
            <p:ph idx="1"/>
          </p:nvPr>
        </p:nvPicPr>
        <p:blipFill>
          <a:blip r:embed="rId2" cstate="email"/>
          <a:stretch>
            <a:fillRect/>
          </a:stretch>
        </p:blipFill>
        <p:spPr>
          <a:xfrm>
            <a:off x="2786050" y="1428736"/>
            <a:ext cx="6072198" cy="4742678"/>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dirty="0" smtClean="0">
                <a:solidFill>
                  <a:srgbClr val="FF0000"/>
                </a:solidFill>
              </a:rPr>
              <a:t>The Zoo is the best place for rest and fun. </a:t>
            </a:r>
            <a:endParaRPr lang="ru-RU" sz="4000" dirty="0">
              <a:solidFill>
                <a:srgbClr val="FF0000"/>
              </a:solidFill>
            </a:endParaRPr>
          </a:p>
        </p:txBody>
      </p:sp>
      <p:pic>
        <p:nvPicPr>
          <p:cNvPr id="4" name="Содержимое 3" descr="zoo-tyreannosaurus_674763n.jpg"/>
          <p:cNvPicPr>
            <a:picLocks noGrp="1" noChangeAspect="1"/>
          </p:cNvPicPr>
          <p:nvPr>
            <p:ph idx="1"/>
          </p:nvPr>
        </p:nvPicPr>
        <p:blipFill>
          <a:blip r:embed="rId2" cstate="email"/>
          <a:stretch>
            <a:fillRect/>
          </a:stretch>
        </p:blipFill>
        <p:spPr>
          <a:xfrm>
            <a:off x="857224" y="1428713"/>
            <a:ext cx="7572428" cy="5429287"/>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Such a strange horse we can see there!</a:t>
            </a:r>
            <a:endParaRPr lang="ru-RU" dirty="0">
              <a:solidFill>
                <a:srgbClr val="FF0000"/>
              </a:solidFill>
            </a:endParaRPr>
          </a:p>
        </p:txBody>
      </p:sp>
      <p:pic>
        <p:nvPicPr>
          <p:cNvPr id="6" name="Содержимое 5" descr="london_1.jpg"/>
          <p:cNvPicPr>
            <a:picLocks noGrp="1" noChangeAspect="1"/>
          </p:cNvPicPr>
          <p:nvPr>
            <p:ph idx="1"/>
          </p:nvPr>
        </p:nvPicPr>
        <p:blipFill>
          <a:blip r:embed="rId2" cstate="email"/>
          <a:stretch>
            <a:fillRect/>
          </a:stretch>
        </p:blipFill>
        <p:spPr>
          <a:xfrm>
            <a:off x="642910" y="1600200"/>
            <a:ext cx="7929618" cy="4900634"/>
          </a:xfrm>
          <a:prstGeom prst="flowChartAlternateProcess">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The girl seems not to be afraid of them</a:t>
            </a:r>
            <a:endParaRPr lang="ru-RU" dirty="0">
              <a:solidFill>
                <a:srgbClr val="FF0000"/>
              </a:solidFill>
            </a:endParaRPr>
          </a:p>
        </p:txBody>
      </p:sp>
      <p:pic>
        <p:nvPicPr>
          <p:cNvPr id="4" name="Содержимое 3" descr="scarkuz1.jpg"/>
          <p:cNvPicPr>
            <a:picLocks noGrp="1" noChangeAspect="1"/>
          </p:cNvPicPr>
          <p:nvPr>
            <p:ph idx="1"/>
          </p:nvPr>
        </p:nvPicPr>
        <p:blipFill>
          <a:blip r:embed="rId2" cstate="email"/>
          <a:stretch>
            <a:fillRect/>
          </a:stretch>
        </p:blipFill>
        <p:spPr>
          <a:xfrm>
            <a:off x="785786" y="1714488"/>
            <a:ext cx="7572428" cy="4714908"/>
          </a:xfrm>
          <a:prstGeom prst="flowChartDelay">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424</Words>
  <Application>Microsoft Office PowerPoint</Application>
  <PresentationFormat>Экран (4:3)</PresentationFormat>
  <Paragraphs>37</Paragraphs>
  <Slides>33</Slides>
  <Notes>1</Notes>
  <HiddenSlides>9</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WELCOME     TO                            LONDON     ZOO</vt:lpstr>
      <vt:lpstr>London Zoo  is one of the most famous of all London attractions. It is situated in Regent’s Park and was opened in 1828 by the Zoological Society of London</vt:lpstr>
      <vt:lpstr>This is the oldest zoo and we can see it on the map</vt:lpstr>
      <vt:lpstr>A lot of tourists come to the Zoo. The Zoo is open every day from 9 o’clock in the morning till 7 o’clock in the evening.  </vt:lpstr>
      <vt:lpstr>Visitors can find out facts about the animals, including where they live, what they eat and if they are endangered in the wild</vt:lpstr>
      <vt:lpstr>There are a lot of unusual statues at the Zoo</vt:lpstr>
      <vt:lpstr>The Zoo is the best place for rest and fun. </vt:lpstr>
      <vt:lpstr>Such a strange horse we can see there!</vt:lpstr>
      <vt:lpstr>The girl seems not to be afraid of them</vt:lpstr>
      <vt:lpstr>There are about 750 kinds of different animals at the Zoo</vt:lpstr>
      <vt:lpstr>Zebra is strong and beautiful</vt:lpstr>
      <vt:lpstr>The penguins are fond of swimming in a hot day</vt:lpstr>
      <vt:lpstr>This small penguin is rather curious</vt:lpstr>
      <vt:lpstr>The reptiles are beautiful, aren’t they?</vt:lpstr>
      <vt:lpstr>This is Regent’s canal</vt:lpstr>
      <vt:lpstr>You can have a trip</vt:lpstr>
      <vt:lpstr>There is a big aquarium at the Zoo with a lot of beautiful  fishes</vt:lpstr>
      <vt:lpstr>The polar bear is a good swimmer</vt:lpstr>
      <vt:lpstr>And this one is a bit tired and he is going to rest a little</vt:lpstr>
      <vt:lpstr>The lion’s family: a father and a mother. They are strong and clever.  And their baby is small and friendly .</vt:lpstr>
      <vt:lpstr>The mother would like to sleep… but the little lions wouldn’t like to…</vt:lpstr>
      <vt:lpstr>The baby lions are so pretty and funny. They look like big kittens</vt:lpstr>
      <vt:lpstr>Big cats are so lovely! It’s interesting to watch them.</vt:lpstr>
      <vt:lpstr>The hippo is too small…</vt:lpstr>
      <vt:lpstr>The giraffes live in their own house. They can walk, eat and watch the people who come to watch them</vt:lpstr>
      <vt:lpstr>London Zoo has almost 750 species of animals, from the smallest monkey to the tall giraffe. Over 12,000 animals live in the Zoo today, many of them  are rare and endangered.  </vt:lpstr>
      <vt:lpstr>The koala and the owl are so funny</vt:lpstr>
      <vt:lpstr>The funniest animals at London Zoo are monkeys. They jump, run and play with each other. They are not afraid of people and can come very close to them.  </vt:lpstr>
      <vt:lpstr>These animals are endangered The giant panda</vt:lpstr>
      <vt:lpstr>The black rhino </vt:lpstr>
      <vt:lpstr>The African elephants</vt:lpstr>
      <vt:lpstr> The white tiger is endangered too</vt:lpstr>
      <vt:lpstr>Thank you for your attention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LONDON     ZOO</dc:title>
  <dc:creator>Lenochek</dc:creator>
  <cp:lastModifiedBy>Дарёна</cp:lastModifiedBy>
  <cp:revision>43</cp:revision>
  <dcterms:created xsi:type="dcterms:W3CDTF">2010-02-18T19:49:36Z</dcterms:created>
  <dcterms:modified xsi:type="dcterms:W3CDTF">2012-03-28T20:45:45Z</dcterms:modified>
</cp:coreProperties>
</file>