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8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18" r:id="rId55"/>
    <p:sldId id="309" r:id="rId56"/>
    <p:sldId id="320" r:id="rId57"/>
    <p:sldId id="311" r:id="rId58"/>
    <p:sldId id="310" r:id="rId59"/>
    <p:sldId id="312" r:id="rId60"/>
    <p:sldId id="313" r:id="rId61"/>
    <p:sldId id="314" r:id="rId62"/>
    <p:sldId id="315" r:id="rId63"/>
    <p:sldId id="319" r:id="rId64"/>
    <p:sldId id="316" r:id="rId65"/>
    <p:sldId id="317" r:id="rId6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DBF1"/>
    <a:srgbClr val="FFFF00"/>
    <a:srgbClr val="F58FDA"/>
    <a:srgbClr val="00FF00"/>
    <a:srgbClr val="F4F406"/>
    <a:srgbClr val="E614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94D1D3-56D2-4D3B-B36E-4833AFECE1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70913-F2A3-4C10-BC43-AD10565D1B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116D-318C-4182-9606-2C6BFBCC76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6B741-1398-4F60-8333-CF7A4A98D9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819F5-1319-465E-894C-55C495E404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08273-F950-49B0-9EA7-D7FAF1E46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90A39-B415-41B8-9B5D-69D6D9B390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C0FB4-99D8-438E-8252-F05509FACA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B4F1C-A1F7-4366-A101-AAABBB60C0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835E6-86C6-43D6-9E21-1B847E4B02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522FD-00B0-457B-A36A-49AD9C82F9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13C4D3-349B-43BB-93F6-BAC654EBEB4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3" Type="http://schemas.openxmlformats.org/officeDocument/2006/relationships/slide" Target="slide34.xml"/><Relationship Id="rId7" Type="http://schemas.openxmlformats.org/officeDocument/2006/relationships/slide" Target="slide38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7.xml"/><Relationship Id="rId11" Type="http://schemas.openxmlformats.org/officeDocument/2006/relationships/slide" Target="slide42.xml"/><Relationship Id="rId5" Type="http://schemas.openxmlformats.org/officeDocument/2006/relationships/slide" Target="slide36.xml"/><Relationship Id="rId10" Type="http://schemas.openxmlformats.org/officeDocument/2006/relationships/slide" Target="slide41.xml"/><Relationship Id="rId4" Type="http://schemas.openxmlformats.org/officeDocument/2006/relationships/slide" Target="slide35.xml"/><Relationship Id="rId9" Type="http://schemas.openxmlformats.org/officeDocument/2006/relationships/slide" Target="slide4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7086600" cy="3124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Обобщающий урок-игра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по теме: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1447800" y="4267200"/>
            <a:ext cx="5943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"КЛАСС РЫБЫ"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</a:rPr>
              <a:t>Конкурс </a:t>
            </a:r>
            <a:br>
              <a:rPr lang="ru-RU" sz="4000">
                <a:solidFill>
                  <a:srgbClr val="F4F406"/>
                </a:solidFill>
              </a:rPr>
            </a:br>
            <a:r>
              <a:rPr lang="ru-RU" sz="4000">
                <a:solidFill>
                  <a:srgbClr val="F4F406"/>
                </a:solidFill>
              </a:rPr>
              <a:t>«УДАЧЛИВЫЙ РЫБОЛОВ»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u="sng">
                <a:solidFill>
                  <a:srgbClr val="F58FDA"/>
                </a:solidFill>
              </a:rPr>
              <a:t>Задание:</a:t>
            </a:r>
            <a:r>
              <a:rPr lang="ru-RU" sz="2800"/>
              <a:t> </a:t>
            </a:r>
            <a:r>
              <a:rPr lang="ru-RU" sz="2800" b="1"/>
              <a:t>распределить представителей по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 систематическим группам.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« Пойманной» считается рыба,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 систематическое положение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 которой определено правильно.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u="sng">
                <a:solidFill>
                  <a:srgbClr val="F58FDA"/>
                </a:solidFill>
              </a:rPr>
              <a:t>Оценка:</a:t>
            </a:r>
            <a:r>
              <a:rPr lang="ru-RU" sz="2800"/>
              <a:t> </a:t>
            </a:r>
            <a:r>
              <a:rPr lang="ru-RU" sz="2800" b="1"/>
              <a:t>за каждую пойманную рыбу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 1 балл.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600200" y="142875"/>
            <a:ext cx="5943600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u="sng">
                <a:solidFill>
                  <a:srgbClr val="09DBF1"/>
                </a:solidFill>
              </a:rPr>
              <a:t>Систематические группы:</a:t>
            </a:r>
          </a:p>
          <a:p>
            <a:pPr algn="ctr"/>
            <a:endParaRPr lang="ru-RU" sz="3200" b="1">
              <a:solidFill>
                <a:srgbClr val="E614AF"/>
              </a:solidFill>
            </a:endParaRPr>
          </a:p>
          <a:p>
            <a:pPr algn="ctr"/>
            <a:r>
              <a:rPr lang="ru-RU" sz="2800" b="1"/>
              <a:t>А)Хрящевые:</a:t>
            </a:r>
          </a:p>
          <a:p>
            <a:pPr algn="ctr"/>
            <a:r>
              <a:rPr lang="ru-RU" sz="2800" b="1"/>
              <a:t>Б)Костно – хрящевые:</a:t>
            </a:r>
          </a:p>
          <a:p>
            <a:pPr algn="ctr"/>
            <a:r>
              <a:rPr lang="ru-RU" sz="2800" b="1"/>
              <a:t>В)Двоякодышащие:</a:t>
            </a:r>
          </a:p>
          <a:p>
            <a:pPr algn="ctr"/>
            <a:r>
              <a:rPr lang="ru-RU" sz="2800" b="1"/>
              <a:t>Г)Кистепёрые:</a:t>
            </a:r>
          </a:p>
          <a:p>
            <a:pPr algn="ctr"/>
            <a:r>
              <a:rPr lang="ru-RU" sz="2800" b="1"/>
              <a:t>Д)Костистые: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33400" y="3430588"/>
            <a:ext cx="8001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 u="sng">
                <a:solidFill>
                  <a:srgbClr val="F4F406"/>
                </a:solidFill>
              </a:rPr>
              <a:t>Представители:</a:t>
            </a:r>
          </a:p>
          <a:p>
            <a:pPr algn="ctr"/>
            <a:endParaRPr lang="ru-RU" sz="2800">
              <a:solidFill>
                <a:srgbClr val="F4F406"/>
              </a:solidFill>
            </a:endParaRPr>
          </a:p>
          <a:p>
            <a:pPr algn="ctr"/>
            <a:r>
              <a:rPr lang="ru-RU" sz="2800" b="1"/>
              <a:t>1-австралийский рогозуб; 2-треска; </a:t>
            </a:r>
          </a:p>
          <a:p>
            <a:pPr algn="ctr"/>
            <a:r>
              <a:rPr lang="ru-RU" sz="2800" b="1"/>
              <a:t>3-морская лисица; 4-камбала;</a:t>
            </a:r>
          </a:p>
          <a:p>
            <a:pPr algn="ctr"/>
            <a:r>
              <a:rPr lang="ru-RU" sz="2800" b="1"/>
              <a:t> 5-африканский чешуйчатник; 6-горбуша; </a:t>
            </a:r>
          </a:p>
          <a:p>
            <a:pPr algn="ctr"/>
            <a:r>
              <a:rPr lang="ru-RU" sz="2800" b="1"/>
              <a:t>7-латимерия; 8-карась; 9-акула – молот; </a:t>
            </a:r>
          </a:p>
          <a:p>
            <a:pPr algn="ctr"/>
            <a:r>
              <a:rPr lang="ru-RU" sz="2800" b="1"/>
              <a:t>10-белуга.</a:t>
            </a:r>
          </a:p>
          <a:p>
            <a:pPr algn="ctr" eaLnBrk="0" hangingPunct="0"/>
            <a:endParaRPr lang="ru-RU" sz="28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u="sng">
                <a:solidFill>
                  <a:srgbClr val="00FF00"/>
                </a:solidFill>
              </a:rPr>
              <a:t>Ответы: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А) 3; 9.</a:t>
            </a:r>
          </a:p>
          <a:p>
            <a:pPr algn="ctr">
              <a:buFont typeface="Wingdings" pitchFamily="2" charset="2"/>
              <a:buNone/>
            </a:pPr>
            <a:endParaRPr lang="ru-RU" b="1"/>
          </a:p>
          <a:p>
            <a:pPr algn="ctr">
              <a:buFont typeface="Wingdings" pitchFamily="2" charset="2"/>
              <a:buNone/>
            </a:pPr>
            <a:r>
              <a:rPr lang="ru-RU" b="1"/>
              <a:t> Б)10.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 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В)1; 5.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Г)7.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Д)2; 4; 6;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451350" y="3244850"/>
            <a:ext cx="24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/>
              <a:t>.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</a:rPr>
              <a:t>Конкурс «КРОССВОРД»»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 u="sng">
              <a:solidFill>
                <a:srgbClr val="F58FDA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Задание:</a:t>
            </a:r>
            <a:r>
              <a:rPr lang="ru-RU"/>
              <a:t> </a:t>
            </a:r>
            <a:r>
              <a:rPr lang="ru-RU" b="1"/>
              <a:t>по одному представителю  от команды выходят к доске и заполняют кроссворд.</a:t>
            </a:r>
          </a:p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/>
              <a:t> </a:t>
            </a:r>
            <a:r>
              <a:rPr lang="ru-RU" b="1"/>
              <a:t>за каждое название 1 балл.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Задание для 1 команды:</a:t>
            </a:r>
          </a:p>
        </p:txBody>
      </p:sp>
      <p:pic>
        <p:nvPicPr>
          <p:cNvPr id="22536" name="Picture 8" descr="кр2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981200"/>
            <a:ext cx="6858000" cy="3429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Задание для 2 команды: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82" name="Picture 6" descr="кр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1200"/>
            <a:ext cx="7010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Задание для 3 команды: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6" name="Picture 6" descr="кр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69342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Ответы</a:t>
            </a:r>
            <a:r>
              <a:rPr lang="ru-RU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1)килька; карась; камбала; колюшка </a:t>
            </a:r>
          </a:p>
          <a:p>
            <a:pPr algn="ctr"/>
            <a:endParaRPr lang="ru-RU" b="1"/>
          </a:p>
          <a:p>
            <a:pPr algn="ctr">
              <a:buFont typeface="Wingdings" pitchFamily="2" charset="2"/>
              <a:buNone/>
            </a:pPr>
            <a:endParaRPr lang="ru-RU" b="1"/>
          </a:p>
          <a:p>
            <a:pPr algn="ctr">
              <a:buFont typeface="Wingdings" pitchFamily="2" charset="2"/>
              <a:buNone/>
            </a:pPr>
            <a:r>
              <a:rPr lang="ru-RU" b="1"/>
              <a:t>2) скат; сазан; сельдь; севрюга; </a:t>
            </a:r>
          </a:p>
          <a:p>
            <a:pPr algn="ctr"/>
            <a:endParaRPr lang="ru-RU" b="1"/>
          </a:p>
          <a:p>
            <a:pPr algn="ctr">
              <a:buFont typeface="Wingdings" pitchFamily="2" charset="2"/>
              <a:buNone/>
            </a:pPr>
            <a:endParaRPr lang="ru-RU" b="1"/>
          </a:p>
          <a:p>
            <a:pPr algn="ctr">
              <a:buFont typeface="Wingdings" pitchFamily="2" charset="2"/>
              <a:buNone/>
            </a:pPr>
            <a:r>
              <a:rPr lang="ru-RU" b="1"/>
              <a:t>3)сазан; сельдь; севрюга; ставрида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  <a:effectLst/>
              </a:rPr>
              <a:t>Конкурс «ТЫ -  МНЕ, Я – ТЕБЕ»</a:t>
            </a:r>
            <a:br>
              <a:rPr lang="ru-RU" sz="4000">
                <a:solidFill>
                  <a:srgbClr val="F4F406"/>
                </a:solidFill>
                <a:effectLst/>
              </a:rPr>
            </a:br>
            <a:endParaRPr lang="ru-RU" sz="4000">
              <a:solidFill>
                <a:srgbClr val="F4F406"/>
              </a:solidFill>
              <a:effectLst/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Условия:</a:t>
            </a:r>
            <a:r>
              <a:rPr lang="ru-RU"/>
              <a:t> </a:t>
            </a:r>
            <a:r>
              <a:rPr lang="ru-RU" b="1"/>
              <a:t>команды задают другим 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  командам по 5 вопросов о рыбах.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  Если отвечающая команда даёт    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  неправильный ответ, балл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  присуждается команде,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  задававшей вопрос.</a:t>
            </a:r>
          </a:p>
          <a:p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/>
              <a:t> </a:t>
            </a:r>
            <a:r>
              <a:rPr lang="ru-RU" b="1"/>
              <a:t>1 балл за каждый правильный  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</a:rPr>
              <a:t>Конкурс «РЫБЬИ ФАМИЛИИ»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Задание:</a:t>
            </a:r>
            <a:r>
              <a:rPr lang="ru-RU" b="1"/>
              <a:t> написать наибольшее количество   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фамилий, произошедших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от названий рыб.</a:t>
            </a:r>
            <a:endParaRPr lang="ru-RU" b="1" u="sng"/>
          </a:p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/>
              <a:t> </a:t>
            </a:r>
            <a:r>
              <a:rPr lang="ru-RU" b="1"/>
              <a:t>1 балл за каждую реально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существующую фамилию.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  <a:latin typeface="Arial" pitchFamily="34" charset="0"/>
              </a:rPr>
              <a:t>«ЗАГАДОЧНЫЙ КОНКУРС»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Условия:</a:t>
            </a:r>
            <a:r>
              <a:rPr lang="ru-RU"/>
              <a:t> </a:t>
            </a:r>
            <a:r>
              <a:rPr lang="ru-RU" b="1"/>
              <a:t>команды по очереди отгадывают загадки, если отвечающая команда даёт неправильный ответ, команды противников могут дать свой вариант ответа и заработать дополнительные баллы.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/>
              <a:t> </a:t>
            </a:r>
            <a:r>
              <a:rPr lang="ru-RU" b="1"/>
              <a:t>за каждый правильный ответ 1 балл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</a:rPr>
              <a:t>Конкурс «КТО БОЛЬШЕ»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Задание:</a:t>
            </a:r>
            <a:r>
              <a:rPr lang="ru-RU" u="sng"/>
              <a:t> </a:t>
            </a:r>
            <a:r>
              <a:rPr lang="ru-RU" b="1"/>
              <a:t>первая команда называет рыбу, вторая команда называет рыбу, название которой начинается на последнюю букву предыдущей рыбы и так далее.</a:t>
            </a:r>
            <a:endParaRPr lang="ru-RU" b="1" u="sng"/>
          </a:p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/>
              <a:t> </a:t>
            </a:r>
            <a:r>
              <a:rPr lang="ru-RU" b="1"/>
              <a:t>1 балл за каждое название.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</a:rPr>
              <a:t>Конкурс «ЗООШУТКА»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Задание:</a:t>
            </a:r>
            <a:r>
              <a:rPr lang="ru-RU"/>
              <a:t> </a:t>
            </a:r>
            <a:r>
              <a:rPr lang="ru-RU" b="1"/>
              <a:t>определить, из частей каких рыб составлена фантастическая рыба.</a:t>
            </a:r>
            <a:endParaRPr lang="ru-RU" b="1" u="sng"/>
          </a:p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/>
              <a:t> </a:t>
            </a:r>
            <a:r>
              <a:rPr lang="ru-RU" b="1"/>
              <a:t>12 баллов.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Рыб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624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Ответы:</a:t>
            </a:r>
            <a:r>
              <a:rPr lang="ru-RU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/>
              <a:t> </a:t>
            </a:r>
            <a:r>
              <a:rPr lang="ru-RU" b="1"/>
              <a:t>голова – щуки;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 тело – леща;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хвост – вуалехвоста;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спина и анальный плавник – ерша;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грудные и брюшные плавники –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рыбы-ласточки.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4F406"/>
                </a:solidFill>
              </a:rPr>
              <a:t>Конкурс «ШИФРОВКА»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Задание:</a:t>
            </a:r>
            <a:r>
              <a:rPr lang="ru-RU" b="1"/>
              <a:t> из океана от Нептуна пришли шифровки. Буквы в словах перепутаны. Переставьте буквы так, чтобы получились названия рыб, которых можно употреблять в пищу.</a:t>
            </a:r>
          </a:p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 b="1"/>
              <a:t> 1 балл за каждую шифровку.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Шифровки для 1 команды: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/>
              <a:t>Т А П В О Л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/>
              <a:t>  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/>
              <a:t>С Е К Р А Т 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/>
              <a:t> 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/>
              <a:t>Д У К С А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/>
              <a:t>     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/>
              <a:t>Д Ь С Т Р Е Я 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Шифровки для 2 команды: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З Н А А С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6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Т О Р Е С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М Л И Н А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Л А Т И М Е Р И 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Шифровки для 3 команды: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Т А М Н И Й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   </a:t>
            </a:r>
            <a:endParaRPr lang="ru-RU" sz="36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Р Ф Ь Л Е О</a:t>
            </a:r>
            <a:r>
              <a:rPr lang="ru-RU" sz="3600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  </a:t>
            </a:r>
            <a:endParaRPr lang="ru-RU" sz="36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А Е У Г Л Б</a:t>
            </a:r>
            <a:r>
              <a:rPr lang="ru-RU" sz="3600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  </a:t>
            </a:r>
            <a:endParaRPr lang="ru-RU" sz="36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/>
              <a:t>У Б О Р Г А Ш</a:t>
            </a:r>
            <a:r>
              <a:rPr lang="ru-RU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Ответы: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u="sng">
                <a:solidFill>
                  <a:srgbClr val="F4F406"/>
                </a:solidFill>
              </a:rPr>
              <a:t>Шифровки для 1 команды: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>
              <a:solidFill>
                <a:srgbClr val="F4F406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Т А П В О Л    </a:t>
            </a:r>
            <a:r>
              <a:rPr lang="ru-RU" b="1" i="1"/>
              <a:t>(плотва)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С Е К Р А Т    </a:t>
            </a:r>
            <a:r>
              <a:rPr lang="ru-RU" b="1" i="1"/>
              <a:t>(треска)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Д У К С А       </a:t>
            </a:r>
            <a:r>
              <a:rPr lang="ru-RU" b="1" i="1"/>
              <a:t>(судак)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Д Ь С Т Р Е Я Л  </a:t>
            </a:r>
            <a:r>
              <a:rPr lang="ru-RU" b="1" i="1"/>
              <a:t>(стерлядь)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</a:rPr>
              <a:t>Ответы: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u="sng">
                <a:solidFill>
                  <a:srgbClr val="F4F406"/>
                </a:solidFill>
              </a:rPr>
              <a:t>Шифровки для 2 команды: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>
              <a:solidFill>
                <a:srgbClr val="F4F406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З Н А А С</a:t>
            </a:r>
            <a:r>
              <a:rPr lang="ru-RU"/>
              <a:t>   </a:t>
            </a:r>
            <a:r>
              <a:rPr lang="ru-RU" i="1"/>
              <a:t>(сазан)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Т О Р Е С</a:t>
            </a:r>
            <a:r>
              <a:rPr lang="ru-RU"/>
              <a:t>   </a:t>
            </a:r>
            <a:r>
              <a:rPr lang="ru-RU" i="1"/>
              <a:t>(осётр)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М Л И Н А</a:t>
            </a:r>
            <a:r>
              <a:rPr lang="ru-RU"/>
              <a:t>   </a:t>
            </a:r>
            <a:r>
              <a:rPr lang="ru-RU" i="1"/>
              <a:t>(налим)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Л А Т И М Е Р И Я</a:t>
            </a:r>
            <a:r>
              <a:rPr lang="ru-RU"/>
              <a:t>  </a:t>
            </a:r>
            <a:r>
              <a:rPr lang="ru-RU" i="1"/>
              <a:t>(латимерия)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885825"/>
            <a:ext cx="8382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1)Он в самом омуте живёт, хозяин глубины. </a:t>
            </a:r>
          </a:p>
          <a:p>
            <a:pPr algn="ctr"/>
            <a:r>
              <a:rPr lang="ru-RU" sz="2800" b="1"/>
              <a:t>Имеет он огромный рот, а глазки чуть видны.</a:t>
            </a:r>
            <a:r>
              <a:rPr lang="ru-RU" sz="2400"/>
              <a:t>       </a:t>
            </a:r>
          </a:p>
          <a:p>
            <a:pPr algn="ctr"/>
            <a:r>
              <a:rPr lang="ru-RU" sz="2800" b="1" i="1">
                <a:solidFill>
                  <a:srgbClr val="F4F406"/>
                </a:solidFill>
              </a:rPr>
              <a:t>сом</a:t>
            </a:r>
          </a:p>
          <a:p>
            <a:pPr algn="ctr"/>
            <a:endParaRPr lang="ru-RU" sz="2800" b="1" i="1">
              <a:solidFill>
                <a:srgbClr val="F4F406"/>
              </a:solidFill>
            </a:endParaRPr>
          </a:p>
          <a:p>
            <a:pPr algn="ctr"/>
            <a:r>
              <a:rPr lang="ru-RU" sz="2800" b="1"/>
              <a:t>2)Есть голова, да нет волос, есть глаза, </a:t>
            </a:r>
          </a:p>
          <a:p>
            <a:pPr algn="ctr"/>
            <a:r>
              <a:rPr lang="ru-RU" sz="2800" b="1"/>
              <a:t>да нет бровей, перья есть, да не летает, </a:t>
            </a:r>
          </a:p>
          <a:p>
            <a:pPr algn="ctr"/>
            <a:r>
              <a:rPr lang="ru-RU" sz="2800" b="1"/>
              <a:t>в холоде не зябнет и жары не боится.</a:t>
            </a:r>
            <a:r>
              <a:rPr lang="ru-RU" sz="2400"/>
              <a:t>      </a:t>
            </a:r>
          </a:p>
          <a:p>
            <a:pPr algn="ctr"/>
            <a:r>
              <a:rPr lang="ru-RU" sz="2800" b="1" i="1">
                <a:solidFill>
                  <a:srgbClr val="F4F406"/>
                </a:solidFill>
              </a:rPr>
              <a:t>рыба</a:t>
            </a:r>
          </a:p>
          <a:p>
            <a:pPr algn="ctr"/>
            <a:endParaRPr lang="ru-RU" sz="2800" b="1" i="1">
              <a:solidFill>
                <a:srgbClr val="F4F406"/>
              </a:solidFill>
            </a:endParaRPr>
          </a:p>
          <a:p>
            <a:pPr algn="ctr"/>
            <a:r>
              <a:rPr lang="ru-RU" sz="2800" b="1"/>
              <a:t>3)С зубастой трёхметровой рыбкой </a:t>
            </a:r>
          </a:p>
          <a:p>
            <a:pPr algn="ctr"/>
            <a:r>
              <a:rPr lang="ru-RU" sz="2800" b="1"/>
              <a:t>знакомство было бы ошибкой.</a:t>
            </a:r>
            <a:r>
              <a:rPr lang="ru-RU" sz="2400"/>
              <a:t>   </a:t>
            </a:r>
          </a:p>
          <a:p>
            <a:pPr algn="ctr"/>
            <a:r>
              <a:rPr lang="ru-RU" sz="2400"/>
              <a:t> </a:t>
            </a:r>
            <a:r>
              <a:rPr lang="ru-RU" sz="2800" b="1" i="1">
                <a:solidFill>
                  <a:srgbClr val="F4F406"/>
                </a:solidFill>
              </a:rPr>
              <a:t>акула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00FF00"/>
                </a:solidFill>
                <a:effectLst/>
              </a:rPr>
              <a:t>Загадки для 1 команды:</a:t>
            </a:r>
            <a:r>
              <a:rPr lang="ru-RU" sz="4000" b="0">
                <a:solidFill>
                  <a:schemeClr val="tx1"/>
                </a:solidFill>
                <a:effectLst/>
              </a:rPr>
              <a:t/>
            </a:r>
            <a:br>
              <a:rPr lang="ru-RU" sz="4000" b="0">
                <a:solidFill>
                  <a:schemeClr val="tx1"/>
                </a:solidFill>
                <a:effectLst/>
              </a:rPr>
            </a:br>
            <a:endParaRPr lang="ru-RU" sz="4000" b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FF00"/>
                </a:solidFill>
              </a:rPr>
              <a:t>Ответы: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u="sng">
                <a:solidFill>
                  <a:srgbClr val="F4F406"/>
                </a:solidFill>
              </a:rPr>
              <a:t>Шифровки для 3 команды: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>
              <a:solidFill>
                <a:srgbClr val="F4F406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Т А М Н И Й</a:t>
            </a:r>
            <a:r>
              <a:rPr lang="ru-RU"/>
              <a:t>   </a:t>
            </a:r>
            <a:r>
              <a:rPr lang="ru-RU" i="1"/>
              <a:t>(минтай)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Р Ф Ь Л Е О</a:t>
            </a:r>
            <a:r>
              <a:rPr lang="ru-RU"/>
              <a:t>   </a:t>
            </a:r>
            <a:r>
              <a:rPr lang="ru-RU" i="1"/>
              <a:t>(форель)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А Е У Г Л Б</a:t>
            </a:r>
            <a:r>
              <a:rPr lang="ru-RU"/>
              <a:t>   </a:t>
            </a:r>
            <a:r>
              <a:rPr lang="ru-RU" i="1"/>
              <a:t>(белуга)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У Б О Р Г А Ш</a:t>
            </a:r>
            <a:r>
              <a:rPr lang="ru-RU"/>
              <a:t>  </a:t>
            </a:r>
            <a:r>
              <a:rPr lang="ru-RU" i="1"/>
              <a:t>(горбуша)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</a:rPr>
              <a:t>Конкурс </a:t>
            </a:r>
            <a:br>
              <a:rPr lang="ru-RU" sz="4000">
                <a:solidFill>
                  <a:srgbClr val="F4F406"/>
                </a:solidFill>
              </a:rPr>
            </a:br>
            <a:r>
              <a:rPr lang="ru-RU" sz="4000">
                <a:solidFill>
                  <a:srgbClr val="F4F406"/>
                </a:solidFill>
              </a:rPr>
              <a:t>«ЗАМОРОЧКИ ИЗ БОЧКИ»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Условия:</a:t>
            </a:r>
            <a:r>
              <a:rPr lang="ru-RU"/>
              <a:t> </a:t>
            </a:r>
            <a:r>
              <a:rPr lang="ru-RU" b="1"/>
              <a:t>команды по очереди вытаскивают из бочонка номерки и отвечают на вопрос под этим номером.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   Если отвечающая команда даёт неправильный ответ, другие команды могут ответить и заработать дополнительные баллы.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/>
              <a:t> </a:t>
            </a:r>
            <a:r>
              <a:rPr lang="ru-RU" b="1"/>
              <a:t>2 балла за каждый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30" name="Group 22"/>
          <p:cNvGraphicFramePr>
            <a:graphicFrameLocks noGrp="1"/>
          </p:cNvGraphicFramePr>
          <p:nvPr/>
        </p:nvGraphicFramePr>
        <p:xfrm>
          <a:off x="1524000" y="1397000"/>
          <a:ext cx="6096000" cy="40640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2" action="ppaction://hlinksldjump"/>
                        </a:rPr>
                        <a:t>№ 1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FD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3" action="ppaction://hlinksldjump"/>
                        </a:rPr>
                        <a:t>№ 2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FD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4" action="ppaction://hlinksldjump"/>
                        </a:rPr>
                        <a:t>№ 3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FD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5" action="ppaction://hlinksldjump"/>
                        </a:rPr>
                        <a:t>№ 4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FD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6" action="ppaction://hlinksldjump"/>
                        </a:rPr>
                        <a:t>№ 5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FD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7" action="ppaction://hlinksldjump"/>
                        </a:rPr>
                        <a:t>№ 6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FD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8" action="ppaction://hlinksldjump"/>
                        </a:rPr>
                        <a:t>№ 7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FD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9" action="ppaction://hlinksldjump"/>
                        </a:rPr>
                        <a:t>№ 8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FD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FDA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0" action="ppaction://hlinksldjump"/>
                        </a:rPr>
                        <a:t>№ 9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FDA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31" name="AutoShape 2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685800" cy="8143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09600" y="968375"/>
            <a:ext cx="80772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5400" b="1" u="sng">
                <a:solidFill>
                  <a:srgbClr val="F58FDA"/>
                </a:solidFill>
              </a:rPr>
              <a:t>№ 1.</a:t>
            </a:r>
          </a:p>
          <a:p>
            <a:pPr algn="ctr"/>
            <a:endParaRPr lang="ru-RU" sz="5400" b="1" u="sng">
              <a:solidFill>
                <a:srgbClr val="F58FDA"/>
              </a:solidFill>
            </a:endParaRPr>
          </a:p>
          <a:p>
            <a:pPr algn="ctr"/>
            <a:r>
              <a:rPr lang="ru-RU" sz="4000" b="1"/>
              <a:t>Почему трудно держать в руках живую рыбу?</a:t>
            </a:r>
          </a:p>
          <a:p>
            <a:pPr algn="ctr"/>
            <a:endParaRPr lang="ru-RU" sz="4000" b="1"/>
          </a:p>
          <a:p>
            <a:pPr algn="ctr"/>
            <a:endParaRPr lang="ru-RU" sz="4000" b="1"/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Тело покрыто слизью</a:t>
            </a:r>
            <a:r>
              <a:rPr lang="ru-RU" sz="4000"/>
              <a:t> </a:t>
            </a:r>
            <a:r>
              <a:rPr lang="ru-RU" sz="4000" b="1"/>
              <a:t>      </a:t>
            </a:r>
          </a:p>
        </p:txBody>
      </p:sp>
      <p:sp>
        <p:nvSpPr>
          <p:cNvPr id="44037" name="AutoShape 5">
            <a:hlinkClick r:id="rId2" action="ppaction://hlinksldjump"/>
            <a:hlinkHover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53400" y="5791200"/>
            <a:ext cx="762000" cy="8143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28600" y="381000"/>
            <a:ext cx="8534400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5400" b="1" u="sng">
              <a:solidFill>
                <a:srgbClr val="F58FDA"/>
              </a:solidFill>
            </a:endParaRPr>
          </a:p>
          <a:p>
            <a:pPr algn="ctr"/>
            <a:r>
              <a:rPr lang="ru-RU" sz="5400" b="1" u="sng">
                <a:solidFill>
                  <a:srgbClr val="F58FDA"/>
                </a:solidFill>
              </a:rPr>
              <a:t>№ 2.</a:t>
            </a:r>
          </a:p>
          <a:p>
            <a:pPr algn="ctr"/>
            <a:endParaRPr lang="ru-RU" sz="5400" b="1" u="sng">
              <a:solidFill>
                <a:srgbClr val="F58FDA"/>
              </a:solidFill>
            </a:endParaRPr>
          </a:p>
          <a:p>
            <a:pPr algn="ctr"/>
            <a:r>
              <a:rPr lang="ru-RU" sz="4000" b="1"/>
              <a:t>Почему даже в мутной воде рыба не натыкается на препятствия?</a:t>
            </a:r>
          </a:p>
          <a:p>
            <a:pPr algn="ctr"/>
            <a:endParaRPr lang="ru-RU" sz="4000" b="1"/>
          </a:p>
          <a:p>
            <a:pPr algn="ctr"/>
            <a:endParaRPr lang="ru-RU" sz="4000" i="1">
              <a:solidFill>
                <a:srgbClr val="F4F406"/>
              </a:solidFill>
            </a:endParaRPr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За счёт боковой линии</a:t>
            </a:r>
            <a:r>
              <a:rPr lang="ru-RU" sz="4000" b="1" i="1"/>
              <a:t> </a:t>
            </a:r>
          </a:p>
        </p:txBody>
      </p:sp>
      <p:sp>
        <p:nvSpPr>
          <p:cNvPr id="450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715000"/>
            <a:ext cx="814388" cy="890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28600" y="725488"/>
            <a:ext cx="84582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5400" b="1" u="sng">
                <a:solidFill>
                  <a:srgbClr val="F58FDA"/>
                </a:solidFill>
              </a:rPr>
              <a:t>№3.</a:t>
            </a:r>
          </a:p>
          <a:p>
            <a:pPr algn="just"/>
            <a:endParaRPr lang="ru-RU" sz="5400" b="1" u="sng">
              <a:solidFill>
                <a:srgbClr val="F58FDA"/>
              </a:solidFill>
            </a:endParaRPr>
          </a:p>
          <a:p>
            <a:pPr algn="ctr"/>
            <a:r>
              <a:rPr lang="ru-RU" sz="4000" b="1"/>
              <a:t>Почему не тонут акулы, хотя у них нет плавательного пузыря? </a:t>
            </a:r>
          </a:p>
          <a:p>
            <a:pPr algn="ctr"/>
            <a:endParaRPr lang="ru-RU" sz="4000" b="1"/>
          </a:p>
          <a:p>
            <a:pPr algn="ctr"/>
            <a:endParaRPr lang="ru-RU" sz="4000" b="1"/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В печени находится запас жира</a:t>
            </a:r>
            <a:r>
              <a:rPr lang="ru-RU">
                <a:solidFill>
                  <a:srgbClr val="F4F406"/>
                </a:solidFill>
              </a:rPr>
              <a:t> </a:t>
            </a:r>
            <a:r>
              <a:rPr lang="ru-RU" sz="4000" b="1">
                <a:solidFill>
                  <a:srgbClr val="F4F406"/>
                </a:solidFill>
              </a:rPr>
              <a:t> </a:t>
            </a:r>
          </a:p>
        </p:txBody>
      </p:sp>
      <p:sp>
        <p:nvSpPr>
          <p:cNvPr id="4608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838200" cy="890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" y="762000"/>
            <a:ext cx="8818563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5400" b="1" u="sng">
                <a:solidFill>
                  <a:srgbClr val="F58FDA"/>
                </a:solidFill>
              </a:rPr>
              <a:t>№ 4</a:t>
            </a:r>
            <a:r>
              <a:rPr lang="ru-RU">
                <a:solidFill>
                  <a:srgbClr val="F58FDA"/>
                </a:solidFill>
              </a:rPr>
              <a:t>.</a:t>
            </a:r>
          </a:p>
          <a:p>
            <a:pPr algn="ctr"/>
            <a:endParaRPr lang="ru-RU">
              <a:solidFill>
                <a:srgbClr val="F58FDA"/>
              </a:solidFill>
            </a:endParaRPr>
          </a:p>
          <a:p>
            <a:pPr algn="ctr"/>
            <a:endParaRPr lang="ru-RU"/>
          </a:p>
          <a:p>
            <a:pPr algn="ctr"/>
            <a:r>
              <a:rPr lang="ru-RU" sz="4000" b="1"/>
              <a:t>Горчак, тиляпия, колюшка, пинагор.</a:t>
            </a:r>
          </a:p>
          <a:p>
            <a:pPr algn="ctr"/>
            <a:r>
              <a:rPr lang="ru-RU" sz="4000" b="1"/>
              <a:t> Что всех этих рыб объединяет?</a:t>
            </a:r>
          </a:p>
          <a:p>
            <a:pPr algn="ctr"/>
            <a:endParaRPr lang="ru-RU" sz="4000" b="1"/>
          </a:p>
          <a:p>
            <a:pPr algn="ctr"/>
            <a:endParaRPr lang="ru-RU" sz="4000" b="1" i="1">
              <a:solidFill>
                <a:srgbClr val="F4F406"/>
              </a:solidFill>
            </a:endParaRPr>
          </a:p>
          <a:p>
            <a:pPr algn="ctr"/>
            <a:endParaRPr lang="ru-RU" sz="4000" b="1" i="1">
              <a:solidFill>
                <a:srgbClr val="F4F406"/>
              </a:solidFill>
            </a:endParaRPr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Забота о потомстве</a:t>
            </a:r>
            <a:r>
              <a:rPr lang="ru-RU"/>
              <a:t>    </a:t>
            </a:r>
          </a:p>
        </p:txBody>
      </p:sp>
      <p:sp>
        <p:nvSpPr>
          <p:cNvPr id="4710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867400"/>
            <a:ext cx="762000" cy="8143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81000" y="566738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5400" b="1" u="sng">
                <a:solidFill>
                  <a:srgbClr val="F58FDA"/>
                </a:solidFill>
              </a:rPr>
              <a:t>№ 5.</a:t>
            </a:r>
          </a:p>
          <a:p>
            <a:pPr algn="ctr"/>
            <a:r>
              <a:rPr lang="ru-RU" sz="4000" b="1"/>
              <a:t>Чешуя рыб – «паспорт» </a:t>
            </a:r>
          </a:p>
          <a:p>
            <a:pPr algn="ctr"/>
            <a:r>
              <a:rPr lang="ru-RU" sz="4000" b="1"/>
              <a:t>и «медицинская книжка» одновременно.   </a:t>
            </a:r>
          </a:p>
          <a:p>
            <a:pPr algn="ctr"/>
            <a:r>
              <a:rPr lang="ru-RU" sz="4000" b="1"/>
              <a:t>    Почему?   </a:t>
            </a:r>
          </a:p>
          <a:p>
            <a:pPr algn="ctr"/>
            <a:endParaRPr lang="ru-RU" sz="4000" b="1"/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По чешуе можно определить возраст и состояние здоровья рыбы </a:t>
            </a:r>
          </a:p>
        </p:txBody>
      </p:sp>
      <p:sp>
        <p:nvSpPr>
          <p:cNvPr id="4813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791200"/>
            <a:ext cx="762000" cy="890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79400" y="-449263"/>
            <a:ext cx="8485188" cy="722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5400" b="1">
              <a:solidFill>
                <a:srgbClr val="F58FDA"/>
              </a:solidFill>
            </a:endParaRPr>
          </a:p>
          <a:p>
            <a:pPr algn="ctr"/>
            <a:r>
              <a:rPr lang="ru-RU" sz="5400" b="1" u="sng">
                <a:solidFill>
                  <a:srgbClr val="F58FDA"/>
                </a:solidFill>
              </a:rPr>
              <a:t>№ 6.</a:t>
            </a:r>
          </a:p>
          <a:p>
            <a:pPr algn="ctr"/>
            <a:r>
              <a:rPr lang="ru-RU" sz="4000" b="1"/>
              <a:t>В аквариум к слепой щуке </a:t>
            </a:r>
          </a:p>
          <a:p>
            <a:pPr algn="ctr"/>
            <a:r>
              <a:rPr lang="ru-RU" sz="4000" b="1"/>
              <a:t>пустили рыб. Не видя их,</a:t>
            </a:r>
          </a:p>
          <a:p>
            <a:pPr algn="ctr"/>
            <a:r>
              <a:rPr lang="ru-RU" sz="4000" b="1"/>
              <a:t> щука бросилась и без промаха </a:t>
            </a:r>
          </a:p>
          <a:p>
            <a:pPr algn="ctr"/>
            <a:r>
              <a:rPr lang="ru-RU" sz="4000" b="1"/>
              <a:t>переловила всех. </a:t>
            </a:r>
          </a:p>
          <a:p>
            <a:pPr algn="ctr"/>
            <a:r>
              <a:rPr lang="ru-RU" sz="4000" b="1"/>
              <a:t>Каким образом она их обнаружила?</a:t>
            </a:r>
          </a:p>
          <a:p>
            <a:pPr algn="ctr"/>
            <a:endParaRPr lang="ru-RU" sz="4000" i="1">
              <a:solidFill>
                <a:srgbClr val="F4F406"/>
              </a:solidFill>
            </a:endParaRPr>
          </a:p>
          <a:p>
            <a:pPr algn="ctr"/>
            <a:endParaRPr lang="ru-RU" sz="4000" i="1">
              <a:solidFill>
                <a:srgbClr val="F4F406"/>
              </a:solidFill>
            </a:endParaRPr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С помощью боковой линии </a:t>
            </a:r>
          </a:p>
          <a:p>
            <a:pPr algn="ctr"/>
            <a:r>
              <a:rPr lang="ru-RU" sz="4000" b="1"/>
              <a:t>  </a:t>
            </a:r>
          </a:p>
        </p:txBody>
      </p:sp>
      <p:sp>
        <p:nvSpPr>
          <p:cNvPr id="4915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019800"/>
            <a:ext cx="762000" cy="838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62013" y="619125"/>
            <a:ext cx="7251700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5400" b="1" u="sng">
                <a:solidFill>
                  <a:srgbClr val="F58FDA"/>
                </a:solidFill>
              </a:rPr>
              <a:t>№ 7</a:t>
            </a:r>
            <a:r>
              <a:rPr lang="ru-RU" sz="5400" b="1">
                <a:solidFill>
                  <a:srgbClr val="F58FDA"/>
                </a:solidFill>
              </a:rPr>
              <a:t>. </a:t>
            </a:r>
          </a:p>
          <a:p>
            <a:pPr algn="ctr"/>
            <a:endParaRPr lang="ru-RU" sz="5400" b="1">
              <a:solidFill>
                <a:srgbClr val="F58FDA"/>
              </a:solidFill>
            </a:endParaRPr>
          </a:p>
          <a:p>
            <a:pPr algn="ctr"/>
            <a:r>
              <a:rPr lang="ru-RU" sz="4000" b="1"/>
              <a:t>Почему зимой может </a:t>
            </a:r>
          </a:p>
          <a:p>
            <a:pPr algn="ctr"/>
            <a:r>
              <a:rPr lang="ru-RU" sz="4000" b="1"/>
              <a:t>происходить замор рыбы?</a:t>
            </a:r>
            <a:r>
              <a:rPr lang="ru-RU"/>
              <a:t> </a:t>
            </a:r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Из - за недостатка кислорода  </a:t>
            </a:r>
          </a:p>
        </p:txBody>
      </p:sp>
      <p:sp>
        <p:nvSpPr>
          <p:cNvPr id="5018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791200"/>
            <a:ext cx="762000" cy="8143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ru-RU" sz="4000" u="sng">
                <a:solidFill>
                  <a:srgbClr val="00FF00"/>
                </a:solidFill>
                <a:effectLst/>
              </a:rPr>
              <a:t>Загадки для 2 команды: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1)Дом шумит, хозяева молчат.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Пришли люди, хозяев забрали,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а дом в окошки ушёл.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F4F406"/>
                </a:solidFill>
                <a:effectLst/>
              </a:rPr>
              <a:t>рыба и сеть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i="1">
              <a:solidFill>
                <a:srgbClr val="F4F406"/>
              </a:solidFill>
              <a:effectLst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2)Драчун и забияка, живёт в воде,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 когти на спине и щука не проглотит.</a:t>
            </a:r>
            <a:r>
              <a:rPr lang="ru-RU"/>
              <a:t>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F4F406"/>
                </a:solidFill>
                <a:effectLst/>
              </a:rPr>
              <a:t>ёрш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i="1">
              <a:solidFill>
                <a:srgbClr val="F4F406"/>
              </a:solidFill>
              <a:effectLst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3)Не человек, не зверь, а с усами.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F4F406"/>
                </a:solidFill>
                <a:effectLst/>
              </a:rPr>
              <a:t>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95275" y="523875"/>
            <a:ext cx="8385175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ru-RU" sz="5400" b="1" u="sng">
              <a:solidFill>
                <a:srgbClr val="F58FDA"/>
              </a:solidFill>
            </a:endParaRPr>
          </a:p>
          <a:p>
            <a:pPr algn="ctr"/>
            <a:r>
              <a:rPr lang="ru-RU" sz="5400" b="1" u="sng">
                <a:solidFill>
                  <a:srgbClr val="F58FDA"/>
                </a:solidFill>
              </a:rPr>
              <a:t>№ 8.</a:t>
            </a:r>
          </a:p>
          <a:p>
            <a:pPr algn="ctr"/>
            <a:endParaRPr lang="ru-RU" sz="5400" b="1" u="sng">
              <a:solidFill>
                <a:srgbClr val="F58FDA"/>
              </a:solidFill>
            </a:endParaRPr>
          </a:p>
          <a:p>
            <a:pPr algn="ctr"/>
            <a:r>
              <a:rPr lang="ru-RU"/>
              <a:t> </a:t>
            </a:r>
          </a:p>
          <a:p>
            <a:pPr algn="ctr"/>
            <a:r>
              <a:rPr lang="ru-RU" sz="4000" b="1"/>
              <a:t>У налима «всё наоборот» - </a:t>
            </a:r>
          </a:p>
          <a:p>
            <a:pPr algn="ctr"/>
            <a:r>
              <a:rPr lang="ru-RU" sz="4000" b="1"/>
              <a:t>говорят бывалые рыбаки. Почему?</a:t>
            </a:r>
          </a:p>
          <a:p>
            <a:pPr algn="ctr"/>
            <a:r>
              <a:rPr lang="ru-RU" b="1"/>
              <a:t> </a:t>
            </a:r>
          </a:p>
          <a:p>
            <a:pPr algn="ctr"/>
            <a:endParaRPr lang="ru-RU" sz="4000" i="1">
              <a:solidFill>
                <a:srgbClr val="F4F406"/>
              </a:solidFill>
            </a:endParaRPr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Нерестится зимой </a:t>
            </a:r>
          </a:p>
          <a:p>
            <a:pPr algn="ctr"/>
            <a:r>
              <a:rPr lang="ru-RU" b="1"/>
              <a:t> </a:t>
            </a:r>
          </a:p>
        </p:txBody>
      </p:sp>
      <p:sp>
        <p:nvSpPr>
          <p:cNvPr id="5120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791200"/>
            <a:ext cx="838200" cy="890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04800" y="533400"/>
            <a:ext cx="862965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5400" b="1" u="sng">
                <a:solidFill>
                  <a:srgbClr val="F58FDA"/>
                </a:solidFill>
              </a:rPr>
              <a:t>№ 9.</a:t>
            </a:r>
          </a:p>
          <a:p>
            <a:pPr algn="ctr"/>
            <a:endParaRPr lang="ru-RU" sz="5400" b="1" u="sng">
              <a:solidFill>
                <a:srgbClr val="F58FDA"/>
              </a:solidFill>
            </a:endParaRPr>
          </a:p>
          <a:p>
            <a:pPr algn="ctr"/>
            <a:r>
              <a:rPr lang="ru-RU" sz="4000" b="1"/>
              <a:t>Народное название вьюна – пискун. </a:t>
            </a:r>
          </a:p>
          <a:p>
            <a:pPr algn="ctr"/>
            <a:r>
              <a:rPr lang="ru-RU" sz="4000" b="1"/>
              <a:t>Почему он получил такое название?</a:t>
            </a:r>
          </a:p>
          <a:p>
            <a:pPr algn="ctr"/>
            <a:endParaRPr lang="ru-RU" sz="4000" b="1"/>
          </a:p>
          <a:p>
            <a:pPr algn="ctr"/>
            <a:endParaRPr lang="ru-RU" sz="4000" b="1" i="1">
              <a:solidFill>
                <a:srgbClr val="F4F406"/>
              </a:solidFill>
            </a:endParaRPr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Выводит воздух через анальное </a:t>
            </a:r>
          </a:p>
          <a:p>
            <a:pPr algn="ctr"/>
            <a:r>
              <a:rPr lang="ru-RU" sz="4000" b="1" i="1">
                <a:solidFill>
                  <a:srgbClr val="F4F406"/>
                </a:solidFill>
              </a:rPr>
              <a:t>отверстие с характерным звуком</a:t>
            </a:r>
            <a:r>
              <a:rPr lang="ru-RU"/>
              <a:t> </a:t>
            </a:r>
          </a:p>
        </p:txBody>
      </p:sp>
      <p:sp>
        <p:nvSpPr>
          <p:cNvPr id="5222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019800"/>
            <a:ext cx="685800" cy="838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</a:rPr>
              <a:t>Конкурс </a:t>
            </a:r>
            <a:br>
              <a:rPr lang="ru-RU" sz="4000">
                <a:solidFill>
                  <a:srgbClr val="F4F406"/>
                </a:solidFill>
              </a:rPr>
            </a:br>
            <a:r>
              <a:rPr lang="ru-RU" sz="4000">
                <a:solidFill>
                  <a:srgbClr val="F4F406"/>
                </a:solidFill>
              </a:rPr>
              <a:t>«ГОНКА ЗА ЛИДЕРОМ»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Условия:</a:t>
            </a:r>
            <a:r>
              <a:rPr lang="ru-RU"/>
              <a:t> </a:t>
            </a:r>
            <a:r>
              <a:rPr lang="ru-RU" b="1"/>
              <a:t>команды по очереди должны ответить на максимальное количество вопросов за 1 минуту.</a:t>
            </a:r>
          </a:p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/>
              <a:t> </a:t>
            </a:r>
            <a:r>
              <a:rPr lang="ru-RU" b="1"/>
              <a:t>1 балл за каждый правильный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WordArt 6"/>
          <p:cNvSpPr>
            <a:spLocks noChangeArrowheads="1" noChangeShapeType="1" noTextEdit="1"/>
          </p:cNvSpPr>
          <p:nvPr/>
        </p:nvSpPr>
        <p:spPr bwMode="auto">
          <a:xfrm>
            <a:off x="684213" y="1412875"/>
            <a:ext cx="7704137" cy="37449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Вопросы для</a:t>
            </a:r>
          </a:p>
          <a:p>
            <a:pPr algn="ctr"/>
            <a:r>
              <a:rPr lang="ru-RU" sz="3600" b="1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1 команды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-28575" y="339725"/>
            <a:ext cx="92027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1.Сколько кругов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кровообращения у рыб?</a:t>
            </a:r>
            <a:r>
              <a:rPr lang="ru-RU" sz="4000" b="1">
                <a:latin typeface="Arial" pitchFamily="34" charset="0"/>
              </a:rPr>
              <a:t> </a:t>
            </a:r>
          </a:p>
          <a:p>
            <a:pPr algn="ctr"/>
            <a:r>
              <a:rPr lang="ru-RU" sz="4000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1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2.Ответная реакция организма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 на раздражение </a:t>
            </a:r>
          </a:p>
          <a:p>
            <a:pPr algn="ctr"/>
            <a:r>
              <a:rPr lang="ru-RU" sz="4000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рефлекс</a:t>
            </a:r>
          </a:p>
          <a:p>
            <a:pPr algn="ctr"/>
            <a:endParaRPr lang="ru-RU" sz="4000"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3.Где накапливается желчь у рыб? </a:t>
            </a:r>
          </a:p>
          <a:p>
            <a:pPr algn="ctr"/>
            <a:r>
              <a:rPr lang="ru-RU" sz="4000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в желчном пузыре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84150" y="644525"/>
            <a:ext cx="877252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4.Из каких отделов состоит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сердце рыб?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предсердие и желудочек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5.Какая кровь в сердце рыбы?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венозная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6.Бывают ли прозрачные рыбы?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да, малёк угря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6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579438" y="34925"/>
            <a:ext cx="7985125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7.Почему жабры рыб </a:t>
            </a:r>
          </a:p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ярко – красного цвета?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там находится кровь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8.Какая из пресноводных рыб </a:t>
            </a:r>
          </a:p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самая большая?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сом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9.Где расположены глаза </a:t>
            </a:r>
          </a:p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у камбалы?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на спине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39713" y="1252538"/>
            <a:ext cx="86677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10.В какое время года </a:t>
            </a:r>
          </a:p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рыбы мечут икру?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весной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11.Эта рыба по форме </a:t>
            </a:r>
          </a:p>
          <a:p>
            <a:pPr algn="ctr"/>
            <a:r>
              <a:rPr lang="ru-RU" sz="4000" b="1">
                <a:solidFill>
                  <a:srgbClr val="FFFF00"/>
                </a:solidFill>
                <a:latin typeface="Arial" pitchFamily="34" charset="0"/>
              </a:rPr>
              <a:t>напоминает шахматную фигуру.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морской конёк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88975" y="336550"/>
            <a:ext cx="7769225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12.Эту светящуюся мелкую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рыбку можно встретить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в реках Амазонии,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в собственном аквариуме и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даже в таблице Менделеева.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неон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13.Среди них встречаются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меч, сабля, пила, молот,….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акула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655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655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5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WordArt 2"/>
          <p:cNvSpPr>
            <a:spLocks noChangeArrowheads="1" noChangeShapeType="1" noTextEdit="1"/>
          </p:cNvSpPr>
          <p:nvPr/>
        </p:nvSpPr>
        <p:spPr bwMode="auto">
          <a:xfrm>
            <a:off x="684213" y="1412875"/>
            <a:ext cx="7704137" cy="37449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Вопросы для</a:t>
            </a:r>
          </a:p>
          <a:p>
            <a:pPr algn="ctr"/>
            <a:r>
              <a:rPr lang="ru-RU" sz="3600" b="1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2 команды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ru-RU" sz="4000" u="sng">
                <a:solidFill>
                  <a:srgbClr val="00FF00"/>
                </a:solidFill>
                <a:effectLst/>
              </a:rPr>
              <a:t>Загадки для 3 команды: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1)Закованный в бронзу с боков,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он плыл в темноте колеи,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  мигая в лесах тростников копейками чешуи.</a:t>
            </a:r>
            <a:r>
              <a:rPr lang="ru-RU" sz="2800">
                <a:effectLst/>
              </a:rPr>
              <a:t>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</a:t>
            </a:r>
            <a:r>
              <a:rPr lang="ru-RU" sz="2800" b="1" i="1">
                <a:solidFill>
                  <a:srgbClr val="F4F406"/>
                </a:solidFill>
                <a:effectLst/>
              </a:rPr>
              <a:t>карп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2)У маленькой скотинки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сто серебряных монет на спинке.</a:t>
            </a:r>
            <a:r>
              <a:rPr lang="ru-RU" sz="2800"/>
              <a:t>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F4F406"/>
                </a:solidFill>
              </a:rPr>
              <a:t>рыбы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3)У неё во рту пила, под водой она жила.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Всех пугала, всех глотала,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effectLst/>
              </a:rPr>
              <a:t>а теперь в котёл попала.</a:t>
            </a:r>
            <a:r>
              <a:rPr lang="ru-RU" sz="2800"/>
              <a:t>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</a:t>
            </a:r>
            <a:r>
              <a:rPr lang="ru-RU" sz="2800" b="1" i="1">
                <a:solidFill>
                  <a:srgbClr val="F4F406"/>
                </a:solidFill>
              </a:rPr>
              <a:t>щука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28600" y="1250950"/>
            <a:ext cx="86106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1.Сосуд, приносящий кровь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к сердцу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вена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2.Все ли рыбы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откладывают икру?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нет, есть живородящие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892175" y="3532188"/>
            <a:ext cx="73596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4.Где вымётывает икру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 речной угорь?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в Саргассовом море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52400" y="457200"/>
            <a:ext cx="8763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3.Чем прикрыты жабры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рыбы снаружи?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жаберными крышками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42913" y="3521075"/>
            <a:ext cx="82565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6.Какая известная рыба меняет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 окраску под цвет дна?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камбала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4800" y="381000"/>
            <a:ext cx="8610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5.Какие рыбы называются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проходными?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которые совершают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в период нереста миграции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443413" y="4830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457200" y="762000"/>
            <a:ext cx="8458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8.Что у рыбы в «паспорте» написано?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возраст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533400" y="3810000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7.Какая рыба откладывает икру в раковины моллюсков?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горчак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04800" y="304800"/>
            <a:ext cx="84582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4000" b="1">
              <a:solidFill>
                <a:srgbClr val="F4F406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9.Различают ли рыбы цвета?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endParaRPr lang="ru-RU" sz="4000" b="1"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да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10.Какие рыбы называются живородящими?</a:t>
            </a:r>
          </a:p>
          <a:p>
            <a:pPr algn="ctr"/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рождающие живых детёнышей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298825"/>
            <a:ext cx="8458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12.Именно её русский писатель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Виктор Астафьев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назвал Царь – рыбой.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осётр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04800" y="762000"/>
            <a:ext cx="81248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11.Эта рыба – самый крупный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хищник в реках нашей страны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533400" y="838200"/>
            <a:ext cx="8077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13.Ловом именно этой рыбы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с успехом занимался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 Костя – моряк из знаменитой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песни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 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кефаль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2"/>
          <p:cNvSpPr>
            <a:spLocks noChangeArrowheads="1" noChangeShapeType="1" noTextEdit="1"/>
          </p:cNvSpPr>
          <p:nvPr/>
        </p:nvSpPr>
        <p:spPr bwMode="auto">
          <a:xfrm>
            <a:off x="684213" y="1412875"/>
            <a:ext cx="7704137" cy="37449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Вопросы для</a:t>
            </a:r>
          </a:p>
          <a:p>
            <a:pPr algn="ctr"/>
            <a:r>
              <a:rPr lang="ru-RU" sz="3600" b="1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3 команды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52400" y="228600"/>
            <a:ext cx="8763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1.Органы выделения у рыб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почки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2.Какие рыбы носят название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небесных тел?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луна, солнце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3.Как называется кровь,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насыщенная кислородом?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артериальная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7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641350"/>
            <a:ext cx="89154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4.Какие рыбы имеют оружие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 на голове?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рыба-пила; рыба-меч;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 рыба-молот</a:t>
            </a:r>
          </a:p>
          <a:p>
            <a:pPr algn="ctr"/>
            <a:endParaRPr lang="ru-RU" sz="4000" b="1"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5.От чего зависит количество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вымётываемых рыбами икринок?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от заботы о потомстве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</a:rPr>
              <a:t>Конкурс </a:t>
            </a:r>
            <a:br>
              <a:rPr lang="ru-RU" sz="4000">
                <a:solidFill>
                  <a:srgbClr val="F4F406"/>
                </a:solidFill>
              </a:rPr>
            </a:br>
            <a:r>
              <a:rPr lang="ru-RU" sz="4000">
                <a:solidFill>
                  <a:srgbClr val="F4F406"/>
                </a:solidFill>
              </a:rPr>
              <a:t>«БЕГУЩАЯ ПО ВОЛНАМ»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Задание:</a:t>
            </a:r>
            <a:r>
              <a:rPr lang="ru-RU"/>
              <a:t> </a:t>
            </a:r>
            <a:r>
              <a:rPr lang="ru-RU" b="1"/>
              <a:t>каждый член команды по очереди пишет по одному признаку – особенности рыб, связанной с водной средой обитания</a:t>
            </a:r>
            <a:r>
              <a:rPr lang="ru-RU"/>
              <a:t>.</a:t>
            </a:r>
          </a:p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 </a:t>
            </a:r>
            <a:r>
              <a:rPr lang="ru-RU" b="1"/>
              <a:t>1 балл за каждый правильный  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       признак.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28600" y="1120775"/>
            <a:ext cx="8686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6.Какие рыбы вынуждены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плавать даже во сне,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иначе они утонут?</a:t>
            </a:r>
            <a:r>
              <a:rPr lang="ru-RU" sz="4000" b="1">
                <a:latin typeface="Arial" pitchFamily="34" charset="0"/>
              </a:rPr>
              <a:t>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акулы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7.А кто такой хвостокол?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скат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23888" y="2743200"/>
            <a:ext cx="78279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9.Ощущают ли рыбы запахи?</a:t>
            </a:r>
            <a:r>
              <a:rPr lang="ru-RU" sz="4000" b="1">
                <a:latin typeface="Arial" pitchFamily="34" charset="0"/>
              </a:rPr>
              <a:t>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да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10.Какие рыбы вынашивают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икру во рту? </a:t>
            </a:r>
          </a:p>
          <a:p>
            <a:pPr algn="ctr"/>
            <a:r>
              <a:rPr lang="ru-RU" sz="4000" b="1">
                <a:latin typeface="Arial" pitchFamily="34" charset="0"/>
              </a:rPr>
              <a:t>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тиляпия; пинагор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304800" y="304800"/>
            <a:ext cx="8610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8.Какая рыба вверх брюхом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плавает?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дохлая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81000" y="3367088"/>
            <a:ext cx="8759825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12.В системе знаков Зодиака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они занимают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 двенадцатое место  </a:t>
            </a: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рыбы</a:t>
            </a:r>
          </a:p>
          <a:p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  <a:p>
            <a:pPr eaLnBrk="0" hangingPunct="0"/>
            <a:r>
              <a:rPr lang="ru-RU"/>
              <a:t> 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11.Так называется и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аквариумная рыбка, и астрономический прибор</a:t>
            </a:r>
          </a:p>
          <a:p>
            <a:pPr algn="ctr"/>
            <a:r>
              <a:rPr lang="ru-RU" sz="4000" b="1">
                <a:latin typeface="Arial" pitchFamily="34" charset="0"/>
              </a:rPr>
              <a:t>  </a:t>
            </a:r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телескоп</a:t>
            </a:r>
          </a:p>
          <a:p>
            <a:pPr algn="ctr"/>
            <a:endParaRPr lang="ru-RU" sz="4000" b="1">
              <a:solidFill>
                <a:srgbClr val="09DBF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81000" y="685800"/>
            <a:ext cx="8534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13.Именно с помощью этой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рыболовной снасти старик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 из пушкинской сказки </a:t>
            </a:r>
          </a:p>
          <a:p>
            <a:pPr algn="ctr"/>
            <a:r>
              <a:rPr lang="ru-RU" sz="4000" b="1">
                <a:solidFill>
                  <a:srgbClr val="F4F406"/>
                </a:solidFill>
                <a:latin typeface="Arial" pitchFamily="34" charset="0"/>
              </a:rPr>
              <a:t>выловил золотую рыбку</a:t>
            </a:r>
            <a:r>
              <a:rPr lang="ru-RU" sz="4000" b="1">
                <a:latin typeface="Arial" pitchFamily="34" charset="0"/>
              </a:rPr>
              <a:t>   </a:t>
            </a:r>
          </a:p>
          <a:p>
            <a:pPr algn="ctr"/>
            <a:endParaRPr lang="ru-RU" sz="4000" b="1">
              <a:latin typeface="Arial" pitchFamily="34" charset="0"/>
            </a:endParaRPr>
          </a:p>
          <a:p>
            <a:pPr algn="ctr"/>
            <a:r>
              <a:rPr lang="ru-RU" sz="4000" b="1">
                <a:solidFill>
                  <a:srgbClr val="09DBF1"/>
                </a:solidFill>
                <a:latin typeface="Arial" pitchFamily="34" charset="0"/>
              </a:rPr>
              <a:t>невод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44675"/>
            <a:ext cx="8385175" cy="1431925"/>
          </a:xfrm>
        </p:spPr>
        <p:txBody>
          <a:bodyPr/>
          <a:lstStyle/>
          <a:p>
            <a:endParaRPr lang="ru-RU" sz="5400"/>
          </a:p>
        </p:txBody>
      </p:sp>
      <p:sp>
        <p:nvSpPr>
          <p:cNvPr id="78851" name="WordArt 3"/>
          <p:cNvSpPr>
            <a:spLocks noChangeArrowheads="1" noChangeShapeType="1" noTextEdit="1"/>
          </p:cNvSpPr>
          <p:nvPr/>
        </p:nvSpPr>
        <p:spPr bwMode="auto">
          <a:xfrm>
            <a:off x="1042988" y="1196975"/>
            <a:ext cx="6769100" cy="4103688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b="1" kern="10" spc="-36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E614AF"/>
                </a:solidFill>
                <a:effectLst>
                  <a:outerShdw dist="125724" dir="18900000" algn="ctr" rotWithShape="0">
                    <a:srgbClr val="000099"/>
                  </a:outerShdw>
                </a:effectLst>
              </a:rPr>
              <a:t>Подведение</a:t>
            </a:r>
          </a:p>
          <a:p>
            <a:pPr algn="ctr"/>
            <a:r>
              <a:rPr lang="ru-RU" sz="3600" b="1" kern="10" spc="-36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E614AF"/>
                </a:solidFill>
                <a:effectLst>
                  <a:outerShdw dist="125724" dir="18900000" algn="ctr" rotWithShape="0">
                    <a:srgbClr val="000099"/>
                  </a:outerShdw>
                </a:effectLst>
              </a:rPr>
              <a:t>итогов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>
            <a:spLocks noChangeArrowheads="1"/>
          </p:cNvSpPr>
          <p:nvPr/>
        </p:nvSpPr>
        <p:spPr bwMode="auto">
          <a:xfrm>
            <a:off x="0" y="1428750"/>
            <a:ext cx="9144000" cy="4362450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FF00">
              <a:alpha val="44000"/>
            </a:srgbClr>
          </a:solidFill>
          <a:ln w="25400" algn="ctr">
            <a:solidFill>
              <a:srgbClr val="00FFFF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7987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880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88" y="2500313"/>
            <a:ext cx="8229600" cy="10715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000" b="1" i="1">
                <a:solidFill>
                  <a:srgbClr val="FFFF00"/>
                </a:solidFill>
                <a:latin typeface="Monotype Corsiva" pitchFamily="66" charset="0"/>
              </a:rPr>
              <a:t>Спасибо за участие!!!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4F406"/>
                </a:solidFill>
              </a:rPr>
              <a:t>Конкурс </a:t>
            </a:r>
            <a:br>
              <a:rPr lang="ru-RU" sz="4000">
                <a:solidFill>
                  <a:srgbClr val="F4F406"/>
                </a:solidFill>
              </a:rPr>
            </a:br>
            <a:r>
              <a:rPr lang="ru-RU" sz="4000">
                <a:solidFill>
                  <a:srgbClr val="F4F406"/>
                </a:solidFill>
              </a:rPr>
              <a:t>«ФИЛВОРД 16 РЫБ»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Задание:</a:t>
            </a:r>
            <a:r>
              <a:rPr lang="ru-RU"/>
              <a:t> </a:t>
            </a:r>
            <a:r>
              <a:rPr lang="ru-RU" b="1"/>
              <a:t>за 5 минут найти спрятанные в филворде 16 названий рыб.</a:t>
            </a:r>
          </a:p>
          <a:p>
            <a:pPr>
              <a:buFont typeface="Wingdings" pitchFamily="2" charset="2"/>
              <a:buNone/>
            </a:pPr>
            <a:endParaRPr lang="ru-RU" b="1" u="sng"/>
          </a:p>
          <a:p>
            <a:pPr>
              <a:buFont typeface="Wingdings" pitchFamily="2" charset="2"/>
              <a:buNone/>
            </a:pPr>
            <a:r>
              <a:rPr lang="ru-RU" b="1" u="sng">
                <a:solidFill>
                  <a:srgbClr val="F58FDA"/>
                </a:solidFill>
              </a:rPr>
              <a:t>Оценка:</a:t>
            </a:r>
            <a:r>
              <a:rPr lang="ru-RU"/>
              <a:t> </a:t>
            </a:r>
            <a:r>
              <a:rPr lang="ru-RU" b="1"/>
              <a:t>1 балл за каждое название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58" name="Group 874"/>
          <p:cNvGraphicFramePr>
            <a:graphicFrameLocks noGrp="1"/>
          </p:cNvGraphicFramePr>
          <p:nvPr/>
        </p:nvGraphicFramePr>
        <p:xfrm>
          <a:off x="838200" y="533400"/>
          <a:ext cx="7543800" cy="5943600"/>
        </p:xfrm>
        <a:graphic>
          <a:graphicData uri="http://schemas.openxmlformats.org/drawingml/2006/table">
            <a:tbl>
              <a:tblPr/>
              <a:tblGrid>
                <a:gridCol w="774700"/>
                <a:gridCol w="838200"/>
                <a:gridCol w="752475"/>
                <a:gridCol w="715963"/>
                <a:gridCol w="774700"/>
                <a:gridCol w="741362"/>
                <a:gridCol w="714375"/>
                <a:gridCol w="715963"/>
                <a:gridCol w="741362"/>
                <a:gridCol w="7747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09600"/>
            <a:ext cx="8610600" cy="55975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u="sng">
                <a:solidFill>
                  <a:srgbClr val="00FF00"/>
                </a:solidFill>
              </a:rPr>
              <a:t>ОТВЕТЫ:</a:t>
            </a:r>
            <a:r>
              <a:rPr lang="ru-RU" sz="3600"/>
              <a:t> </a:t>
            </a:r>
          </a:p>
          <a:p>
            <a:pPr>
              <a:buFont typeface="Wingdings" pitchFamily="2" charset="2"/>
              <a:buNone/>
            </a:pPr>
            <a:endParaRPr lang="ru-RU" sz="3600"/>
          </a:p>
          <a:p>
            <a:pPr algn="ctr">
              <a:buFont typeface="Wingdings" pitchFamily="2" charset="2"/>
              <a:buNone/>
            </a:pPr>
            <a:r>
              <a:rPr lang="ru-RU" b="1"/>
              <a:t>1-АКУЛА; 2-МОЙВА; 3-НАЛИМ;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4-ОКУНЬ; 5-ОСЁТР;  6-САЗАН;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7-СУДАК;   8-КАРАСЬ; 9-КЕФАЛЬ;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10-ЛОСОСЬ;  11-СЕЛЬДЬ;12-ТАРАНЬ;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13-ТРЕСКА; 14-ФОРЕЛЬ; 15-ЗУБАТКА; </a:t>
            </a:r>
          </a:p>
          <a:p>
            <a:pPr algn="ctr">
              <a:buFont typeface="Wingdings" pitchFamily="2" charset="2"/>
              <a:buNone/>
            </a:pPr>
            <a:r>
              <a:rPr lang="ru-RU" b="1"/>
              <a:t>16-КАМБАЛА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354</TotalTime>
  <Words>1770</Words>
  <Application>Microsoft Office PowerPoint</Application>
  <PresentationFormat>Экран (4:3)</PresentationFormat>
  <Paragraphs>585</Paragraphs>
  <Slides>65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71" baseType="lpstr">
      <vt:lpstr>Arial</vt:lpstr>
      <vt:lpstr>Times New Roman</vt:lpstr>
      <vt:lpstr>Wingdings</vt:lpstr>
      <vt:lpstr>Calibri</vt:lpstr>
      <vt:lpstr>Monotype Corsiva</vt:lpstr>
      <vt:lpstr>Клен</vt:lpstr>
      <vt:lpstr>Слайд 1</vt:lpstr>
      <vt:lpstr>«ЗАГАДОЧНЫЙ КОНКУРС»</vt:lpstr>
      <vt:lpstr>Загадки для 1 команды: </vt:lpstr>
      <vt:lpstr>Загадки для 2 команды:</vt:lpstr>
      <vt:lpstr>Загадки для 3 команды:</vt:lpstr>
      <vt:lpstr>Конкурс  «БЕГУЩАЯ ПО ВОЛНАМ»</vt:lpstr>
      <vt:lpstr>Конкурс  «ФИЛВОРД 16 РЫБ»</vt:lpstr>
      <vt:lpstr>Слайд 8</vt:lpstr>
      <vt:lpstr>Слайд 9</vt:lpstr>
      <vt:lpstr>Конкурс  «УДАЧЛИВЫЙ РЫБОЛОВ»</vt:lpstr>
      <vt:lpstr>Слайд 11</vt:lpstr>
      <vt:lpstr>Ответы:</vt:lpstr>
      <vt:lpstr>Конкурс «КРОССВОРД»»</vt:lpstr>
      <vt:lpstr>Задание для 1 команды:</vt:lpstr>
      <vt:lpstr>Задание для 2 команды:</vt:lpstr>
      <vt:lpstr>Задание для 3 команды:</vt:lpstr>
      <vt:lpstr>Ответы </vt:lpstr>
      <vt:lpstr>Конкурс «ТЫ -  МНЕ, Я – ТЕБЕ» </vt:lpstr>
      <vt:lpstr>Конкурс «РЫБЬИ ФАМИЛИИ»</vt:lpstr>
      <vt:lpstr>Конкурс «КТО БОЛЬШЕ»</vt:lpstr>
      <vt:lpstr>Конкурс «ЗООШУТКА»</vt:lpstr>
      <vt:lpstr>Слайд 22</vt:lpstr>
      <vt:lpstr>Ответы: </vt:lpstr>
      <vt:lpstr>Конкурс «ШИФРОВКА»</vt:lpstr>
      <vt:lpstr>Шифровки для 1 команды:</vt:lpstr>
      <vt:lpstr>Шифровки для 2 команды:</vt:lpstr>
      <vt:lpstr>Шифровки для 3 команды:</vt:lpstr>
      <vt:lpstr>Ответы:</vt:lpstr>
      <vt:lpstr>Ответы:</vt:lpstr>
      <vt:lpstr>Ответы:</vt:lpstr>
      <vt:lpstr>Конкурс  «ЗАМОРОЧКИ ИЗ БОЧКИ»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Конкурс  «ГОНКА ЗА ЛИДЕРОМ»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Дарёна</dc:creator>
  <cp:lastModifiedBy>Дарёна</cp:lastModifiedBy>
  <cp:revision>9</cp:revision>
  <cp:lastPrinted>1601-01-01T00:00:00Z</cp:lastPrinted>
  <dcterms:created xsi:type="dcterms:W3CDTF">1601-01-01T00:00:00Z</dcterms:created>
  <dcterms:modified xsi:type="dcterms:W3CDTF">2012-03-29T12:00:32Z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