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7" r:id="rId15"/>
    <p:sldId id="274" r:id="rId16"/>
    <p:sldId id="283" r:id="rId17"/>
    <p:sldId id="285" r:id="rId18"/>
    <p:sldId id="286" r:id="rId19"/>
    <p:sldId id="278" r:id="rId20"/>
    <p:sldId id="290" r:id="rId21"/>
    <p:sldId id="281" r:id="rId22"/>
    <p:sldId id="276" r:id="rId23"/>
    <p:sldId id="289" r:id="rId24"/>
    <p:sldId id="282" r:id="rId25"/>
    <p:sldId id="291" r:id="rId26"/>
    <p:sldId id="275" r:id="rId27"/>
    <p:sldId id="288" r:id="rId28"/>
    <p:sldId id="259" r:id="rId29"/>
    <p:sldId id="2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16" autoAdjust="0"/>
  </p:normalViewPr>
  <p:slideViewPr>
    <p:cSldViewPr>
      <p:cViewPr varScale="1">
        <p:scale>
          <a:sx n="68" d="100"/>
          <a:sy n="68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CA96F-E6AA-488F-AD26-6DA67FCE95CF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6C187-EA39-438E-88AF-26AD1F1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CDCEE-A605-4F31-B42C-16B8EA99396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7D3F78-3F58-473E-92FF-BCC0A861DB1E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6C187-EA39-438E-88AF-26AD1F190D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018189-4147-4A91-9442-2CE65AF843F5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257458-C621-4704-A766-AEFA6FE0A3F9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6C187-EA39-438E-88AF-26AD1F190DE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958296-A939-4EF4-B58A-187535B6622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43ACAF-5466-4A6F-A3F9-2A6DC689E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dic.academic.ru/pictures/enc_biography/m_2258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age004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1234">
            <a:off x="4965585" y="3674663"/>
            <a:ext cx="4000497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11835">
            <a:off x="2885290" y="-33680"/>
            <a:ext cx="3500462" cy="319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6921">
            <a:off x="166963" y="3690255"/>
            <a:ext cx="3374941" cy="315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виро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357298"/>
            <a:ext cx="8286779" cy="3000396"/>
          </a:xfrm>
          <a:solidFill>
            <a:schemeClr val="bg2">
              <a:alpha val="59999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видов;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Размеры от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нм до 700 нм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Формы: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палочковидные ,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пулевидные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сферические,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нитевидные,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многогранников .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397875" cy="161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Форма и размеры вирусов</a:t>
            </a:r>
          </a:p>
        </p:txBody>
      </p:sp>
      <p:pic>
        <p:nvPicPr>
          <p:cNvPr id="18437" name="Picture 6" descr="вир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828680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Freeform 12"/>
          <p:cNvSpPr>
            <a:spLocks/>
          </p:cNvSpPr>
          <p:nvPr/>
        </p:nvSpPr>
        <p:spPr bwMode="auto">
          <a:xfrm>
            <a:off x="7358082" y="4357694"/>
            <a:ext cx="360363" cy="473075"/>
          </a:xfrm>
          <a:custGeom>
            <a:avLst/>
            <a:gdLst>
              <a:gd name="T0" fmla="*/ 212 w 212"/>
              <a:gd name="T1" fmla="*/ 60 h 600"/>
              <a:gd name="T2" fmla="*/ 92 w 212"/>
              <a:gd name="T3" fmla="*/ 0 h 600"/>
              <a:gd name="T4" fmla="*/ 56 w 212"/>
              <a:gd name="T5" fmla="*/ 12 h 600"/>
              <a:gd name="T6" fmla="*/ 32 w 212"/>
              <a:gd name="T7" fmla="*/ 84 h 600"/>
              <a:gd name="T8" fmla="*/ 44 w 212"/>
              <a:gd name="T9" fmla="*/ 144 h 600"/>
              <a:gd name="T10" fmla="*/ 116 w 212"/>
              <a:gd name="T11" fmla="*/ 168 h 600"/>
              <a:gd name="T12" fmla="*/ 140 w 212"/>
              <a:gd name="T13" fmla="*/ 96 h 600"/>
              <a:gd name="T14" fmla="*/ 92 w 212"/>
              <a:gd name="T15" fmla="*/ 84 h 600"/>
              <a:gd name="T16" fmla="*/ 32 w 212"/>
              <a:gd name="T17" fmla="*/ 96 h 600"/>
              <a:gd name="T18" fmla="*/ 20 w 212"/>
              <a:gd name="T19" fmla="*/ 132 h 600"/>
              <a:gd name="T20" fmla="*/ 32 w 212"/>
              <a:gd name="T21" fmla="*/ 336 h 600"/>
              <a:gd name="T22" fmla="*/ 140 w 212"/>
              <a:gd name="T23" fmla="*/ 324 h 600"/>
              <a:gd name="T24" fmla="*/ 140 w 212"/>
              <a:gd name="T25" fmla="*/ 240 h 600"/>
              <a:gd name="T26" fmla="*/ 92 w 212"/>
              <a:gd name="T27" fmla="*/ 228 h 600"/>
              <a:gd name="T28" fmla="*/ 20 w 212"/>
              <a:gd name="T29" fmla="*/ 240 h 600"/>
              <a:gd name="T30" fmla="*/ 8 w 212"/>
              <a:gd name="T31" fmla="*/ 336 h 600"/>
              <a:gd name="T32" fmla="*/ 44 w 212"/>
              <a:gd name="T33" fmla="*/ 504 h 600"/>
              <a:gd name="T34" fmla="*/ 128 w 212"/>
              <a:gd name="T35" fmla="*/ 528 h 600"/>
              <a:gd name="T36" fmla="*/ 164 w 212"/>
              <a:gd name="T37" fmla="*/ 516 h 600"/>
              <a:gd name="T38" fmla="*/ 188 w 212"/>
              <a:gd name="T39" fmla="*/ 444 h 600"/>
              <a:gd name="T40" fmla="*/ 68 w 212"/>
              <a:gd name="T41" fmla="*/ 408 h 600"/>
              <a:gd name="T42" fmla="*/ 32 w 212"/>
              <a:gd name="T43" fmla="*/ 588 h 600"/>
              <a:gd name="T44" fmla="*/ 68 w 212"/>
              <a:gd name="T45" fmla="*/ 600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600"/>
              <a:gd name="T71" fmla="*/ 212 w 212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600">
                <a:moveTo>
                  <a:pt x="212" y="60"/>
                </a:moveTo>
                <a:cubicBezTo>
                  <a:pt x="126" y="3"/>
                  <a:pt x="168" y="19"/>
                  <a:pt x="92" y="0"/>
                </a:cubicBezTo>
                <a:cubicBezTo>
                  <a:pt x="80" y="4"/>
                  <a:pt x="63" y="2"/>
                  <a:pt x="56" y="12"/>
                </a:cubicBezTo>
                <a:cubicBezTo>
                  <a:pt x="41" y="33"/>
                  <a:pt x="32" y="84"/>
                  <a:pt x="32" y="84"/>
                </a:cubicBezTo>
                <a:cubicBezTo>
                  <a:pt x="36" y="104"/>
                  <a:pt x="30" y="130"/>
                  <a:pt x="44" y="144"/>
                </a:cubicBezTo>
                <a:cubicBezTo>
                  <a:pt x="62" y="162"/>
                  <a:pt x="116" y="168"/>
                  <a:pt x="116" y="168"/>
                </a:cubicBezTo>
                <a:cubicBezTo>
                  <a:pt x="149" y="157"/>
                  <a:pt x="190" y="156"/>
                  <a:pt x="140" y="96"/>
                </a:cubicBezTo>
                <a:cubicBezTo>
                  <a:pt x="129" y="83"/>
                  <a:pt x="108" y="88"/>
                  <a:pt x="92" y="84"/>
                </a:cubicBezTo>
                <a:cubicBezTo>
                  <a:pt x="72" y="88"/>
                  <a:pt x="49" y="85"/>
                  <a:pt x="32" y="96"/>
                </a:cubicBezTo>
                <a:cubicBezTo>
                  <a:pt x="21" y="103"/>
                  <a:pt x="20" y="119"/>
                  <a:pt x="20" y="132"/>
                </a:cubicBezTo>
                <a:cubicBezTo>
                  <a:pt x="20" y="200"/>
                  <a:pt x="28" y="268"/>
                  <a:pt x="32" y="336"/>
                </a:cubicBezTo>
                <a:cubicBezTo>
                  <a:pt x="68" y="332"/>
                  <a:pt x="106" y="337"/>
                  <a:pt x="140" y="324"/>
                </a:cubicBezTo>
                <a:cubicBezTo>
                  <a:pt x="164" y="314"/>
                  <a:pt x="146" y="246"/>
                  <a:pt x="140" y="240"/>
                </a:cubicBezTo>
                <a:cubicBezTo>
                  <a:pt x="128" y="228"/>
                  <a:pt x="108" y="232"/>
                  <a:pt x="92" y="228"/>
                </a:cubicBezTo>
                <a:cubicBezTo>
                  <a:pt x="68" y="232"/>
                  <a:pt x="35" y="221"/>
                  <a:pt x="20" y="240"/>
                </a:cubicBezTo>
                <a:cubicBezTo>
                  <a:pt x="0" y="265"/>
                  <a:pt x="8" y="304"/>
                  <a:pt x="8" y="336"/>
                </a:cubicBezTo>
                <a:cubicBezTo>
                  <a:pt x="8" y="368"/>
                  <a:pt x="0" y="469"/>
                  <a:pt x="44" y="504"/>
                </a:cubicBezTo>
                <a:cubicBezTo>
                  <a:pt x="52" y="510"/>
                  <a:pt x="125" y="527"/>
                  <a:pt x="128" y="528"/>
                </a:cubicBezTo>
                <a:cubicBezTo>
                  <a:pt x="140" y="524"/>
                  <a:pt x="157" y="526"/>
                  <a:pt x="164" y="516"/>
                </a:cubicBezTo>
                <a:cubicBezTo>
                  <a:pt x="179" y="495"/>
                  <a:pt x="188" y="444"/>
                  <a:pt x="188" y="444"/>
                </a:cubicBezTo>
                <a:cubicBezTo>
                  <a:pt x="147" y="382"/>
                  <a:pt x="141" y="393"/>
                  <a:pt x="68" y="408"/>
                </a:cubicBezTo>
                <a:cubicBezTo>
                  <a:pt x="4" y="450"/>
                  <a:pt x="2" y="505"/>
                  <a:pt x="32" y="588"/>
                </a:cubicBezTo>
                <a:cubicBezTo>
                  <a:pt x="36" y="600"/>
                  <a:pt x="68" y="600"/>
                  <a:pt x="68" y="600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синтезированный вирус полиомиели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85853" y="1428750"/>
            <a:ext cx="6500836" cy="10080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  <a:latin typeface="Comic Sans MS" pitchFamily="66" charset="0"/>
              </a:rPr>
              <a:t>ВИРУСЫ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28625" y="260350"/>
            <a:ext cx="8215313" cy="966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ВИРУСЫ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 – ВНУТРИКЛЕТОЧНЫЕ ПАРАЗИТЫ</a:t>
            </a:r>
          </a:p>
        </p:txBody>
      </p:sp>
      <p:sp>
        <p:nvSpPr>
          <p:cNvPr id="16" name="Стрелка вниз 15"/>
          <p:cNvSpPr/>
          <p:nvPr/>
        </p:nvSpPr>
        <p:spPr>
          <a:xfrm rot="19694871">
            <a:off x="6613525" y="2076450"/>
            <a:ext cx="484188" cy="16494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1333465">
            <a:off x="5113338" y="2362200"/>
            <a:ext cx="484187" cy="16494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992563" y="2373313"/>
            <a:ext cx="484187" cy="16494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97235">
            <a:off x="2359025" y="2135188"/>
            <a:ext cx="485775" cy="1714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214347" y="3643314"/>
            <a:ext cx="392909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животных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71736" y="4429132"/>
            <a:ext cx="271464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человека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3865593"/>
            <a:ext cx="257176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растений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53978" y="3698823"/>
            <a:ext cx="285751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бактерий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мп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4471988" cy="4445000"/>
          </a:xfrm>
          <a:solidFill>
            <a:schemeClr val="bg1">
              <a:alpha val="79999"/>
            </a:schemeClr>
          </a:solidFill>
        </p:spPr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НЕ ПОТРЕБЛЯЮТ ПИЩИ;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НЕ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ВЫРАБАТЫВАЮТ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Е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НЕ РАСТУТ;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НЕТ ОБМЕНА ВЕЩЕСТВ.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85750" y="285750"/>
            <a:ext cx="8632825" cy="139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Вирион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вирус, который находится в состоянии покоя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 вне клеток хозяина</a:t>
            </a:r>
          </a:p>
        </p:txBody>
      </p:sp>
      <p:pic>
        <p:nvPicPr>
          <p:cNvPr id="20485" name="Picture 5" descr="вири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550" y="2317750"/>
            <a:ext cx="4249738" cy="431958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643438" y="2357438"/>
            <a:ext cx="4249737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Вирион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техн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2214554"/>
            <a:ext cx="3071812" cy="4429156"/>
          </a:xfrm>
          <a:noFill/>
        </p:spPr>
      </p:pic>
      <p:sp>
        <p:nvSpPr>
          <p:cNvPr id="21510" name="Прямоугольник 9"/>
          <p:cNvSpPr>
            <a:spLocks noChangeArrowheads="1"/>
          </p:cNvSpPr>
          <p:nvPr/>
        </p:nvSpPr>
        <p:spPr bwMode="auto">
          <a:xfrm>
            <a:off x="4500562" y="2714620"/>
            <a:ext cx="4643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          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Нуклеиновая   кислота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511" name="Прямоугольник 10"/>
          <p:cNvSpPr>
            <a:spLocks noChangeArrowheads="1"/>
          </p:cNvSpPr>
          <p:nvPr/>
        </p:nvSpPr>
        <p:spPr bwMode="auto">
          <a:xfrm>
            <a:off x="4643438" y="4500570"/>
            <a:ext cx="371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Капсид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3240" y="0"/>
            <a:ext cx="2928958" cy="100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Вирусы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214546" y="571480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29322" y="571480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0" y="785794"/>
            <a:ext cx="307180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ДНК-содержащие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857884" y="857232"/>
            <a:ext cx="328611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РНК-содержащие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3071802" y="3429000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3357554" y="4857760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вирус герпе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300270" cy="1643050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Содержимое 3" descr="2005_07_25_polio_viru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843877"/>
            <a:ext cx="2000232" cy="20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08_-_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50"/>
            <a:ext cx="2571750" cy="22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6-tub.yandex.net/i?id=101769326-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186" y="1"/>
            <a:ext cx="1981814" cy="192880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3071810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МОДЕЛЬ ВИРУСА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7167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ПРАКТИЧЕСКАЯ РАБОТА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1" y="0"/>
            <a:ext cx="9069049" cy="1295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990000"/>
                </a:solidFill>
                <a:latin typeface="Comic Sans MS" pitchFamily="66" charset="0"/>
              </a:rPr>
              <a:t>Строение бактериофага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00" t="12500" r="15979"/>
          <a:stretch>
            <a:fillRect/>
          </a:stretch>
        </p:blipFill>
        <p:spPr bwMode="auto">
          <a:xfrm>
            <a:off x="285720" y="1285860"/>
            <a:ext cx="4000528" cy="529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31641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745277">
            <a:off x="4989055" y="4913034"/>
            <a:ext cx="4188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Электронная микрофотография бактериофагов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инфицирующих клетку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виро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ЛАБОРАТОРНАЯ РАБОТА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71546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Сравните:</a:t>
            </a:r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http://www.alfawit.info/5.files/image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2786082" cy="29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1928802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Растительная клетка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1968" y="714356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Бактериальная клетка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3571876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ВИРУС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D:\Program Files\Physicon\BoardBio1\content\33081\090101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357430"/>
            <a:ext cx="4357686" cy="4500570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303334"/>
          </a:xfrm>
        </p:spPr>
        <p:txBody>
          <a:bodyPr/>
          <a:lstStyle/>
          <a:p>
            <a:r>
              <a:rPr lang="en-US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142985"/>
            <a:ext cx="464343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Лабораторная работа </a:t>
            </a: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Сравнить  строение клетки  бактерий, растения и  вируса  табачной  мозаики.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27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1785925"/>
          <a:ext cx="8715440" cy="481727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7024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ОРГАНОИДЫ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КЛЕТКА БАКТЕРИЙ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КЛЕТКА РАСТЕНИЯ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ВИРУС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КЛЕТОЧНАЯ ОБОЛОЧКА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ЦИТОПЛАЗМА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ЯДРО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ВАКУОЛИ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ХЛОРОПЛАСТЫ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Лабораторная работа </a:t>
            </a: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Сравнить  строение клетки  бактерий, растения и  вируса  табачной  мозаики.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27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1460202"/>
          <a:ext cx="8715440" cy="47302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6154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ОРГАНОИДЫ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КЛЕТКА БАКТЕРИЙ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КЛЕТКА РАСТЕНИЯ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ВИРУС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9131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КЛЕТОЧНАЯ ОБОЛОЧКА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91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ЦИТОПЛАЗМА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9131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ЯДРО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9131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ВАКУОЛИ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9131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ХЛОРОПЛАСТЫ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2150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ВИРУСЫ</a:t>
            </a: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 </a:t>
            </a: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–</a:t>
            </a: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  это неклеточная форма жизни</a:t>
            </a:r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перепограмироа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391555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642" r="5802" b="4938"/>
          <a:stretch>
            <a:fillRect/>
          </a:stretch>
        </p:blipFill>
        <p:spPr bwMode="auto">
          <a:xfrm rot="5400000">
            <a:off x="1928794" y="-857280"/>
            <a:ext cx="5286412" cy="857256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910" y="6000768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 развития вируса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Механизм инфицирования </a:t>
            </a: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- </a:t>
            </a: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ЭНДОЦИТОЗ</a:t>
            </a:r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apillo_k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8604250" y="50133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©</a:t>
            </a:r>
          </a:p>
        </p:txBody>
      </p:sp>
      <p:pic>
        <p:nvPicPr>
          <p:cNvPr id="12" name="Picture 12" descr="нанотехнолодж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829300" y="1447800"/>
            <a:ext cx="4762500" cy="18669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20412979">
            <a:off x="-182723" y="2199065"/>
            <a:ext cx="95632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ВИРУСЫ –ТАИНСТВЕННАЯ ЗАГАДКА ПРИРОДЫ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144424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/>
          <a:lstStyle/>
          <a:p>
            <a:pPr algn="ctr">
              <a:buNone/>
            </a:pPr>
            <a:endParaRPr lang="ru-RU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ИНТЕЛЕКТУАЛЬНАЯ ИГРА</a:t>
            </a:r>
          </a:p>
          <a:p>
            <a:pPr algn="ctr">
              <a:buNone/>
            </a:pPr>
            <a:endParaRPr lang="ru-RU" sz="6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1194" y="3857629"/>
            <a:ext cx="7521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«Д Е Б А Т Ы»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7" descr="MMj021350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5063"/>
            <a:ext cx="229552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MMj0315816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141523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04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14282" y="260350"/>
            <a:ext cx="8715436" cy="8826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63787"/>
            <a:ext cx="3193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-642966"/>
            <a:ext cx="864399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8800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Вывод:  </a:t>
            </a:r>
            <a:endParaRPr lang="ru-RU" sz="8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85927"/>
            <a:ext cx="90011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Вирус- </a:t>
            </a:r>
            <a:endParaRPr lang="en-US" sz="60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Отдельная Биосистема </a:t>
            </a:r>
            <a:endParaRPr lang="en-US" sz="60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Организменного Уровня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перепограмироа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391555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661391">
            <a:off x="285720" y="2447786"/>
            <a:ext cx="8501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00108"/>
            <a:ext cx="8786874" cy="5429288"/>
          </a:xfrm>
          <a:solidFill>
            <a:schemeClr val="bg2">
              <a:alpha val="65097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Ведите правильный образ жизни!</a:t>
            </a:r>
          </a:p>
          <a:p>
            <a:pPr lvl="0"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Соблюдайте правила личной гигиены!</a:t>
            </a:r>
          </a:p>
          <a:p>
            <a:pPr lvl="0"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Занимайтесь спортом!</a:t>
            </a:r>
          </a:p>
          <a:p>
            <a:pPr lvl="0"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Остерегайтесь больных людей !</a:t>
            </a:r>
          </a:p>
          <a:p>
            <a:pPr lvl="0"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Следите за своим здоровьем!</a:t>
            </a:r>
          </a:p>
          <a:p>
            <a:pPr algn="ctr">
              <a:buFont typeface="Wingdings" pitchFamily="2" charset="2"/>
              <a:buChar char="Ø"/>
            </a:pPr>
            <a:endParaRPr lang="ru-RU" sz="3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Picture 4" descr="AG0005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15716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AG0005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1500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AG0005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15001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AG0005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15716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AG0005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13572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оруж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4572000" cy="2357454"/>
          </a:xfrm>
          <a:solidFill>
            <a:schemeClr val="bg2">
              <a:alpha val="65097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ru-RU" sz="2800" b="1" dirty="0" smtClean="0"/>
              <a:t>Провести мини-исследование по вопросу: Почему то, что поражает компьютерные программы, тоже назвали вирусом? Оформить результаты исследования в рабочей тетради.</a:t>
            </a:r>
          </a:p>
          <a:p>
            <a:pPr algn="ctr">
              <a:buFont typeface="Wingdings" pitchFamily="2" charset="2"/>
              <a:buChar char="Ø"/>
            </a:pPr>
            <a:endParaRPr lang="ru-RU" sz="85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14282" y="214291"/>
            <a:ext cx="8715436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Домашнее задание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29124" y="2214554"/>
            <a:ext cx="4714876" cy="2928958"/>
          </a:xfrm>
          <a:prstGeom prst="rect">
            <a:avLst/>
          </a:prstGeom>
          <a:solidFill>
            <a:schemeClr val="bg2">
              <a:alpha val="65097"/>
            </a:schemeClr>
          </a:solidFill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Написать заметку в газету на тему “Вирусы: друзья или враги?” т.е раскрыть тему «Роль вирусов».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7158" y="3929042"/>
            <a:ext cx="4000528" cy="2928958"/>
          </a:xfrm>
          <a:prstGeom prst="rect">
            <a:avLst/>
          </a:prstGeom>
          <a:solidFill>
            <a:schemeClr val="bg2">
              <a:alpha val="65097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Написать отзывы о фильме!</a:t>
            </a:r>
            <a:endParaRPr lang="ru-RU" sz="60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10" grpId="0" build="p" animBg="1"/>
      <p:bldP spid="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оруж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4714876" cy="2714644"/>
          </a:xfrm>
          <a:solidFill>
            <a:schemeClr val="bg2">
              <a:alpha val="65097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C00000"/>
                </a:solidFill>
                <a:latin typeface="Comic Sans MS" pitchFamily="66" charset="0"/>
              </a:rPr>
              <a:t>ПОЗИТИВНАЯ:</a:t>
            </a:r>
          </a:p>
          <a:p>
            <a:pPr algn="ctr">
              <a:buFont typeface="Wingdings" pitchFamily="2" charset="2"/>
              <a:buChar char="Ø"/>
            </a:pP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Виротерапия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Генная инженерия.</a:t>
            </a:r>
            <a:r>
              <a:rPr lang="ru-RU" sz="3100" b="1" dirty="0" smtClean="0">
                <a:latin typeface="Comic Sans MS" pitchFamily="66" charset="0"/>
                <a:cs typeface="Times New Roman" pitchFamily="18" charset="0"/>
              </a:rPr>
              <a:t>                 Являются объектом                              нано – биотехнологий.</a:t>
            </a:r>
            <a:endParaRPr lang="ru-RU" sz="31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Регулируют численность живых организмов в биосфере.</a:t>
            </a:r>
          </a:p>
          <a:p>
            <a:pPr algn="ctr">
              <a:buFont typeface="Wingdings" pitchFamily="2" charset="2"/>
              <a:buChar char="Ø"/>
            </a:pPr>
            <a:endParaRPr lang="ru-RU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14282" y="214291"/>
            <a:ext cx="8715436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Роль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вирусов</a:t>
            </a:r>
          </a:p>
        </p:txBody>
      </p:sp>
      <p:pic>
        <p:nvPicPr>
          <p:cNvPr id="23558" name="Picture 9" descr="Nanobr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386263"/>
            <a:ext cx="34575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nanotechnolo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13" y="4071942"/>
            <a:ext cx="3024187" cy="25431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60" name="Picture 6" descr="биологическо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3024188" cy="2538413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29124" y="1714488"/>
            <a:ext cx="4714876" cy="2330452"/>
          </a:xfrm>
          <a:prstGeom prst="rect">
            <a:avLst/>
          </a:prstGeom>
          <a:solidFill>
            <a:schemeClr val="bg2">
              <a:alpha val="65097"/>
            </a:schemeClr>
          </a:solidFill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НЕГОТИВНАЯ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Биологическое оружие. 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Вызывают заболевания растений, животных и человека.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1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2872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428625" y="357188"/>
            <a:ext cx="8215313" cy="2112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ВИРУСОЛОГИЯ –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 НАУКА О ВИРУСАХ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5364163" y="4365625"/>
            <a:ext cx="3095625" cy="1292225"/>
          </a:xfrm>
          <a:prstGeom prst="rect">
            <a:avLst/>
          </a:prstGeom>
          <a:solidFill>
            <a:schemeClr val="bg2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Comic Sans MS" pitchFamily="66" charset="0"/>
              </a:rPr>
              <a:t>Икосаэдрические </a:t>
            </a:r>
            <a:r>
              <a:rPr lang="ru-RU" sz="2400" b="1">
                <a:solidFill>
                  <a:srgbClr val="FFFF00"/>
                </a:solidFill>
                <a:latin typeface="Comic Sans MS" pitchFamily="66" charset="0"/>
              </a:rPr>
              <a:t>капсиды</a:t>
            </a:r>
            <a:r>
              <a:rPr lang="ru-RU" b="1">
                <a:solidFill>
                  <a:srgbClr val="FFFF00"/>
                </a:solidFill>
                <a:latin typeface="Comic Sans MS" pitchFamily="66" charset="0"/>
              </a:rPr>
              <a:t> аденовируса под электронным микроскопом</a:t>
            </a:r>
          </a:p>
        </p:txBody>
      </p:sp>
      <p:pic>
        <p:nvPicPr>
          <p:cNvPr id="11269" name="Picture 11" descr="икосаэдрические капсиды аденовируса под электронным микроскоп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000375"/>
            <a:ext cx="3821113" cy="3357563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70" name="Line 12"/>
          <p:cNvSpPr>
            <a:spLocks noChangeShapeType="1"/>
          </p:cNvSpPr>
          <p:nvPr/>
        </p:nvSpPr>
        <p:spPr bwMode="auto">
          <a:xfrm flipH="1" flipV="1">
            <a:off x="5076825" y="4292600"/>
            <a:ext cx="287338" cy="1223963"/>
          </a:xfrm>
          <a:prstGeom prst="line">
            <a:avLst/>
          </a:prstGeom>
          <a:noFill/>
          <a:ln w="57150" cmpd="thinThick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 flipV="1">
            <a:off x="5364163" y="4292600"/>
            <a:ext cx="0" cy="1223963"/>
          </a:xfrm>
          <a:prstGeom prst="line">
            <a:avLst/>
          </a:prstGeom>
          <a:noFill/>
          <a:ln w="57150" cmpd="thickThin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 flipV="1">
            <a:off x="8459788" y="4292600"/>
            <a:ext cx="360362" cy="1223963"/>
          </a:xfrm>
          <a:prstGeom prst="line">
            <a:avLst/>
          </a:prstGeom>
          <a:noFill/>
          <a:ln w="57150" cmpd="thinThick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5"/>
          <p:cNvSpPr>
            <a:spLocks noChangeShapeType="1"/>
          </p:cNvSpPr>
          <p:nvPr/>
        </p:nvSpPr>
        <p:spPr bwMode="auto">
          <a:xfrm flipV="1">
            <a:off x="8459788" y="4292600"/>
            <a:ext cx="0" cy="1223963"/>
          </a:xfrm>
          <a:prstGeom prst="line">
            <a:avLst/>
          </a:prstGeom>
          <a:noFill/>
          <a:ln w="57150" cmpd="thinThick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Содержимое 1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60337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бакте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3708400" cy="3195637"/>
          </a:xfrm>
          <a:solidFill>
            <a:schemeClr val="bg2">
              <a:alpha val="27843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b="1" smtClean="0">
              <a:solidFill>
                <a:srgbClr val="FFFF99"/>
              </a:solidFill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308975" cy="1468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12293" name="Picture 6" descr="вирус лихорадки Западного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214438"/>
            <a:ext cx="3673475" cy="292735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588125" y="458152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929063" y="3071813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Вирус лихорадки западного мира</a:t>
            </a:r>
          </a:p>
        </p:txBody>
      </p:sp>
      <p:pic>
        <p:nvPicPr>
          <p:cNvPr id="12296" name="Picture 9" descr="аденовир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357563"/>
            <a:ext cx="3143250" cy="315595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6588125" y="623728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42938" y="3357563"/>
            <a:ext cx="223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Аденовирус</a:t>
            </a: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-1071563" y="4857750"/>
            <a:ext cx="3600451" cy="2305050"/>
          </a:xfrm>
          <a:prstGeom prst="rect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1500" b="1">
              <a:solidFill>
                <a:srgbClr val="FFFF99"/>
              </a:solidFill>
            </a:endParaRPr>
          </a:p>
        </p:txBody>
      </p:sp>
      <p:pic>
        <p:nvPicPr>
          <p:cNvPr id="12300" name="Picture 10" descr="вирус герпес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3"/>
            <a:ext cx="2952750" cy="2894012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2301" name="Прямоугольник 15"/>
          <p:cNvSpPr>
            <a:spLocks noChangeArrowheads="1"/>
          </p:cNvSpPr>
          <p:nvPr/>
        </p:nvSpPr>
        <p:spPr bwMode="auto">
          <a:xfrm>
            <a:off x="285750" y="357188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Comic Sans MS" pitchFamily="66" charset="0"/>
              </a:rPr>
              <a:t>Вирус</a:t>
            </a:r>
            <a:r>
              <a:rPr lang="ru-RU" sz="2800" b="1">
                <a:solidFill>
                  <a:srgbClr val="00B050"/>
                </a:solidFill>
                <a:latin typeface="Comic Sans MS" pitchFamily="66" charset="0"/>
              </a:rPr>
              <a:t> Герпес </a:t>
            </a:r>
            <a:endParaRPr lang="ru-RU" sz="2800">
              <a:solidFill>
                <a:srgbClr val="00B050"/>
              </a:solidFill>
            </a:endParaRPr>
          </a:p>
        </p:txBody>
      </p:sp>
      <p:pic>
        <p:nvPicPr>
          <p:cNvPr id="12302" name="Picture 8" descr="вирус грип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4373563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Прямоугольник 17"/>
          <p:cNvSpPr>
            <a:spLocks noChangeArrowheads="1"/>
          </p:cNvSpPr>
          <p:nvPr/>
        </p:nvSpPr>
        <p:spPr bwMode="auto">
          <a:xfrm>
            <a:off x="4357688" y="4429125"/>
            <a:ext cx="1985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Вирус Гриппа</a:t>
            </a:r>
          </a:p>
        </p:txBody>
      </p:sp>
      <p:pic>
        <p:nvPicPr>
          <p:cNvPr id="12304" name="Picture 2" descr="http://im6-tub.yandex.net/i?id=101769326-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4763" y="0"/>
            <a:ext cx="2789237" cy="27146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305" name="Прямоугольник 21"/>
          <p:cNvSpPr>
            <a:spLocks noChangeArrowheads="1"/>
          </p:cNvSpPr>
          <p:nvPr/>
        </p:nvSpPr>
        <p:spPr bwMode="auto">
          <a:xfrm>
            <a:off x="6302375" y="-7938"/>
            <a:ext cx="18161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Вирус ВИЧ</a:t>
            </a:r>
          </a:p>
        </p:txBody>
      </p:sp>
      <p:pic>
        <p:nvPicPr>
          <p:cNvPr id="12306" name="Содержимое 3" descr="08_-_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8" y="0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Прямоугольник 18"/>
          <p:cNvSpPr>
            <a:spLocks noChangeArrowheads="1"/>
          </p:cNvSpPr>
          <p:nvPr/>
        </p:nvSpPr>
        <p:spPr bwMode="auto">
          <a:xfrm>
            <a:off x="3786188" y="1643063"/>
            <a:ext cx="191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Вирус  паротита</a:t>
            </a:r>
          </a:p>
        </p:txBody>
      </p:sp>
      <p:pic>
        <p:nvPicPr>
          <p:cNvPr id="12308" name="Содержимое 3" descr="2005_07_25_polio_viru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3286125"/>
            <a:ext cx="2286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Прямоугольник 20"/>
          <p:cNvSpPr>
            <a:spLocks noChangeArrowheads="1"/>
          </p:cNvSpPr>
          <p:nvPr/>
        </p:nvSpPr>
        <p:spPr bwMode="auto">
          <a:xfrm>
            <a:off x="6589713" y="3000375"/>
            <a:ext cx="274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Вирус   полиомиелита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Заболевания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человека,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вызываемые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вирусами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285875"/>
            <a:ext cx="7443787" cy="55721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Грипп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Корь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Свинка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Бешенство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Полиомиелит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Желтая лихорадка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Гепатит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Краснуха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злокачественные опухоли (раковые)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6" name="Picture 4" descr="http://im6-tub.yandex.net/i?id=80113087-07"/>
          <p:cNvPicPr>
            <a:picLocks noChangeAspect="1" noChangeArrowheads="1"/>
          </p:cNvPicPr>
          <p:nvPr/>
        </p:nvPicPr>
        <p:blipFill>
          <a:blip r:embed="rId2" cstate="print"/>
          <a:srcRect b="15730"/>
          <a:stretch>
            <a:fillRect/>
          </a:stretch>
        </p:blipFill>
        <p:spPr bwMode="auto">
          <a:xfrm>
            <a:off x="5000625" y="1500188"/>
            <a:ext cx="3857625" cy="36433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абсиртракция виру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4284663" y="2466975"/>
            <a:ext cx="450056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000" b="1"/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6838950" y="26368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Ветряная оспа</a:t>
            </a:r>
          </a:p>
        </p:txBody>
      </p:sp>
      <p:sp>
        <p:nvSpPr>
          <p:cNvPr id="14341" name="Rectangle 16"/>
          <p:cNvSpPr>
            <a:spLocks noChangeArrowheads="1"/>
          </p:cNvSpPr>
          <p:nvPr/>
        </p:nvSpPr>
        <p:spPr bwMode="auto">
          <a:xfrm>
            <a:off x="0" y="0"/>
            <a:ext cx="89646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0"/>
            <a:ext cx="8286808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ИСТОРИЯ ОТКРЫТИЯ ВИРУСОВ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1" y="1428750"/>
            <a:ext cx="4857752" cy="5214938"/>
          </a:xfrm>
          <a:solidFill>
            <a:schemeClr val="bg2">
              <a:alpha val="25098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 1892 году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Дмитрий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Иосифович Ивановский открыл вирус -  возбудитель табачной мозаики.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b="1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44" name="Picture 2" descr="Картинка 1 из 2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1842" r="11185"/>
          <a:stretch>
            <a:fillRect/>
          </a:stretch>
        </p:blipFill>
        <p:spPr bwMode="auto">
          <a:xfrm>
            <a:off x="4857753" y="1500188"/>
            <a:ext cx="4071936" cy="51435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254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Вирус табачной мозаики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астение, пораженное вирусом табачной мозаики (изображение с сайта www.apsnet.org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47148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lfawit.info/5.files/image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428750"/>
            <a:ext cx="3429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26013" y="5072063"/>
            <a:ext cx="400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ВИРУС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929198"/>
            <a:ext cx="5000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 табака, пораженный болезнью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21508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Вирус  -  ( от лат.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 –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ЯД)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144424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57725" y="1643063"/>
            <a:ext cx="4486275" cy="4071937"/>
          </a:xfrm>
          <a:solidFill>
            <a:schemeClr val="bg1">
              <a:alpha val="78038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Изучить строение, классификацию и значение вирусов.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« Вирусы –это Кто или Что?»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572000" y="404813"/>
            <a:ext cx="4214813" cy="74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 ЦЕЛЬ</a:t>
            </a:r>
          </a:p>
        </p:txBody>
      </p:sp>
      <p:pic>
        <p:nvPicPr>
          <p:cNvPr id="16389" name="Picture 6" descr="biote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50"/>
            <a:ext cx="3357563" cy="3714750"/>
          </a:xfrm>
          <a:prstGeom prst="rect">
            <a:avLst/>
          </a:prstGeom>
          <a:noFill/>
          <a:ln w="57150" cmpd="thickThin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16390" name="Picture 7" descr="virusA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214313"/>
            <a:ext cx="3017838" cy="3668712"/>
          </a:xfrm>
          <a:prstGeom prst="rect">
            <a:avLst/>
          </a:prstGeom>
          <a:noFill/>
          <a:ln w="57150" cmpd="thickThin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30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virusA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214313" y="357188"/>
            <a:ext cx="8715375" cy="911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7305" y="296733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 rot="20660169">
            <a:off x="333514" y="2658380"/>
            <a:ext cx="92920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ВИРТУАЛЬНАЯ ВИРУСНАЯ </a:t>
            </a:r>
          </a:p>
          <a:p>
            <a:pPr algn="ctr">
              <a:defRPr/>
            </a:pP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ЛАБОРАТОРИЯ</a:t>
            </a:r>
          </a:p>
        </p:txBody>
      </p:sp>
      <p:pic>
        <p:nvPicPr>
          <p:cNvPr id="10" name="Picture 16" descr="j0305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221457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509</TotalTime>
  <Words>409</Words>
  <Application>Microsoft Office PowerPoint</Application>
  <PresentationFormat>Экран (4:3)</PresentationFormat>
  <Paragraphs>146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Слайд 2</vt:lpstr>
      <vt:lpstr>Слайд 3</vt:lpstr>
      <vt:lpstr>Слайд 4</vt:lpstr>
      <vt:lpstr> Заболевания человека,  вызываемые вирусами </vt:lpstr>
      <vt:lpstr>Слайд 6</vt:lpstr>
      <vt:lpstr>Вирус табачной мозаики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Строение бактериофага</vt:lpstr>
      <vt:lpstr>Слайд 16</vt:lpstr>
      <vt:lpstr> Лабораторная работа  Сравнить  строение клетки  бактерий, растения и  вируса  табачной  мозаики. </vt:lpstr>
      <vt:lpstr> Лабораторная работа  Сравнить  строение клетки  бактерий, растения и  вируса  табачной  мозаики.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Дарёна</cp:lastModifiedBy>
  <cp:revision>49</cp:revision>
  <dcterms:created xsi:type="dcterms:W3CDTF">2011-10-11T21:23:48Z</dcterms:created>
  <dcterms:modified xsi:type="dcterms:W3CDTF">2012-05-20T07:35:20Z</dcterms:modified>
</cp:coreProperties>
</file>