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901" r:id="rId2"/>
  </p:sldMasterIdLst>
  <p:notesMasterIdLst>
    <p:notesMasterId r:id="rId26"/>
  </p:notesMasterIdLst>
  <p:sldIdLst>
    <p:sldId id="281" r:id="rId3"/>
    <p:sldId id="258" r:id="rId4"/>
    <p:sldId id="259" r:id="rId5"/>
    <p:sldId id="260" r:id="rId6"/>
    <p:sldId id="261" r:id="rId7"/>
    <p:sldId id="262" r:id="rId8"/>
    <p:sldId id="269" r:id="rId9"/>
    <p:sldId id="282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4586" autoAdjust="0"/>
  </p:normalViewPr>
  <p:slideViewPr>
    <p:cSldViewPr>
      <p:cViewPr varScale="1">
        <p:scale>
          <a:sx n="127" d="100"/>
          <a:sy n="127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E60F8-BE1B-4167-8604-5024436523A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7BA1-BB60-4B90-AC7E-98EDD70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4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B6A1D-B630-4BE2-836C-361C847F95FD}" type="slidenum">
              <a:rPr lang="ru-RU"/>
              <a:pPr/>
              <a:t>1</a:t>
            </a:fld>
            <a:endParaRPr lang="ru-RU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C0FD5-40FD-48A8-8BC0-26584838FC94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57BA1-BB60-4B90-AC7E-98EDD707DEA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57BA1-BB60-4B90-AC7E-98EDD707DE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57BA1-BB60-4B90-AC7E-98EDD707DEA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0" y="1422400"/>
            <a:ext cx="9148763" cy="5435600"/>
            <a:chOff x="0" y="896"/>
            <a:chExt cx="5762" cy="3424"/>
          </a:xfrm>
        </p:grpSpPr>
        <p:grpSp>
          <p:nvGrpSpPr>
            <p:cNvPr id="1064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65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65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65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66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66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665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665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665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C60ABDBD-8B57-476F-88B9-ED45B41492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03387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240F2-FC69-44F3-AAED-BF264720FA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092691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8775" y="228600"/>
            <a:ext cx="2135188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3213" y="228600"/>
            <a:ext cx="6253162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9E6B-19D6-462B-BAC9-D741785D71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360325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88DB20E1-54FC-4E00-8C61-BC7C3689EAA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155376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95FB50-A572-498E-B55F-AB71DB3C8D2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629587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E38E-C99D-4BC7-B8D3-7A4E8DAA91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25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60825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60826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2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60826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60826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0826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60826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826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826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60826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60826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7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7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60827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7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7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60827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7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7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60827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7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8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60828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8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8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60828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8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8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60828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8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8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60829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9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9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60829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9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9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60829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29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29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60829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0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0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60830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0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0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60830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0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0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60830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0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1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60831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1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1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60831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1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1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60831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1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1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60832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2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2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60832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2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2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60832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2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60832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3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60833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833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60833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60833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3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3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60833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3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3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60834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4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4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60834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4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4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60834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4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4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60834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5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5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60835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5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5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60835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5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5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60835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5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6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60836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6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836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0836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60836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mtClean="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60836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0836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60836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836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837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837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837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837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837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60837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60837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60837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7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7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8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839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0839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0839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0839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0839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0839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71D0F6-EDD3-4BA2-9CB0-15343FA4D4BD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63548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5E52-E954-449D-915B-453EE2CB6CD9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145226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47D63-048F-4D60-8BA2-0B190A6B0178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589024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575E6-B351-4218-80EE-68C4A229DDBF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758493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795BA-4856-4751-9BC4-A17AE10D2A92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585237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B0929-B8B4-44B4-8B3B-9725133213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149035"/>
      </p:ext>
    </p:extLst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61D29-7E0A-493B-A9D4-1E3526A99ECA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251352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97564-AD33-4AAB-9DFB-2FD28CC6C8A3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972038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9304A-6EA2-4842-AD9B-90E1DC69D0D2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077151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1B654-3B0C-4330-841E-78FE834BFDA7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797792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281BC-BD46-401E-A868-FB488CC25201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817962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B548-7AD1-4FDE-8E33-914F6BE3F9A7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525716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70AAC-1A84-4B80-AC2C-D591E22759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99017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3213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9E6EF-69E9-43D9-A034-ACE5590394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052213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B1E3C-3591-4C82-BF64-2E16F9781E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792644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E6E0-E578-4F35-B107-9149A854C8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599829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59BB8-DC0C-4F77-8278-39B10BB913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8588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ABE6-27F4-414A-B19C-A716E7501B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85617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223E7-9593-4919-A6ED-6CA3E31508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837466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0" y="1422400"/>
            <a:ext cx="9148763" cy="5435600"/>
            <a:chOff x="0" y="896"/>
            <a:chExt cx="5762" cy="3424"/>
          </a:xfrm>
        </p:grpSpPr>
        <p:grpSp>
          <p:nvGrpSpPr>
            <p:cNvPr id="1054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54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54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54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6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56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3213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6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213" y="6245225"/>
            <a:ext cx="22875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6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6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90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59D8C0-41E0-40AC-AC0A-3FD65E9A3189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6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3213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112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948" r:id="rId12"/>
    <p:sldLayoutId id="2147483949" r:id="rId13"/>
    <p:sldLayoutId id="2147483950" r:id="rId14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23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0723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0723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23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60723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0723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24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60724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0724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24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60724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0724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0724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60724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60724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0724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0725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5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5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0725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5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5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0725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5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5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0725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6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6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0726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6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6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0726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6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6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072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7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0727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7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7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0727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7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7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0727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7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7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0728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8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8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0728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8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8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0728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8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8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0728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9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9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0729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9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9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0729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9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29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0729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29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0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0730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0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0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0730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0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0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0730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0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0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0731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1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60731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60731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60731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0731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1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1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0731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1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2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0732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2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2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0732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2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2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0732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2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2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0733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3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3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0733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3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3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0733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3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3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0733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4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4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0734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4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60734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0734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734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60734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4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4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5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6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6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6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6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6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6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6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6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60736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0736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737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737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CC00"/>
              </a:solidFill>
            </a:endParaRPr>
          </a:p>
        </p:txBody>
      </p:sp>
      <p:sp>
        <p:nvSpPr>
          <p:cNvPr id="60737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CC00"/>
              </a:solidFill>
            </a:endParaRPr>
          </a:p>
        </p:txBody>
      </p:sp>
      <p:sp>
        <p:nvSpPr>
          <p:cNvPr id="60737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D6DB1B-B626-43F2-AEAC-4D11149301D9}" type="slidenum">
              <a:rPr lang="ru-RU" smtClean="0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561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lkor.virtbox.ru/theatre.html" TargetMode="External"/><Relationship Id="rId2" Type="http://schemas.openxmlformats.org/officeDocument/2006/relationships/hyperlink" Target="http://brusentsov.com/2010/05/22/6487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urinfo.ru/attractions/teatr-globu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75"/>
            <a:ext cx="9144000" cy="4500563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Times New Roman" pitchFamily="18" charset="0"/>
              </a:rPr>
              <a:t>WILLIAM</a:t>
            </a:r>
            <a:br>
              <a:rPr lang="en-US" sz="6000" b="1" dirty="0" smtClean="0">
                <a:latin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</a:rPr>
              <a:t>SHAKESPEARE</a:t>
            </a:r>
            <a:br>
              <a:rPr lang="en-US" sz="6000" b="1" dirty="0" smtClean="0">
                <a:latin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</a:rPr>
              <a:t>1564 - 1616</a:t>
            </a:r>
            <a:r>
              <a:rPr lang="en-US" sz="3800" b="1" dirty="0" smtClean="0">
                <a:latin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</a:rPr>
              <a:t>”</a:t>
            </a:r>
            <a:r>
              <a:rPr lang="en-US" sz="3600" b="1" dirty="0" smtClean="0">
                <a:latin typeface="Times New Roman" pitchFamily="18" charset="0"/>
              </a:rPr>
              <a:t>The stream of time, which is continually washing the dissoluble fabrics of other poets, passes without </a:t>
            </a:r>
            <a:r>
              <a:rPr lang="en-US" sz="3100" b="1" dirty="0" smtClean="0">
                <a:latin typeface="Times New Roman" pitchFamily="18" charset="0"/>
              </a:rPr>
              <a:t>injury by the adamant of Shakespeare.” </a:t>
            </a:r>
            <a:br>
              <a:rPr lang="en-US" sz="3100" b="1" dirty="0" smtClean="0">
                <a:latin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</a:rPr>
              <a:t> Samuel Johnson.</a:t>
            </a:r>
            <a:endParaRPr lang="ru-RU" sz="31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4282" y="4071942"/>
            <a:ext cx="421484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This is a place where the house in which Shakespeare died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used to be. </a:t>
            </a:r>
            <a:r>
              <a:rPr lang="en-US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en-US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en-US" sz="28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472" y="571480"/>
            <a:ext cx="400052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9DB0B7"/>
              </a:buClr>
              <a:buFont typeface="Wingdings" pitchFamily="2" charset="2"/>
              <a:buChar char="§"/>
            </a:pPr>
            <a:r>
              <a:rPr lang="de-DE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1616 Shakespeare</a:t>
            </a: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buClr>
                <a:srgbClr val="9DB0B7"/>
              </a:buClr>
            </a:pPr>
            <a:r>
              <a:rPr lang="de-DE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died</a:t>
            </a:r>
            <a:r>
              <a:rPr lang="de-DE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 April, 23 (</a:t>
            </a:r>
            <a:r>
              <a:rPr lang="de-DE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de-DE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birthday</a:t>
            </a:r>
            <a:r>
              <a:rPr lang="de-DE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3429000"/>
            <a:ext cx="4429156" cy="33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grav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142852"/>
            <a:ext cx="4357718" cy="3217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052448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142852"/>
            <a:ext cx="42862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5500702"/>
            <a:ext cx="4786314" cy="928695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new building of the Globe Theatre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781550" y="404813"/>
            <a:ext cx="3921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Royal  Shakespeare Theatre.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6929424" y="-9501252"/>
            <a:ext cx="4644000" cy="466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928858" y="-9286964"/>
            <a:ext cx="4644000" cy="466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785926"/>
            <a:ext cx="4107861" cy="481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01571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Mach the name of the party with the translation.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750" y="1268413"/>
            <a:ext cx="4038600" cy="493395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«Комедия ошибок»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Виндзорские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насмешницы»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«Венецианский купец»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«Лукреция»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«Все хорошо, что хорошо»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 «Мера за меру»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7. «Сон в летнюю ночь»</a:t>
            </a:r>
          </a:p>
        </p:txBody>
      </p:sp>
      <p:sp>
        <p:nvSpPr>
          <p:cNvPr id="4649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196975"/>
            <a:ext cx="4038600" cy="493395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1800" b="1" dirty="0"/>
              <a:t>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“A Midsummer Night's Dream”</a:t>
            </a:r>
          </a:p>
          <a:p>
            <a:pPr marL="533400" indent="-533400"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“Measure for Measure”</a:t>
            </a:r>
          </a:p>
          <a:p>
            <a:pPr marL="533400" indent="-533400"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3. “The Rape of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Lucrece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533400" indent="-533400"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 “All’s well that Ends well”</a:t>
            </a:r>
          </a:p>
          <a:p>
            <a:pPr marL="533400" indent="-533400"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5. “The Comedy of Errors”</a:t>
            </a:r>
          </a:p>
          <a:p>
            <a:pPr marL="533400" indent="-533400"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6. “The Merry Wives of Windsor”</a:t>
            </a:r>
          </a:p>
          <a:p>
            <a:pPr marL="533400" indent="-533400"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7. “The Merchant of Venice”</a:t>
            </a:r>
          </a:p>
          <a:p>
            <a:pPr marL="533400" indent="-533400">
              <a:buFont typeface="Wingdings" pitchFamily="2" charset="2"/>
              <a:buNone/>
            </a:pPr>
            <a:endParaRPr lang="ru-RU" sz="1800" b="1" dirty="0"/>
          </a:p>
        </p:txBody>
      </p:sp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1187450" y="6308725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       </a:t>
            </a:r>
            <a:r>
              <a:rPr lang="en-US" smtClean="0">
                <a:solidFill>
                  <a:srgbClr val="FFFFFF"/>
                </a:solidFill>
                <a:latin typeface="Arial" charset="0"/>
                <a:hlinkClick r:id="rId2" action="ppaction://hlinksldjump"/>
              </a:rPr>
              <a:t>YES</a:t>
            </a: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5867400" y="623728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       </a:t>
            </a:r>
            <a:r>
              <a:rPr lang="en-US" smtClean="0">
                <a:solidFill>
                  <a:srgbClr val="FFFFFF"/>
                </a:solidFill>
                <a:latin typeface="Arial" charset="0"/>
                <a:hlinkClick r:id="rId3" action="ppaction://hlinksldjump"/>
              </a:rPr>
              <a:t>NO</a:t>
            </a: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6261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4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4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4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4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4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4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4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4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4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4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4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4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4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4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4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4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49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49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49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49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49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49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49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49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6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/>
      <p:bldP spid="464903" grpId="0"/>
      <p:bldP spid="4649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549275"/>
            <a:ext cx="4038600" cy="55816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«Ричард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«Укрощение строптивой»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«Много шума из ничего»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«Как вам это нравится»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«Два благородных родича»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 «Двенадцатая ночь»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7. «Буря»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549275"/>
            <a:ext cx="4038600" cy="55816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.“Much Ado about Nothing”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“The Two Noble Kinsmen”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3. “The Tragedy of Richard III”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 “The Taming of the Shrew”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5. “The Tempest”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6. “As you like it”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7. “Twelfth Night”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1116013" y="630872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    </a:t>
            </a:r>
            <a:r>
              <a:rPr lang="en-US" smtClean="0">
                <a:solidFill>
                  <a:srgbClr val="FFFFFF"/>
                </a:solidFill>
                <a:latin typeface="Arial" charset="0"/>
                <a:hlinkClick r:id="rId2" action="ppaction://hlinksldjump"/>
              </a:rPr>
              <a:t>YES</a:t>
            </a: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0024" name="Text Box 8"/>
          <p:cNvSpPr txBox="1">
            <a:spLocks noChangeArrowheads="1"/>
          </p:cNvSpPr>
          <p:nvPr/>
        </p:nvSpPr>
        <p:spPr bwMode="auto">
          <a:xfrm>
            <a:off x="4859338" y="6237288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               </a:t>
            </a:r>
            <a:r>
              <a:rPr lang="en-US" smtClean="0">
                <a:solidFill>
                  <a:srgbClr val="FFFFFF"/>
                </a:solidFill>
                <a:latin typeface="Arial" charset="0"/>
                <a:hlinkClick r:id="rId3" action="ppaction://hlinksldjump"/>
              </a:rPr>
              <a:t>NO</a:t>
            </a: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371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7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7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7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7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70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70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70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70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70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70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70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70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70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70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70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70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70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70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70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70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470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470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470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70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0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0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0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0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0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0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0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0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0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0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0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0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0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0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0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0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0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0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0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0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0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0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0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0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00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00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00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00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70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5643578"/>
            <a:ext cx="8358246" cy="928694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Romeo and Juliet – an optimistic tragedy, staged in all kinds of theatres.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357290" y="5000636"/>
            <a:ext cx="6786610" cy="1214446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746625" algn="l"/>
              </a:tabLst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404" y="214290"/>
            <a:ext cx="3540216" cy="5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14290"/>
            <a:ext cx="3357586" cy="505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863075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428604"/>
            <a:ext cx="4027488" cy="5472112"/>
          </a:xfrm>
        </p:spPr>
        <p:txBody>
          <a:bodyPr/>
          <a:lstStyle/>
          <a:p>
            <a:pPr marL="0" indent="0">
              <a:buFont typeface="Wingdings" pitchFamily="2" charset="2"/>
              <a:buChar char="§"/>
            </a:pPr>
            <a:r>
              <a:rPr lang="en-US" sz="2400" dirty="0">
                <a:solidFill>
                  <a:srgbClr val="3366FF"/>
                </a:solidFill>
              </a:rPr>
              <a:t>“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Hamlet” is a great philosophical tragedy. It is the story of a man who loved good and hated evil who loved truth and hated lies.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The character of Hamlet is one of the most difficult in world literature</a:t>
            </a:r>
            <a:r>
              <a:rPr lang="en-US" sz="2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en-US" sz="20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This role was played by the best actors of all times and peoples.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John Gielgud was the best in the role of Hamlet in England.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Russian poet and actor Vladimir </a:t>
            </a:r>
            <a:r>
              <a:rPr lang="en-US" sz="20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Vysotsky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was brilliant in our country</a:t>
            </a:r>
            <a:r>
              <a:rPr lang="en-US" sz="2400" dirty="0">
                <a:solidFill>
                  <a:srgbClr val="3366FF"/>
                </a:solidFill>
              </a:rPr>
              <a:t>.</a:t>
            </a:r>
            <a:endParaRPr lang="ru-RU" sz="2400" dirty="0">
              <a:solidFill>
                <a:srgbClr val="3366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3274858" cy="39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2143116"/>
            <a:ext cx="28670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393559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8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8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3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3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83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28605"/>
            <a:ext cx="4114800" cy="5591196"/>
          </a:xfrm>
        </p:spPr>
        <p:txBody>
          <a:bodyPr/>
          <a:lstStyle/>
          <a:p>
            <a:pPr marL="0" indent="174625">
              <a:buFontTx/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Othello” is a play about love and jealousy, a play about a person who believed the lie and killed his wife whom he loved dearly. 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571744"/>
            <a:ext cx="465548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3676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6081721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1472" y="142852"/>
            <a:ext cx="2428892" cy="4000528"/>
          </a:xfrm>
        </p:spPr>
        <p:txBody>
          <a:bodyPr/>
          <a:lstStyle/>
          <a:p>
            <a:pPr marL="0" indent="174625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King Lear” is the story of a man who was so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proud,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so egoistic that he could not understand a world around him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heard only what he wanted to hear; he saw only what he wanted to see.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422654"/>
            <a:ext cx="4869603" cy="343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H="1" flipV="1">
            <a:off x="6929454" y="6572271"/>
            <a:ext cx="571504" cy="7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2861" y="199706"/>
            <a:ext cx="4446858" cy="54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390718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1400175"/>
          </a:xfrm>
        </p:spPr>
        <p:txBody>
          <a:bodyPr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Quotations from Shakespeare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are some common phrases which the English own to William Shakespeare. They have now become part of the everyday language of Englishmen. 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23850" y="2060575"/>
            <a:ext cx="4192588" cy="4581525"/>
          </a:xfrm>
        </p:spPr>
        <p:txBody>
          <a:bodyPr/>
          <a:lstStyle/>
          <a:p>
            <a:pPr marL="533400" indent="-533400">
              <a:buFont typeface="Arial" charset="0"/>
              <a:buNone/>
            </a:pPr>
            <a:r>
              <a:rPr lang="en-US" sz="1800" b="1" dirty="0"/>
              <a:t>1. “To be or not to be</a:t>
            </a:r>
          </a:p>
          <a:p>
            <a:pPr marL="533400" indent="-533400">
              <a:buFont typeface="Arial" charset="0"/>
              <a:buNone/>
            </a:pPr>
            <a:r>
              <a:rPr lang="en-US" sz="1800" b="1" dirty="0"/>
              <a:t>       That is the question”</a:t>
            </a:r>
          </a:p>
          <a:p>
            <a:pPr marL="533400" indent="-533400">
              <a:buFont typeface="Arial" charset="0"/>
              <a:buNone/>
            </a:pPr>
            <a:r>
              <a:rPr lang="en-US" sz="1800" b="1" dirty="0"/>
              <a:t>2. “All the world’s a stage, and all the men and women merely players”.</a:t>
            </a:r>
          </a:p>
          <a:p>
            <a:pPr marL="533400" indent="-533400">
              <a:buFont typeface="Arial" charset="0"/>
              <a:buNone/>
            </a:pPr>
            <a:r>
              <a:rPr lang="en-US" sz="1800" b="1" dirty="0"/>
              <a:t>3. “How sharper than a serpent’s tooth it is to have a thankless child…”</a:t>
            </a:r>
          </a:p>
          <a:p>
            <a:pPr marL="533400" indent="-533400">
              <a:buFont typeface="Arial" charset="0"/>
              <a:buNone/>
            </a:pPr>
            <a:r>
              <a:rPr lang="en-US" sz="1800" b="1" dirty="0"/>
              <a:t>4. “Something is rotten in the state of Denmark”.</a:t>
            </a:r>
          </a:p>
          <a:p>
            <a:pPr marL="533400" indent="-533400">
              <a:buFont typeface="Arial" charset="0"/>
              <a:buNone/>
            </a:pPr>
            <a:r>
              <a:rPr lang="en-US" sz="1800" b="1" dirty="0"/>
              <a:t>5. “One that loved not wisely but too well”.</a:t>
            </a:r>
          </a:p>
          <a:p>
            <a:pPr marL="533400" indent="-533400">
              <a:buFont typeface="Arial" charset="0"/>
              <a:buNone/>
            </a:pPr>
            <a:r>
              <a:rPr lang="en-US" sz="1800" b="1" dirty="0"/>
              <a:t>6. “Every inch a king”.</a:t>
            </a:r>
          </a:p>
          <a:p>
            <a:pPr marL="533400" indent="-533400">
              <a:buFont typeface="Arial" charset="0"/>
              <a:buNone/>
            </a:pPr>
            <a:r>
              <a:rPr lang="en-US" sz="1800" b="1" dirty="0"/>
              <a:t>7. “Lord, what fools these mortals be”.</a:t>
            </a:r>
            <a:endParaRPr lang="ru-RU" sz="1800" b="1" dirty="0"/>
          </a:p>
        </p:txBody>
      </p:sp>
      <p:sp>
        <p:nvSpPr>
          <p:cNvPr id="86020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43438" y="2060575"/>
            <a:ext cx="4195762" cy="43926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/>
              <a:t>1. «…острей зубов змеиных</a:t>
            </a:r>
          </a:p>
          <a:p>
            <a:pPr marL="0" indent="0">
              <a:buFont typeface="Arial" charset="0"/>
              <a:buNone/>
            </a:pPr>
            <a:r>
              <a:rPr lang="ru-RU" sz="1800" b="1"/>
              <a:t>     неблагодарность детища!»</a:t>
            </a:r>
          </a:p>
          <a:p>
            <a:pPr marL="0" indent="0">
              <a:buFont typeface="Arial" charset="0"/>
              <a:buNone/>
            </a:pPr>
            <a:r>
              <a:rPr lang="ru-RU" sz="1800" b="1"/>
              <a:t>2. «Король, король – от головы до ног!»</a:t>
            </a:r>
          </a:p>
          <a:p>
            <a:pPr marL="0" indent="0">
              <a:buFont typeface="Arial" charset="0"/>
              <a:buNone/>
            </a:pPr>
            <a:r>
              <a:rPr lang="ru-RU" sz="1800" b="1"/>
              <a:t>3. «Быть или не быть</a:t>
            </a:r>
          </a:p>
          <a:p>
            <a:pPr marL="0" indent="0">
              <a:buFont typeface="Arial" charset="0"/>
              <a:buNone/>
            </a:pPr>
            <a:r>
              <a:rPr lang="ru-RU" sz="1800" b="1"/>
              <a:t>    Вот в чем вопрос».</a:t>
            </a:r>
          </a:p>
          <a:p>
            <a:pPr marL="0" indent="0">
              <a:buFont typeface="Arial" charset="0"/>
              <a:buNone/>
            </a:pPr>
            <a:r>
              <a:rPr lang="ru-RU" sz="1800" b="1"/>
              <a:t>4. «Весь мир – театр. В нем женщины, мужчины – все актеры».</a:t>
            </a:r>
          </a:p>
          <a:p>
            <a:pPr marL="0" indent="0">
              <a:buFont typeface="Arial" charset="0"/>
              <a:buNone/>
            </a:pPr>
            <a:r>
              <a:rPr lang="ru-RU" sz="1800" b="1"/>
              <a:t>5. «Как безумен род людской!»</a:t>
            </a:r>
          </a:p>
          <a:p>
            <a:pPr marL="0" indent="0">
              <a:buFont typeface="Arial" charset="0"/>
              <a:buNone/>
            </a:pPr>
            <a:r>
              <a:rPr lang="ru-RU" sz="1800" b="1"/>
              <a:t>6. «Подгнило что-то в датском королевстве».</a:t>
            </a:r>
          </a:p>
          <a:p>
            <a:pPr marL="0" indent="0">
              <a:buFont typeface="Arial" charset="0"/>
              <a:buNone/>
            </a:pPr>
            <a:r>
              <a:rPr lang="ru-RU" sz="1800" b="1"/>
              <a:t>7. «…этот человек любил без меры и благоразумия».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39750" y="33337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hlinkClick r:id="" action="ppaction://noaction"/>
              </a:rPr>
              <a:t>YES</a:t>
            </a: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7451725" y="188913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hlinkClick r:id="" action="ppaction://noaction"/>
              </a:rPr>
              <a:t>NO</a:t>
            </a: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6914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9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323850" y="404813"/>
            <a:ext cx="4194175" cy="5761037"/>
          </a:xfrm>
        </p:spPr>
        <p:txBody>
          <a:bodyPr/>
          <a:lstStyle/>
          <a:p>
            <a:pPr marL="174625" indent="-174625">
              <a:buFont typeface="Arial" charset="0"/>
              <a:buNone/>
            </a:pPr>
            <a:r>
              <a:rPr lang="en-US" sz="2000"/>
              <a:t>1. “Neither a borrower nor a lender be”.</a:t>
            </a:r>
          </a:p>
          <a:p>
            <a:pPr marL="174625" indent="-174625">
              <a:buFont typeface="Arial" charset="0"/>
              <a:buNone/>
            </a:pPr>
            <a:r>
              <a:rPr lang="en-US" sz="2000"/>
              <a:t>2. “That way madness lies”. </a:t>
            </a:r>
          </a:p>
          <a:p>
            <a:pPr marL="174625" indent="-174625">
              <a:buFont typeface="Arial" charset="0"/>
              <a:buNone/>
            </a:pPr>
            <a:r>
              <a:rPr lang="en-US" sz="2000"/>
              <a:t>3. “If music be the food of love, play on”.</a:t>
            </a:r>
          </a:p>
          <a:p>
            <a:pPr marL="174625" indent="-174625">
              <a:buFont typeface="Arial" charset="0"/>
              <a:buNone/>
            </a:pPr>
            <a:r>
              <a:rPr lang="en-US" sz="2000"/>
              <a:t>4. “Romeo, Romeo! Wherefore art thou Romeo?”</a:t>
            </a:r>
          </a:p>
          <a:p>
            <a:pPr marL="174625" indent="-174625">
              <a:buFont typeface="Arial" charset="0"/>
              <a:buNone/>
            </a:pPr>
            <a:r>
              <a:rPr lang="en-US" sz="2000"/>
              <a:t>5. “What’s in a name? That which we call a vose by any other name would smell as sweet”.</a:t>
            </a:r>
          </a:p>
          <a:p>
            <a:pPr marL="174625" indent="-174625">
              <a:buFont typeface="Arial" charset="0"/>
              <a:buNone/>
            </a:pPr>
            <a:r>
              <a:rPr lang="en-US" sz="2000"/>
              <a:t>6. “Tomorrow, and tomorrow, and    tomorrow</a:t>
            </a:r>
          </a:p>
          <a:p>
            <a:pPr marL="174625" indent="-174625">
              <a:buFont typeface="Arial" charset="0"/>
              <a:buNone/>
            </a:pPr>
            <a:r>
              <a:rPr lang="en-US" sz="2000"/>
              <a:t> Creeps in this petty pace from day to day</a:t>
            </a:r>
          </a:p>
          <a:p>
            <a:pPr marL="174625" indent="-174625">
              <a:buFont typeface="Arial" charset="0"/>
              <a:buNone/>
            </a:pPr>
            <a:r>
              <a:rPr lang="en-US" sz="2000"/>
              <a:t>To the last syllable of recorded time…”</a:t>
            </a:r>
          </a:p>
          <a:p>
            <a:pPr marL="174625" indent="-174625">
              <a:buFont typeface="Arial" charset="0"/>
              <a:buNone/>
            </a:pPr>
            <a:r>
              <a:rPr lang="en-US" sz="2000"/>
              <a:t>7. “Friends, Romans, countrymen, lend me your ears”.</a:t>
            </a:r>
            <a:endParaRPr lang="ru-RU" sz="2000"/>
          </a:p>
        </p:txBody>
      </p:sp>
      <p:sp>
        <p:nvSpPr>
          <p:cNvPr id="523270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3438" y="476250"/>
            <a:ext cx="4194175" cy="5761038"/>
          </a:xfrm>
        </p:spPr>
        <p:txBody>
          <a:bodyPr/>
          <a:lstStyle/>
          <a:p>
            <a:pPr marL="261938" indent="-261938">
              <a:buFont typeface="Arial" charset="0"/>
              <a:buNone/>
            </a:pPr>
            <a:r>
              <a:rPr lang="ru-RU" sz="2000"/>
              <a:t>1. «О музыка, ты пища для любви! Играй же».</a:t>
            </a:r>
          </a:p>
          <a:p>
            <a:pPr marL="261938" indent="-261938">
              <a:buFont typeface="Arial" charset="0"/>
              <a:buNone/>
            </a:pPr>
            <a:r>
              <a:rPr lang="ru-RU" sz="2000"/>
              <a:t>2. «Но это путь к безумию».</a:t>
            </a:r>
          </a:p>
          <a:p>
            <a:pPr marL="261938" indent="-261938">
              <a:buFont typeface="Arial" charset="0"/>
              <a:buNone/>
            </a:pPr>
            <a:r>
              <a:rPr lang="ru-RU" sz="2000"/>
              <a:t>3. «Друзья, сограждане, внемлите мне».</a:t>
            </a:r>
          </a:p>
          <a:p>
            <a:pPr marL="261938" indent="-261938">
              <a:buFont typeface="Arial" charset="0"/>
              <a:buNone/>
            </a:pPr>
            <a:r>
              <a:rPr lang="ru-RU" sz="2000"/>
              <a:t>4. «Что значит имя? Роза пахнет розой, хоть розой назови ее, хоть нет».</a:t>
            </a:r>
          </a:p>
          <a:p>
            <a:pPr marL="261938" indent="-261938">
              <a:buFont typeface="Arial" charset="0"/>
              <a:buNone/>
            </a:pPr>
            <a:r>
              <a:rPr lang="ru-RU" sz="2000"/>
              <a:t>5. «В долг не бери и взаймы не давай».</a:t>
            </a:r>
          </a:p>
          <a:p>
            <a:pPr marL="261938" indent="-261938">
              <a:buFont typeface="Arial" charset="0"/>
              <a:buNone/>
            </a:pPr>
            <a:r>
              <a:rPr lang="ru-RU" sz="2000"/>
              <a:t>6. «Завтра, завтра, завтра, а дни ползут, и вот уж в книге жизней читаем мы последний слог…»</a:t>
            </a:r>
          </a:p>
          <a:p>
            <a:pPr marL="261938" indent="-261938">
              <a:buFont typeface="Arial" charset="0"/>
              <a:buNone/>
            </a:pPr>
            <a:r>
              <a:rPr lang="ru-RU" sz="2000"/>
              <a:t>7. «Ромео! Ромео, о зачем же ты Ромео!»</a:t>
            </a:r>
          </a:p>
        </p:txBody>
      </p:sp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3492500" y="630872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mtClean="0">
                <a:solidFill>
                  <a:srgbClr val="000000"/>
                </a:solidFill>
                <a:latin typeface="Arial" charset="0"/>
                <a:hlinkClick r:id="" action="ppaction://noaction"/>
              </a:rPr>
              <a:t>YES</a:t>
            </a: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3272" name="Text Box 8"/>
          <p:cNvSpPr txBox="1">
            <a:spLocks noChangeArrowheads="1"/>
          </p:cNvSpPr>
          <p:nvPr/>
        </p:nvSpPr>
        <p:spPr bwMode="auto">
          <a:xfrm>
            <a:off x="5435600" y="63087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mtClean="0">
                <a:solidFill>
                  <a:srgbClr val="000000"/>
                </a:solidFill>
                <a:latin typeface="Arial" charset="0"/>
                <a:hlinkClick r:id="" action="ppaction://noaction"/>
              </a:rPr>
              <a:t>NO</a:t>
            </a: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7966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3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3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23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3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23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23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23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3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3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23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3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3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23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3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3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23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3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3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23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3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3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23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3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3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23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3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3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523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2" name="Rectangle 1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4797425"/>
            <a:ext cx="8540750" cy="1584325"/>
          </a:xfrm>
        </p:spPr>
        <p:txBody>
          <a:bodyPr/>
          <a:lstStyle/>
          <a:p>
            <a:pPr marL="0" indent="174625" algn="ctr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 marL="0" indent="174625" algn="ctr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 marL="0" indent="174625" algn="ctr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William Shakespeare. The greatest English poet and dramatist.</a:t>
            </a:r>
            <a:endParaRPr lang="ru-RU" dirty="0"/>
          </a:p>
        </p:txBody>
      </p:sp>
      <p:sp>
        <p:nvSpPr>
          <p:cNvPr id="394255" name="Text Box 15"/>
          <p:cNvSpPr txBox="1">
            <a:spLocks noChangeArrowheads="1"/>
          </p:cNvSpPr>
          <p:nvPr/>
        </p:nvSpPr>
        <p:spPr bwMode="auto">
          <a:xfrm>
            <a:off x="500034" y="4286256"/>
            <a:ext cx="45005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Memorial Theatre in Stratford-on-Avon.   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38" y="142852"/>
            <a:ext cx="3500462" cy="498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267868"/>
            <a:ext cx="5262599" cy="39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9901439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94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/>
              <a:t>«</a:t>
            </a:r>
            <a:r>
              <a:rPr lang="en-US" sz="5400" b="1" i="1" dirty="0" smtClean="0">
                <a:latin typeface="Algerian" pitchFamily="82" charset="0"/>
              </a:rPr>
              <a:t> To be or not to be</a:t>
            </a:r>
            <a:r>
              <a:rPr lang="ru-RU" sz="5400" b="1" i="1" dirty="0" smtClean="0"/>
              <a:t>,</a:t>
            </a:r>
            <a:br>
              <a:rPr lang="ru-RU" sz="5400" b="1" i="1" dirty="0" smtClean="0"/>
            </a:br>
            <a:r>
              <a:rPr lang="en-US" sz="5400" b="1" i="1" dirty="0" smtClean="0">
                <a:latin typeface="Algerian" pitchFamily="82" charset="0"/>
              </a:rPr>
              <a:t>that is the question</a:t>
            </a:r>
            <a:r>
              <a:rPr lang="ru-RU" sz="5400" b="1" i="1" dirty="0" smtClean="0"/>
              <a:t> ».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smtClean="0"/>
              <a:t>1.</a:t>
            </a:r>
            <a:r>
              <a:rPr lang="en-US" i="1" dirty="0" smtClean="0"/>
              <a:t> The beginning at the time end.</a:t>
            </a:r>
          </a:p>
          <a:p>
            <a:r>
              <a:rPr lang="en-US" i="1" dirty="0" smtClean="0"/>
              <a:t>2. The whirling of time.</a:t>
            </a:r>
          </a:p>
          <a:p>
            <a:r>
              <a:rPr lang="en-US" i="1" dirty="0" smtClean="0"/>
              <a:t>3. There’s the rub.</a:t>
            </a:r>
          </a:p>
          <a:p>
            <a:r>
              <a:rPr lang="en-US" i="1" dirty="0" smtClean="0"/>
              <a:t>4. All is well that ends well.</a:t>
            </a:r>
          </a:p>
          <a:p>
            <a:r>
              <a:rPr lang="en-US" i="1" dirty="0" smtClean="0"/>
              <a:t>5. To win golden opinions.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194175" cy="4637112"/>
          </a:xfrm>
        </p:spPr>
        <p:txBody>
          <a:bodyPr/>
          <a:lstStyle/>
          <a:p>
            <a:r>
              <a:rPr lang="ru-RU" i="1" dirty="0" smtClean="0"/>
              <a:t>А. Вот в чем загвоздка.</a:t>
            </a:r>
          </a:p>
          <a:p>
            <a:r>
              <a:rPr lang="ru-RU" i="1" dirty="0" smtClean="0"/>
              <a:t>В. Начало конца.</a:t>
            </a:r>
          </a:p>
          <a:p>
            <a:r>
              <a:rPr lang="ru-RU" i="1" dirty="0" smtClean="0"/>
              <a:t>С. Все хорошо, что хорошо кончается.</a:t>
            </a:r>
          </a:p>
          <a:p>
            <a:r>
              <a:rPr lang="en-US" i="1" dirty="0" smtClean="0"/>
              <a:t>D.</a:t>
            </a:r>
            <a:r>
              <a:rPr lang="ru-RU" i="1" dirty="0" smtClean="0"/>
              <a:t> Превратности судьбы.</a:t>
            </a:r>
          </a:p>
          <a:p>
            <a:r>
              <a:rPr lang="ru-RU" i="1" dirty="0" smtClean="0"/>
              <a:t>Е. Заслужить благоприятное мнение.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366489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Can you answer these questions?</a:t>
            </a:r>
            <a:endParaRPr lang="ru-RU" sz="4800" b="1" i="1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When was William Shakespeare born?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Where was he born?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he have a good education?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he have a family?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When did he go to London?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What did he do there?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Where were most of his plays performed?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When did he stopped writing?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What the best known plays do you know?</a:t>
            </a:r>
            <a:endParaRPr lang="ru-RU" b="1" i="1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305081" cy="500041"/>
          </a:xfr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71934" y="6429396"/>
            <a:ext cx="1071570" cy="142876"/>
          </a:xfr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3987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4941888"/>
            <a:ext cx="7772400" cy="1627187"/>
          </a:xfrm>
        </p:spPr>
        <p:txBody>
          <a:bodyPr/>
          <a:lstStyle/>
          <a:p>
            <a:r>
              <a:rPr lang="en-US"/>
              <a:t>Congratulations!!!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8054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571480"/>
            <a:ext cx="7929618" cy="3857652"/>
          </a:xfrm>
        </p:spPr>
        <p:txBody>
          <a:bodyPr/>
          <a:lstStyle/>
          <a:p>
            <a:pPr lvl="0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Интернет ресурсы: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Сайты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://4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umi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shakespeare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wshakespeare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-62/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http://brusentsov.com/2010/05/22/6487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alkor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virtbox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theatre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turinfo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attractions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teatr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globus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28728" y="5500701"/>
            <a:ext cx="5857916" cy="5715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44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20713"/>
            <a:ext cx="4038600" cy="5475287"/>
          </a:xfrm>
        </p:spPr>
        <p:txBody>
          <a:bodyPr/>
          <a:lstStyle/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Great Britain is more than 50 thousands square miles. The population - more than 46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people. 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England has 9 regions and many great cities: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1.Greater London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2.South East Region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3.South West England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4.East Anglia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5.West Midlands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6.East Midlands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7.North West England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8.Yorkshire and Hampshire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9.Northern England</a:t>
            </a:r>
          </a:p>
          <a:p>
            <a:pPr marL="0" indent="174625"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3549" name="Picture 29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31958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0291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63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63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63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63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63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63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363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363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3635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635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Text Box 117"/>
          <p:cNvSpPr txBox="1">
            <a:spLocks noChangeArrowheads="1"/>
          </p:cNvSpPr>
          <p:nvPr/>
        </p:nvSpPr>
        <p:spPr bwMode="auto">
          <a:xfrm>
            <a:off x="4572000" y="674688"/>
            <a:ext cx="3840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66" name="Text Box 118"/>
          <p:cNvSpPr txBox="1">
            <a:spLocks noChangeArrowheads="1"/>
          </p:cNvSpPr>
          <p:nvPr/>
        </p:nvSpPr>
        <p:spPr bwMode="auto">
          <a:xfrm>
            <a:off x="4572000" y="692150"/>
            <a:ext cx="3455988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In the 17</a:t>
            </a:r>
            <a:r>
              <a:rPr lang="en-US" baseline="30000" dirty="0">
                <a:solidFill>
                  <a:srgbClr val="000000"/>
                </a:solidFill>
                <a:latin typeface="Georgia" pitchFamily="18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  century London was an important market and commercial centre.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 the North </a:t>
            </a: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Sea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  the Irish </a:t>
            </a: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Sea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  the </a:t>
            </a: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Severn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  the </a:t>
            </a: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Thames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Nowadays a tunnel has been constructed under the English Channel (connecting England and France)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solidFill>
                <a:srgbClr val="000000"/>
              </a:solidFill>
              <a:latin typeface="Lucida Console" pitchFamily="49" charset="0"/>
            </a:endParaRPr>
          </a:p>
        </p:txBody>
      </p:sp>
      <p:sp>
        <p:nvSpPr>
          <p:cNvPr id="2173" name="Oval 125"/>
          <p:cNvSpPr>
            <a:spLocks noChangeArrowheads="1"/>
          </p:cNvSpPr>
          <p:nvPr/>
        </p:nvSpPr>
        <p:spPr bwMode="auto">
          <a:xfrm>
            <a:off x="2916238" y="2708275"/>
            <a:ext cx="71437" cy="73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74" name="WordArt 126"/>
          <p:cNvSpPr>
            <a:spLocks noChangeArrowheads="1" noChangeShapeType="1" noTextEdit="1"/>
          </p:cNvSpPr>
          <p:nvPr/>
        </p:nvSpPr>
        <p:spPr bwMode="auto">
          <a:xfrm>
            <a:off x="1187450" y="3644900"/>
            <a:ext cx="2119313" cy="158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the English Channel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175" name="Picture 127" descr="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18573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76" name="Picture 128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2592388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77" name="WordArt 129"/>
          <p:cNvSpPr>
            <a:spLocks noChangeArrowheads="1" noChangeShapeType="1" noTextEdit="1"/>
          </p:cNvSpPr>
          <p:nvPr/>
        </p:nvSpPr>
        <p:spPr bwMode="auto">
          <a:xfrm>
            <a:off x="2987675" y="2420938"/>
            <a:ext cx="504825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0" spc="160">
                <a:gradFill rotWithShape="0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London</a:t>
            </a:r>
            <a:endParaRPr lang="ru-RU" sz="800" kern="10" spc="160">
              <a:gradFill rotWithShape="0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 rot="60000" flipH="1">
            <a:off x="2555875" y="2708275"/>
            <a:ext cx="358775" cy="809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4541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169 L -0.04323 0.1509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" grpId="0" animBg="1"/>
      <p:bldP spid="2174" grpId="0" animBg="1"/>
      <p:bldP spid="2177" grpId="0" animBg="1"/>
      <p:bldP spid="2178" grpId="0" animBg="1"/>
      <p:bldP spid="21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48" name="Text Box 116"/>
          <p:cNvSpPr txBox="1">
            <a:spLocks noChangeArrowheads="1"/>
          </p:cNvSpPr>
          <p:nvPr/>
        </p:nvSpPr>
        <p:spPr bwMode="auto">
          <a:xfrm>
            <a:off x="4427538" y="620713"/>
            <a:ext cx="417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950" name="Text Box 118"/>
          <p:cNvSpPr txBox="1">
            <a:spLocks noChangeArrowheads="1"/>
          </p:cNvSpPr>
          <p:nvPr/>
        </p:nvSpPr>
        <p:spPr bwMode="auto">
          <a:xfrm>
            <a:off x="4716463" y="620713"/>
            <a:ext cx="38163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953" name="Rectangle 12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04813"/>
            <a:ext cx="4038600" cy="5726112"/>
          </a:xfrm>
        </p:spPr>
        <p:txBody>
          <a:bodyPr/>
          <a:lstStyle/>
          <a:p>
            <a:pPr marL="1262063" indent="0">
              <a:buFont typeface="Wingdings" pitchFamily="2" charset="2"/>
              <a:buNone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Celts</a:t>
            </a:r>
          </a:p>
          <a:p>
            <a:pPr marL="1262063" indent="0"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Romans</a:t>
            </a:r>
          </a:p>
          <a:p>
            <a:pPr marL="1262063" indent="0"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Anglo-Saxons</a:t>
            </a:r>
          </a:p>
          <a:p>
            <a:pPr marL="1262063" indent="0"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Danes lived in England in the past.</a:t>
            </a:r>
          </a:p>
          <a:p>
            <a:pPr marL="1262063" indent="0">
              <a:buFont typeface="Wingdings" pitchFamily="2" charset="2"/>
              <a:buNone/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62063" indent="0">
              <a:buFont typeface="Wingdings" pitchFamily="2" charset="2"/>
              <a:buNone/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62063" indent="0">
              <a:buFont typeface="Wingdings" pitchFamily="2" charset="2"/>
              <a:buNone/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62063" indent="0"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Windsor Castle has been the residence of the Kings and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the Queens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62063" indent="0">
              <a:buFont typeface="Wingdings" pitchFamily="2" charset="2"/>
              <a:buNone/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62063" indent="0">
              <a:buFont typeface="Wingdings" pitchFamily="2" charset="2"/>
              <a:buNone/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62063" indent="0">
              <a:buFont typeface="Wingdings" pitchFamily="2" charset="2"/>
              <a:buNone/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62063" indent="0">
              <a:buFont typeface="Wingdings" pitchFamily="2" charset="2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Buckingham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Palace is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Queen’s Elisabeth II residence. 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958" name="Text Box 126"/>
          <p:cNvSpPr txBox="1">
            <a:spLocks noChangeArrowheads="1"/>
          </p:cNvSpPr>
          <p:nvPr/>
        </p:nvSpPr>
        <p:spPr bwMode="auto">
          <a:xfrm>
            <a:off x="611188" y="263683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Engravers MT" pitchFamily="18" charset="0"/>
              </a:rPr>
              <a:t>  </a:t>
            </a:r>
            <a:endParaRPr lang="ru-RU" b="1">
              <a:solidFill>
                <a:srgbClr val="000000"/>
              </a:solidFill>
              <a:latin typeface="Engravers MT" pitchFamily="18" charset="0"/>
            </a:endParaRPr>
          </a:p>
        </p:txBody>
      </p:sp>
      <p:sp>
        <p:nvSpPr>
          <p:cNvPr id="120962" name="WordArt 130"/>
          <p:cNvSpPr>
            <a:spLocks noChangeArrowheads="1" noChangeShapeType="1" noTextEdit="1"/>
          </p:cNvSpPr>
          <p:nvPr/>
        </p:nvSpPr>
        <p:spPr bwMode="auto">
          <a:xfrm>
            <a:off x="1187450" y="6092825"/>
            <a:ext cx="1655763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Elizabeth II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963" name="WordArt 131"/>
          <p:cNvSpPr>
            <a:spLocks noChangeArrowheads="1" noChangeShapeType="1" noTextEdit="1"/>
          </p:cNvSpPr>
          <p:nvPr/>
        </p:nvSpPr>
        <p:spPr bwMode="auto">
          <a:xfrm>
            <a:off x="1187450" y="2852738"/>
            <a:ext cx="1439863" cy="433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Elizabeth I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0964" name="Picture 132" descr="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168650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965" name="Picture 133" descr="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57338"/>
            <a:ext cx="169386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967" name="Picture 135" descr="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3168650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968" name="Picture 136" descr="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37063"/>
            <a:ext cx="17081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85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98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97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497"/>
                            </p:stCondLst>
                            <p:childTnLst>
                              <p:par>
                                <p:cTn id="7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1209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209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209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497"/>
                            </p:stCondLst>
                            <p:childTnLst>
                              <p:par>
                                <p:cTn id="8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209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12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62" grpId="0" animBg="1"/>
      <p:bldP spid="1209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дом Шекспира в Стрптфлрд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2328601"/>
            <a:ext cx="4069896" cy="45293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68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0"/>
            <a:ext cx="4244975" cy="5576888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William Shakespeare, the greatest English poet and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dramatist,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was born in April 1564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Stratford-upon-Avon. </a:t>
            </a:r>
          </a:p>
          <a:p>
            <a:pPr marL="0" indent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Stratford – prosperous, self-governing market town.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2200" b="1" dirty="0"/>
          </a:p>
          <a:p>
            <a:pPr marL="0" indent="0">
              <a:buFont typeface="Wingdings" pitchFamily="2" charset="2"/>
              <a:buNone/>
            </a:pPr>
            <a:endParaRPr lang="en-US" sz="2800" b="1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85776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Georgia" pitchFamily="18" charset="0"/>
              </a:rPr>
              <a:t>Shakespeare was born here.</a:t>
            </a:r>
            <a:endParaRPr lang="ru-RU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Georgia" pitchFamily="18" charset="0"/>
              </a:rPr>
              <a:t>  </a:t>
            </a:r>
            <a:endParaRPr lang="ru-RU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7166"/>
            <a:ext cx="3530330" cy="377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5357826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John Shakespeare, the poet’s father, was  a glove – maker.</a:t>
            </a:r>
          </a:p>
        </p:txBody>
      </p:sp>
    </p:spTree>
    <p:extLst>
      <p:ext uri="{BB962C8B-B14F-4D97-AF65-F5344CB8AC3E}">
        <p14:creationId xmlns:p14="http://schemas.microsoft.com/office/powerpoint/2010/main" xmlns="" val="451102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9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9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9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rbenzM291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42852"/>
            <a:ext cx="3518568" cy="5191329"/>
          </a:xfrm>
          <a:prstGeom prst="rect">
            <a:avLst/>
          </a:prstGeom>
          <a:noFill/>
        </p:spPr>
      </p:pic>
      <p:sp>
        <p:nvSpPr>
          <p:cNvPr id="41063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216525" y="285728"/>
            <a:ext cx="3927475" cy="5762625"/>
          </a:xfrm>
        </p:spPr>
        <p:txBody>
          <a:bodyPr/>
          <a:lstStyle/>
          <a:p>
            <a:pPr marL="0" indent="174625">
              <a:buFont typeface="Wingdings" pitchFamily="2" charset="2"/>
              <a:buNone/>
            </a:pPr>
            <a:endParaRPr lang="en-US" sz="2800" dirty="0"/>
          </a:p>
          <a:p>
            <a:pPr marL="0" indent="174625">
              <a:buFont typeface="Wingdings" pitchFamily="2" charset="2"/>
              <a:buNone/>
            </a:pPr>
            <a:endParaRPr lang="en-US" sz="2800" dirty="0"/>
          </a:p>
          <a:p>
            <a:pPr marL="0" indent="174625">
              <a:buFont typeface="Wingdings" pitchFamily="2" charset="2"/>
              <a:buNone/>
            </a:pPr>
            <a:endParaRPr lang="en-US" sz="2800" dirty="0"/>
          </a:p>
          <a:p>
            <a:pPr marL="0" indent="174625">
              <a:buFont typeface="Wingdings" pitchFamily="2" charset="2"/>
              <a:buNone/>
            </a:pPr>
            <a:endParaRPr lang="en-US" sz="2800" dirty="0"/>
          </a:p>
          <a:p>
            <a:pPr marL="0" indent="174625">
              <a:buFont typeface="Wingdings" pitchFamily="2" charset="2"/>
              <a:buNone/>
            </a:pPr>
            <a:endParaRPr lang="en-US" sz="2800" dirty="0"/>
          </a:p>
          <a:p>
            <a:pPr marL="0" indent="174625"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0007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Mary Arden, the poet’s mother, was a daughter of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rich man.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4607596" cy="532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01448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743852" cy="1214446"/>
          </a:xfrm>
        </p:spPr>
        <p:txBody>
          <a:bodyPr/>
          <a:lstStyle/>
          <a:p>
            <a:pPr eaLnBrk="1" hangingPunct="1"/>
            <a:r>
              <a:rPr lang="de-DE" b="1" dirty="0" err="1" smtClean="0">
                <a:solidFill>
                  <a:srgbClr val="000066"/>
                </a:solidFill>
                <a:latin typeface="Albertus Medium" pitchFamily="34" charset="0"/>
              </a:rPr>
              <a:t>Shakespeare‘s</a:t>
            </a:r>
            <a:r>
              <a:rPr lang="de-DE" b="1" dirty="0" smtClean="0">
                <a:solidFill>
                  <a:srgbClr val="000066"/>
                </a:solidFill>
                <a:latin typeface="Albertus Medium" pitchFamily="34" charset="0"/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  <a:latin typeface="Albertus Medium" pitchFamily="34" charset="0"/>
              </a:rPr>
              <a:t>schooling</a:t>
            </a:r>
            <a:endParaRPr lang="de-DE" b="1" dirty="0" smtClean="0">
              <a:solidFill>
                <a:srgbClr val="000066"/>
              </a:solidFill>
              <a:latin typeface="Albertus Medium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2819400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5124" name="Picture 4" descr="school ou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3504" y="1071546"/>
            <a:ext cx="3810000" cy="2798763"/>
          </a:xfrm>
          <a:noFill/>
        </p:spPr>
      </p:pic>
      <p:pic>
        <p:nvPicPr>
          <p:cNvPr id="5125" name="Picture 5" descr="school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071546"/>
            <a:ext cx="4038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life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930650"/>
            <a:ext cx="4267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143240" y="5357826"/>
            <a:ext cx="57150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Anne Hathaway’s cottage where   she was born in 1556.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5611" y="500042"/>
            <a:ext cx="6048389" cy="453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1214422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1582 at age of 18 William Shakespeare     married Anne Hathaway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428868"/>
            <a:ext cx="1785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Anne was 26, he was 18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lbertus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They had  3 children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youngest,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Hamnet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died at the age of 11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35471" y="3244334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William Shakespeare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35471" y="3244334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William Shakespeare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81896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theme/theme1.xml><?xml version="1.0" encoding="utf-8"?>
<a:theme xmlns:a="http://schemas.openxmlformats.org/drawingml/2006/main" name="1_Граница">
  <a:themeElements>
    <a:clrScheme name="Граница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1237</Words>
  <Application>Microsoft Office PowerPoint</Application>
  <PresentationFormat>Экран (4:3)</PresentationFormat>
  <Paragraphs>202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1_Граница</vt:lpstr>
      <vt:lpstr>Салют</vt:lpstr>
      <vt:lpstr>WILLIAM SHAKESPEARE 1564 - 1616    ”The stream of time, which is continually washing the dissoluble fabrics of other poets, passes without injury by the adamant of Shakespeare.”   Samuel Johnson.</vt:lpstr>
      <vt:lpstr>Слайд 2</vt:lpstr>
      <vt:lpstr>Слайд 3</vt:lpstr>
      <vt:lpstr>Слайд 4</vt:lpstr>
      <vt:lpstr>Слайд 5</vt:lpstr>
      <vt:lpstr>Слайд 6</vt:lpstr>
      <vt:lpstr>Слайд 7</vt:lpstr>
      <vt:lpstr>Shakespeare‘s schooling</vt:lpstr>
      <vt:lpstr>Слайд 9</vt:lpstr>
      <vt:lpstr>Слайд 10</vt:lpstr>
      <vt:lpstr>Слайд 11</vt:lpstr>
      <vt:lpstr>Mach the name of the party with the translation.</vt:lpstr>
      <vt:lpstr>Слайд 13</vt:lpstr>
      <vt:lpstr>Romeo and Juliet – an optimistic tragedy, staged in all kinds of theatres.</vt:lpstr>
      <vt:lpstr>Слайд 15</vt:lpstr>
      <vt:lpstr>Слайд 16</vt:lpstr>
      <vt:lpstr>Слайд 17</vt:lpstr>
      <vt:lpstr>Quotations from Shakespeare  There are some common phrases which the English own to William Shakespeare. They have now become part of the everyday language of Englishmen.  </vt:lpstr>
      <vt:lpstr>Слайд 19</vt:lpstr>
      <vt:lpstr>« To be or not to be, that is the question ».</vt:lpstr>
      <vt:lpstr>Can you answer these questions?</vt:lpstr>
      <vt:lpstr>Congratulations!!!</vt:lpstr>
      <vt:lpstr>Интернет ресурсы: Сайты : http://wikipedia.org http://4umi.com/shakespeare/   http://www.wshakespeare.ru/id-sa-autor-62/ http://brusentsov.com/2010/05/22/6487  http://alkor.virtbox.ru/theatre.html  http://www.turinfo.ru/attractions/teatr-globus/   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«Океанский прибой, вечно бьющийся в берега жизни»                       Чингиз Айтматов.</dc:title>
  <dc:creator>Егор</dc:creator>
  <cp:lastModifiedBy>Roman</cp:lastModifiedBy>
  <cp:revision>71</cp:revision>
  <dcterms:created xsi:type="dcterms:W3CDTF">2010-12-12T16:55:39Z</dcterms:created>
  <dcterms:modified xsi:type="dcterms:W3CDTF">2012-03-29T00:02:54Z</dcterms:modified>
</cp:coreProperties>
</file>