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sldIdLst>
    <p:sldId id="258" r:id="rId3"/>
    <p:sldId id="259" r:id="rId4"/>
    <p:sldId id="260" r:id="rId5"/>
    <p:sldId id="261" r:id="rId6"/>
    <p:sldId id="262" r:id="rId7"/>
    <p:sldId id="267" r:id="rId8"/>
    <p:sldId id="256" r:id="rId9"/>
    <p:sldId id="265" r:id="rId10"/>
    <p:sldId id="266" r:id="rId11"/>
    <p:sldId id="263" r:id="rId12"/>
    <p:sldId id="264" r:id="rId13"/>
  </p:sldIdLst>
  <p:sldSz cx="9144000" cy="6858000" type="screen4x3"/>
  <p:notesSz cx="6858000" cy="9144000"/>
  <p:custShowLst>
    <p:custShow name="Произвольный показ 1" id="0">
      <p:sldLst>
        <p:sld r:id="rId5"/>
      </p:sldLst>
    </p:custShow>
    <p:custShow name="Произвольный показ 2" id="1">
      <p:sldLst>
        <p:sld r:id="rId6"/>
      </p:sldLst>
    </p:custShow>
    <p:custShow name="Произвольный показ 3" id="2">
      <p:sldLst>
        <p:sld r:id="rId7"/>
        <p:sld r:id="rId8"/>
        <p:sld r:id="rId9"/>
      </p:sldLst>
    </p:custShow>
    <p:custShow name="Произвольный показ 4" id="3">
      <p:sldLst>
        <p:sld r:id="rId10"/>
        <p:sld r:id="rId11"/>
      </p:sldLst>
    </p:custShow>
    <p:custShow name="Произвольный показ 5" id="4">
      <p:sldLst>
        <p:sld r:id="rId12"/>
      </p:sldLst>
    </p:custShow>
    <p:custShow name="Произвольный показ 6" id="5">
      <p:sldLst>
        <p:sld r:id="rId13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32138" y="6237288"/>
            <a:ext cx="2895600" cy="476250"/>
          </a:xfrm>
        </p:spPr>
        <p:txBody>
          <a:bodyPr/>
          <a:lstStyle>
            <a:lvl1pPr>
              <a:defRPr sz="2400">
                <a:latin typeface="Algerian" pitchFamily="82" charset="0"/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AE066-0CD5-417E-BA1E-CB28F6B4725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B2A1E-D0B3-47F2-B3EC-681693DC2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1691680" y="1772816"/>
            <a:ext cx="6162675" cy="2500330"/>
          </a:xfrm>
          <a:prstGeom prst="rect">
            <a:avLst/>
          </a:prstGeom>
        </p:spPr>
        <p:txBody>
          <a:bodyPr wrap="none" fromWordArt="1">
            <a:prstTxWarp prst="textInflate">
              <a:avLst/>
            </a:prstTxWarp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CC6600"/>
                    </a:gs>
                  </a:gsLst>
                  <a:path path="rect">
                    <a:fillToRect l="50000" t="50000" r="50000" b="50000"/>
                  </a:path>
                </a:gradFill>
                <a:latin typeface="Georgia"/>
              </a:rPr>
              <a:t>Вывод информации</a:t>
            </a:r>
          </a:p>
          <a:p>
            <a:pPr algn="ctr"/>
            <a:r>
              <a:rPr lang="ru-RU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CC6600"/>
                    </a:gs>
                  </a:gsLst>
                  <a:path path="rect">
                    <a:fillToRect l="50000" t="50000" r="50000" b="50000"/>
                  </a:path>
                </a:gradFill>
                <a:latin typeface="Georgia"/>
              </a:rPr>
              <a:t> на экран</a:t>
            </a:r>
            <a:endParaRPr lang="ru-RU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CC00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atin typeface="Georgia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619672" y="4437112"/>
            <a:ext cx="6067631" cy="684000"/>
            <a:chOff x="1616137" y="4388074"/>
            <a:chExt cx="6067631" cy="684000"/>
          </a:xfrm>
        </p:grpSpPr>
        <p:sp>
          <p:nvSpPr>
            <p:cNvPr id="3082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5791045" y="4388074"/>
              <a:ext cx="540000" cy="5400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 smtClean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rPr>
                <a:t>С</a:t>
              </a:r>
              <a:endPara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Georgia" pitchFamily="18" charset="0"/>
              </a:endParaRPr>
            </a:p>
          </p:txBody>
        </p:sp>
        <p:sp>
          <p:nvSpPr>
            <p:cNvPr id="3083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6506072" y="4388074"/>
              <a:ext cx="540000" cy="5400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smtClean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rPr>
                <a:t>R</a:t>
              </a:r>
              <a:endPara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Georgia" pitchFamily="18" charset="0"/>
              </a:endParaRPr>
            </a:p>
          </p:txBody>
        </p:sp>
        <p:sp>
          <p:nvSpPr>
            <p:cNvPr id="23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7143768" y="4388074"/>
              <a:ext cx="540000" cy="540000"/>
            </a:xfrm>
            <a:prstGeom prst="rect">
              <a:avLst/>
            </a:prstGeom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smtClean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rPr>
                <a:t>T</a:t>
              </a:r>
              <a:endPara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Georgia" pitchFamily="18" charset="0"/>
              </a:endParaRPr>
            </a:p>
          </p:txBody>
        </p:sp>
        <p:sp>
          <p:nvSpPr>
            <p:cNvPr id="2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616137" y="4388074"/>
              <a:ext cx="540000" cy="5400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 smtClean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rPr>
                <a:t>М</a:t>
              </a:r>
              <a:endPara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Georgia" pitchFamily="18" charset="0"/>
              </a:endParaRPr>
            </a:p>
          </p:txBody>
        </p:sp>
        <p:sp>
          <p:nvSpPr>
            <p:cNvPr id="2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256488" y="4388074"/>
              <a:ext cx="540000" cy="5400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rPr>
                <a:t>О</a:t>
              </a:r>
            </a:p>
          </p:txBody>
        </p:sp>
        <p:sp>
          <p:nvSpPr>
            <p:cNvPr id="27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2857488" y="4388074"/>
              <a:ext cx="540000" cy="6840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rPr>
                <a:t>Д</a:t>
              </a:r>
            </a:p>
          </p:txBody>
        </p:sp>
        <p:sp>
          <p:nvSpPr>
            <p:cNvPr id="28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500430" y="4388074"/>
              <a:ext cx="540000" cy="5400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 smtClean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rPr>
                <a:t>У</a:t>
              </a:r>
              <a:endPara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Georgia" pitchFamily="18" charset="0"/>
              </a:endParaRPr>
            </a:p>
          </p:txBody>
        </p:sp>
        <p:sp>
          <p:nvSpPr>
            <p:cNvPr id="2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000496" y="4388074"/>
              <a:ext cx="540000" cy="5400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 smtClean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rPr>
                <a:t>л</a:t>
              </a:r>
              <a:endPara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Georgia" pitchFamily="18" charset="0"/>
              </a:endParaRPr>
            </a:p>
          </p:txBody>
        </p:sp>
        <p:sp>
          <p:nvSpPr>
            <p:cNvPr id="30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4643438" y="4388492"/>
              <a:ext cx="540000" cy="6120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3763"/>
                </a:avLst>
              </a:prstTxWarp>
            </a:bodyPr>
            <a:lstStyle/>
            <a:p>
              <a:pPr algn="ctr"/>
              <a:r>
                <a:rPr lang="ru-RU" sz="3600" b="1" kern="10" dirty="0" err="1" smtClean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rPr>
                <a:t>ь</a:t>
              </a:r>
              <a:endPara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Georgia" pitchFamily="18" charset="0"/>
              </a:endParaRPr>
            </a:p>
          </p:txBody>
        </p:sp>
      </p:grpSp>
      <p:pic>
        <p:nvPicPr>
          <p:cNvPr id="17" name="Рисунок 16" descr="9b68628fcdf1dcba45704937c509c56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8500" y="188640"/>
            <a:ext cx="2667000" cy="1428750"/>
          </a:xfrm>
          <a:prstGeom prst="rect">
            <a:avLst/>
          </a:prstGeom>
        </p:spPr>
      </p:pic>
      <p:pic>
        <p:nvPicPr>
          <p:cNvPr id="18" name="Рисунок 17" descr="00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3688" y="3106243"/>
            <a:ext cx="952500" cy="134302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6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818276" y="704890"/>
            <a:ext cx="74295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Практическая работа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практическая работ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04358" y="1740162"/>
            <a:ext cx="5072098" cy="4929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1086" y="2454542"/>
            <a:ext cx="29289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Составить программу  калькулятор, который умеет складывать, вычитать и умножать целые числа. Программа просит ввести 2 числа и номер производимого действия и печатает результат. Результат выполнения программы представлен на рисунке.</a:t>
            </a:r>
            <a:endParaRPr lang="ru-RU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2143108" y="1714488"/>
            <a:ext cx="4754842" cy="2682931"/>
            <a:chOff x="2143108" y="1714488"/>
            <a:chExt cx="4754842" cy="2682931"/>
          </a:xfrm>
        </p:grpSpPr>
        <p:grpSp>
          <p:nvGrpSpPr>
            <p:cNvPr id="2" name="Группа 20"/>
            <p:cNvGrpSpPr/>
            <p:nvPr/>
          </p:nvGrpSpPr>
          <p:grpSpPr>
            <a:xfrm>
              <a:off x="2143108" y="1714488"/>
              <a:ext cx="4754842" cy="2682931"/>
              <a:chOff x="1164242" y="2357639"/>
              <a:chExt cx="4754842" cy="2682931"/>
            </a:xfrm>
          </p:grpSpPr>
          <p:sp>
            <p:nvSpPr>
              <p:cNvPr id="3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02593" y="3460504"/>
                <a:ext cx="540000" cy="54000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endParaRPr lang="ru-RU" sz="3600" b="1" kern="10" dirty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endParaRPr>
              </a:p>
            </p:txBody>
          </p:sp>
          <p:sp>
            <p:nvSpPr>
              <p:cNvPr id="6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85852" y="2357639"/>
                <a:ext cx="540000" cy="54000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 smtClean="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A603AB"/>
                        </a:gs>
                        <a:gs pos="21001">
                          <a:srgbClr val="0819FB"/>
                        </a:gs>
                        <a:gs pos="35001">
                          <a:srgbClr val="1A8D48"/>
                        </a:gs>
                        <a:gs pos="52000">
                          <a:srgbClr val="FFFF00"/>
                        </a:gs>
                        <a:gs pos="73000">
                          <a:srgbClr val="EE3F17"/>
                        </a:gs>
                        <a:gs pos="88000">
                          <a:srgbClr val="E81766"/>
                        </a:gs>
                        <a:gs pos="100000">
                          <a:srgbClr val="A603AB"/>
                        </a:gs>
                      </a:gsLst>
                      <a:lin ang="2700000" scaled="1"/>
                    </a:gradFill>
                    <a:latin typeface="Georgia" pitchFamily="18" charset="0"/>
                  </a:rPr>
                  <a:t>C</a:t>
                </a:r>
                <a:endParaRPr lang="ru-RU" sz="3600" b="1" kern="10" dirty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endParaRPr>
              </a:p>
            </p:txBody>
          </p:sp>
          <p:sp>
            <p:nvSpPr>
              <p:cNvPr id="7" name="WordArt 1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6203" y="2357639"/>
                <a:ext cx="540000" cy="54000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 dirty="0" smtClean="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A603AB"/>
                        </a:gs>
                        <a:gs pos="21001">
                          <a:srgbClr val="0819FB"/>
                        </a:gs>
                        <a:gs pos="35001">
                          <a:srgbClr val="1A8D48"/>
                        </a:gs>
                        <a:gs pos="52000">
                          <a:srgbClr val="FFFF00"/>
                        </a:gs>
                        <a:gs pos="73000">
                          <a:srgbClr val="EE3F17"/>
                        </a:gs>
                        <a:gs pos="88000">
                          <a:srgbClr val="E81766"/>
                        </a:gs>
                        <a:gs pos="100000">
                          <a:srgbClr val="A603AB"/>
                        </a:gs>
                      </a:gsLst>
                      <a:lin ang="2700000" scaled="1"/>
                    </a:gradFill>
                    <a:latin typeface="Georgia" pitchFamily="18" charset="0"/>
                  </a:rPr>
                  <a:t>П</a:t>
                </a:r>
                <a:endParaRPr lang="ru-RU" sz="3600" b="1" kern="10" dirty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endParaRPr>
              </a:p>
            </p:txBody>
          </p:sp>
          <p:sp>
            <p:nvSpPr>
              <p:cNvPr id="8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527203" y="2357639"/>
                <a:ext cx="540000" cy="54000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 dirty="0" smtClean="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A603AB"/>
                        </a:gs>
                        <a:gs pos="21001">
                          <a:srgbClr val="0819FB"/>
                        </a:gs>
                        <a:gs pos="35001">
                          <a:srgbClr val="1A8D48"/>
                        </a:gs>
                        <a:gs pos="52000">
                          <a:srgbClr val="FFFF00"/>
                        </a:gs>
                        <a:gs pos="73000">
                          <a:srgbClr val="EE3F17"/>
                        </a:gs>
                        <a:gs pos="88000">
                          <a:srgbClr val="E81766"/>
                        </a:gs>
                        <a:gs pos="100000">
                          <a:srgbClr val="A603AB"/>
                        </a:gs>
                      </a:gsLst>
                      <a:lin ang="2700000" scaled="1"/>
                    </a:gradFill>
                    <a:latin typeface="Georgia" pitchFamily="18" charset="0"/>
                  </a:rPr>
                  <a:t>А</a:t>
                </a:r>
                <a:endParaRPr lang="ru-RU" sz="3600" b="1" kern="10" dirty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endParaRPr>
              </a:p>
            </p:txBody>
          </p:sp>
          <p:sp>
            <p:nvSpPr>
              <p:cNvPr id="9" name="WordArt 13"/>
              <p:cNvSpPr>
                <a:spLocks noChangeArrowheads="1" noChangeShapeType="1" noTextEdit="1"/>
              </p:cNvSpPr>
              <p:nvPr/>
            </p:nvSpPr>
            <p:spPr bwMode="auto">
              <a:xfrm>
                <a:off x="3085081" y="2357639"/>
                <a:ext cx="540000" cy="54000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 dirty="0" smtClean="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A603AB"/>
                        </a:gs>
                        <a:gs pos="21001">
                          <a:srgbClr val="0819FB"/>
                        </a:gs>
                        <a:gs pos="35001">
                          <a:srgbClr val="1A8D48"/>
                        </a:gs>
                        <a:gs pos="52000">
                          <a:srgbClr val="FFFF00"/>
                        </a:gs>
                        <a:gs pos="73000">
                          <a:srgbClr val="EE3F17"/>
                        </a:gs>
                        <a:gs pos="88000">
                          <a:srgbClr val="E81766"/>
                        </a:gs>
                        <a:gs pos="100000">
                          <a:srgbClr val="A603AB"/>
                        </a:gs>
                      </a:gsLst>
                      <a:lin ang="2700000" scaled="1"/>
                    </a:gradFill>
                    <a:latin typeface="Georgia" pitchFamily="18" charset="0"/>
                  </a:rPr>
                  <a:t>С</a:t>
                </a:r>
                <a:endParaRPr lang="ru-RU" sz="3600" b="1" kern="10" dirty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endParaRPr>
              </a:p>
            </p:txBody>
          </p:sp>
          <p:sp>
            <p:nvSpPr>
              <p:cNvPr id="10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3670211" y="2357639"/>
                <a:ext cx="540000" cy="54000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 dirty="0" smtClean="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A603AB"/>
                        </a:gs>
                        <a:gs pos="21001">
                          <a:srgbClr val="0819FB"/>
                        </a:gs>
                        <a:gs pos="35001">
                          <a:srgbClr val="1A8D48"/>
                        </a:gs>
                        <a:gs pos="52000">
                          <a:srgbClr val="FFFF00"/>
                        </a:gs>
                        <a:gs pos="73000">
                          <a:srgbClr val="EE3F17"/>
                        </a:gs>
                        <a:gs pos="88000">
                          <a:srgbClr val="E81766"/>
                        </a:gs>
                        <a:gs pos="100000">
                          <a:srgbClr val="A603AB"/>
                        </a:gs>
                      </a:gsLst>
                      <a:lin ang="2700000" scaled="1"/>
                    </a:gradFill>
                    <a:latin typeface="Georgia" pitchFamily="18" charset="0"/>
                  </a:rPr>
                  <a:t>И</a:t>
                </a:r>
                <a:endParaRPr lang="ru-RU" sz="3600" b="1" kern="10" dirty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endParaRPr>
              </a:p>
            </p:txBody>
          </p:sp>
          <p:sp>
            <p:nvSpPr>
              <p:cNvPr id="13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5379084" y="4489728"/>
                <a:ext cx="540000" cy="540000"/>
              </a:xfrm>
              <a:prstGeom prst="rect">
                <a:avLst/>
              </a:prstGeom>
            </p:spPr>
            <p:txBody>
              <a:bodyPr wrap="none" numCol="1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 dirty="0" smtClean="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A603AB"/>
                        </a:gs>
                        <a:gs pos="21001">
                          <a:srgbClr val="0819FB"/>
                        </a:gs>
                        <a:gs pos="35001">
                          <a:srgbClr val="1A8D48"/>
                        </a:gs>
                        <a:gs pos="52000">
                          <a:srgbClr val="FFFF00"/>
                        </a:gs>
                        <a:gs pos="73000">
                          <a:srgbClr val="EE3F17"/>
                        </a:gs>
                        <a:gs pos="88000">
                          <a:srgbClr val="E81766"/>
                        </a:gs>
                        <a:gs pos="100000">
                          <a:srgbClr val="A603AB"/>
                        </a:gs>
                      </a:gsLst>
                      <a:lin ang="2700000" scaled="1"/>
                    </a:gradFill>
                    <a:latin typeface="Georgia" pitchFamily="18" charset="0"/>
                  </a:rPr>
                  <a:t>Е</a:t>
                </a:r>
                <a:endParaRPr lang="ru-RU" sz="3600" b="1" kern="10" dirty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endParaRPr>
              </a:p>
            </p:txBody>
          </p:sp>
          <p:sp>
            <p:nvSpPr>
              <p:cNvPr id="14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64242" y="4500570"/>
                <a:ext cx="540000" cy="54000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 dirty="0" smtClean="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A603AB"/>
                        </a:gs>
                        <a:gs pos="21001">
                          <a:srgbClr val="0819FB"/>
                        </a:gs>
                        <a:gs pos="35001">
                          <a:srgbClr val="1A8D48"/>
                        </a:gs>
                        <a:gs pos="52000">
                          <a:srgbClr val="FFFF00"/>
                        </a:gs>
                        <a:gs pos="73000">
                          <a:srgbClr val="EE3F17"/>
                        </a:gs>
                        <a:gs pos="88000">
                          <a:srgbClr val="E81766"/>
                        </a:gs>
                        <a:gs pos="100000">
                          <a:srgbClr val="A603AB"/>
                        </a:gs>
                      </a:gsLst>
                      <a:lin ang="2700000" scaled="1"/>
                    </a:gradFill>
                    <a:latin typeface="Georgia" pitchFamily="18" charset="0"/>
                  </a:rPr>
                  <a:t>В</a:t>
                </a:r>
                <a:endParaRPr lang="ru-RU" sz="3600" b="1" kern="10" dirty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endParaRPr>
              </a:p>
            </p:txBody>
          </p:sp>
          <p:sp>
            <p:nvSpPr>
              <p:cNvPr id="15" name="WordArt 1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35746" y="4500570"/>
                <a:ext cx="540000" cy="54000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 dirty="0" smtClean="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A603AB"/>
                        </a:gs>
                        <a:gs pos="21001">
                          <a:srgbClr val="0819FB"/>
                        </a:gs>
                        <a:gs pos="35001">
                          <a:srgbClr val="1A8D48"/>
                        </a:gs>
                        <a:gs pos="52000">
                          <a:srgbClr val="FFFF00"/>
                        </a:gs>
                        <a:gs pos="73000">
                          <a:srgbClr val="EE3F17"/>
                        </a:gs>
                        <a:gs pos="88000">
                          <a:srgbClr val="E81766"/>
                        </a:gs>
                        <a:gs pos="100000">
                          <a:srgbClr val="A603AB"/>
                        </a:gs>
                      </a:gsLst>
                      <a:lin ang="2700000" scaled="1"/>
                    </a:gradFill>
                    <a:latin typeface="Georgia" pitchFamily="18" charset="0"/>
                  </a:rPr>
                  <a:t>Н</a:t>
                </a:r>
                <a:endParaRPr lang="ru-RU" sz="3600" b="1" kern="10" dirty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endParaRPr>
              </a:p>
            </p:txBody>
          </p:sp>
          <p:sp>
            <p:nvSpPr>
              <p:cNvPr id="16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352428" y="4500570"/>
                <a:ext cx="540000" cy="54000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 dirty="0" smtClean="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A603AB"/>
                        </a:gs>
                        <a:gs pos="21001">
                          <a:srgbClr val="0819FB"/>
                        </a:gs>
                        <a:gs pos="35001">
                          <a:srgbClr val="1A8D48"/>
                        </a:gs>
                        <a:gs pos="52000">
                          <a:srgbClr val="FFFF00"/>
                        </a:gs>
                        <a:gs pos="73000">
                          <a:srgbClr val="EE3F17"/>
                        </a:gs>
                        <a:gs pos="88000">
                          <a:srgbClr val="E81766"/>
                        </a:gs>
                        <a:gs pos="100000">
                          <a:srgbClr val="A603AB"/>
                        </a:gs>
                      </a:gsLst>
                      <a:lin ang="2700000" scaled="1"/>
                    </a:gradFill>
                    <a:latin typeface="Georgia" pitchFamily="18" charset="0"/>
                  </a:rPr>
                  <a:t>И</a:t>
                </a:r>
                <a:endParaRPr lang="ru-RU" sz="3600" b="1" kern="10" dirty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endParaRPr>
              </a:p>
            </p:txBody>
          </p:sp>
          <p:sp>
            <p:nvSpPr>
              <p:cNvPr id="17" name="WordArt 1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963471" y="4500570"/>
                <a:ext cx="540000" cy="54000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 dirty="0" smtClean="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A603AB"/>
                        </a:gs>
                        <a:gs pos="21001">
                          <a:srgbClr val="0819FB"/>
                        </a:gs>
                        <a:gs pos="35001">
                          <a:srgbClr val="1A8D48"/>
                        </a:gs>
                        <a:gs pos="52000">
                          <a:srgbClr val="FFFF00"/>
                        </a:gs>
                        <a:gs pos="73000">
                          <a:srgbClr val="EE3F17"/>
                        </a:gs>
                        <a:gs pos="88000">
                          <a:srgbClr val="E81766"/>
                        </a:gs>
                        <a:gs pos="100000">
                          <a:srgbClr val="A603AB"/>
                        </a:gs>
                      </a:gsLst>
                      <a:lin ang="2700000" scaled="1"/>
                    </a:gradFill>
                    <a:latin typeface="Georgia" pitchFamily="18" charset="0"/>
                  </a:rPr>
                  <a:t>М</a:t>
                </a:r>
                <a:endParaRPr lang="ru-RU" sz="3600" b="1" kern="10" dirty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endParaRPr>
              </a:p>
            </p:txBody>
          </p:sp>
          <p:sp>
            <p:nvSpPr>
              <p:cNvPr id="18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3548601" y="4500570"/>
                <a:ext cx="540000" cy="54000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 dirty="0" smtClean="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A603AB"/>
                        </a:gs>
                        <a:gs pos="21001">
                          <a:srgbClr val="0819FB"/>
                        </a:gs>
                        <a:gs pos="35001">
                          <a:srgbClr val="1A8D48"/>
                        </a:gs>
                        <a:gs pos="52000">
                          <a:srgbClr val="FFFF00"/>
                        </a:gs>
                        <a:gs pos="73000">
                          <a:srgbClr val="EE3F17"/>
                        </a:gs>
                        <a:gs pos="88000">
                          <a:srgbClr val="E81766"/>
                        </a:gs>
                        <a:gs pos="100000">
                          <a:srgbClr val="A603AB"/>
                        </a:gs>
                      </a:gsLst>
                      <a:lin ang="2700000" scaled="1"/>
                    </a:gradFill>
                    <a:latin typeface="Georgia" pitchFamily="18" charset="0"/>
                  </a:rPr>
                  <a:t>А</a:t>
                </a:r>
                <a:endParaRPr lang="ru-RU" sz="3600" b="1" kern="10" dirty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endParaRPr>
              </a:p>
            </p:txBody>
          </p:sp>
        </p:grpSp>
        <p:sp>
          <p:nvSpPr>
            <p:cNvPr id="21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5129830" y="3846477"/>
              <a:ext cx="540000" cy="5400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 smtClean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rPr>
                <a:t>Н</a:t>
              </a:r>
              <a:endPara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Georgia" pitchFamily="18" charset="0"/>
              </a:endParaRPr>
            </a:p>
          </p:txBody>
        </p:sp>
        <p:sp>
          <p:nvSpPr>
            <p:cNvPr id="22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5746512" y="3846477"/>
              <a:ext cx="540000" cy="5400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 smtClean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rPr>
                <a:t>И</a:t>
              </a:r>
              <a:endPara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Georgia" pitchFamily="18" charset="0"/>
              </a:endParaRPr>
            </a:p>
          </p:txBody>
        </p:sp>
        <p:sp>
          <p:nvSpPr>
            <p:cNvPr id="23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5282230" y="1723690"/>
              <a:ext cx="540000" cy="5400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 smtClean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rPr>
                <a:t>Б</a:t>
              </a:r>
              <a:endPara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Georgia" pitchFamily="18" charset="0"/>
              </a:endParaRPr>
            </a:p>
          </p:txBody>
        </p:sp>
        <p:sp>
          <p:nvSpPr>
            <p:cNvPr id="2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5898912" y="1723690"/>
              <a:ext cx="540000" cy="5400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 smtClean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rPr>
                <a:t>О</a:t>
              </a:r>
              <a:endPara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Georgia" pitchFamily="18" charset="0"/>
              </a:endParaRPr>
            </a:p>
          </p:txBody>
        </p:sp>
        <p:sp>
          <p:nvSpPr>
            <p:cNvPr id="2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714744" y="2786058"/>
              <a:ext cx="540000" cy="5400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 smtClean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rPr>
                <a:t>З</a:t>
              </a:r>
              <a:endPara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Georgia" pitchFamily="18" charset="0"/>
              </a:endParaRPr>
            </a:p>
          </p:txBody>
        </p:sp>
        <p:sp>
          <p:nvSpPr>
            <p:cNvPr id="26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331426" y="2786058"/>
              <a:ext cx="540000" cy="5400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 smtClean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2700000" scaled="1"/>
                  </a:gradFill>
                  <a:latin typeface="Georgia" pitchFamily="18" charset="0"/>
                </a:rPr>
                <a:t>А</a:t>
              </a:r>
              <a:endPara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Georgia" pitchFamily="18" charset="0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охраненные данные 4">
            <a:hlinkClick r:id="" action="ppaction://customshow?id=0&amp;return=true"/>
          </p:cNvPr>
          <p:cNvSpPr/>
          <p:nvPr/>
        </p:nvSpPr>
        <p:spPr>
          <a:xfrm>
            <a:off x="458092" y="1668700"/>
            <a:ext cx="8280000" cy="71438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Текстовый режим экрана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6" name="Блок-схема: сохраненные данные 5">
            <a:hlinkClick r:id="" action="ppaction://customshow?id=1&amp;return=true"/>
          </p:cNvPr>
          <p:cNvSpPr/>
          <p:nvPr/>
        </p:nvSpPr>
        <p:spPr>
          <a:xfrm>
            <a:off x="458092" y="2525956"/>
            <a:ext cx="8280000" cy="71438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Стандартный модуль  </a:t>
            </a:r>
            <a:r>
              <a:rPr lang="en-US" sz="3600" dirty="0" smtClean="0">
                <a:solidFill>
                  <a:srgbClr val="FFFFFF"/>
                </a:solidFill>
              </a:rPr>
              <a:t>CRT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7" name="Блок-схема: сохраненные данные 6">
            <a:hlinkClick r:id="" action="ppaction://customshow?id=2&amp;return=true"/>
          </p:cNvPr>
          <p:cNvSpPr/>
          <p:nvPr/>
        </p:nvSpPr>
        <p:spPr>
          <a:xfrm>
            <a:off x="458092" y="3383212"/>
            <a:ext cx="8280000" cy="71438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Процедуры и константы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8" name="Блок-схема: сохраненные данные 7">
            <a:hlinkClick r:id="" action="ppaction://customshow?id=3&amp;return=true"/>
          </p:cNvPr>
          <p:cNvSpPr/>
          <p:nvPr/>
        </p:nvSpPr>
        <p:spPr>
          <a:xfrm>
            <a:off x="458092" y="4240468"/>
            <a:ext cx="8280000" cy="71438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Примеры программ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9" name="Блок-схема: сохраненные данные 8">
            <a:hlinkClick r:id="" action="ppaction://customshow?id=5"/>
          </p:cNvPr>
          <p:cNvSpPr/>
          <p:nvPr/>
        </p:nvSpPr>
        <p:spPr>
          <a:xfrm>
            <a:off x="357158" y="5954980"/>
            <a:ext cx="8280000" cy="71438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Конец презентации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10" name="Блок-схема: сохраненные данные 9">
            <a:hlinkClick r:id="" action="ppaction://customshow?id=4&amp;return=true"/>
          </p:cNvPr>
          <p:cNvSpPr/>
          <p:nvPr/>
        </p:nvSpPr>
        <p:spPr>
          <a:xfrm>
            <a:off x="428596" y="5097724"/>
            <a:ext cx="8280000" cy="71438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Практическая работа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3108" y="811444"/>
            <a:ext cx="487795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06503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Текстовый режим используется для вывода на экран текстовый и числовой информации. Работая в текстовом режиме, компьютер считает экран разбитым на 25 строк и 80 столбцов, иногда это соотношение другое. В каждой из получившихся клеточек умещается ровно одна буква, или цифра, или знак препинания, или любой другой символ. Какой именно символ будет находиться в клеточке, диктуете вы в вашей программе. На экране устанавливается система координат. Ось X направлена вправо, ось Y вниз и верхний левый угол имеет координаты (1,1). </a:t>
            </a:r>
          </a:p>
        </p:txBody>
      </p:sp>
      <p:pic>
        <p:nvPicPr>
          <p:cNvPr id="3" name="Picture 4" descr="Рисунок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861048"/>
            <a:ext cx="4429156" cy="292895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5984" y="748781"/>
            <a:ext cx="487795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Текстовый режим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068960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нем сосредоточены процедуры и функции, обеспечивающие управление 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текстовым режимом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работы экрана. </a:t>
            </a:r>
          </a:p>
          <a:p>
            <a:pPr algn="just"/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его помощью можно:</a:t>
            </a:r>
          </a:p>
          <a:p>
            <a:pPr marL="1254125" indent="-361950" algn="just">
              <a:buFont typeface="Wingdings" pitchFamily="2" charset="2"/>
              <a:buChar char="Ø"/>
              <a:tabLst>
                <a:tab pos="1435100" algn="l"/>
              </a:tabLs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перемещать курсор в любую точку экрана, </a:t>
            </a:r>
          </a:p>
          <a:p>
            <a:pPr marL="1254125" indent="-361950" algn="just">
              <a:buFont typeface="Wingdings" pitchFamily="2" charset="2"/>
              <a:buChar char="Ø"/>
              <a:tabLst>
                <a:tab pos="1435100" algn="l"/>
              </a:tabLs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менять цвет выводимых символов и фона,</a:t>
            </a:r>
          </a:p>
          <a:p>
            <a:pPr marL="1254125" indent="-361950" algn="just">
              <a:buFont typeface="Wingdings" pitchFamily="2" charset="2"/>
              <a:buChar char="Ø"/>
              <a:tabLst>
                <a:tab pos="1435100" algn="l"/>
              </a:tabLs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производить очистку экрана заданным цветом, </a:t>
            </a:r>
          </a:p>
          <a:p>
            <a:pPr marL="1254125" indent="-361950" algn="just">
              <a:buFont typeface="Wingdings" pitchFamily="2" charset="2"/>
              <a:buChar char="Ø"/>
              <a:tabLst>
                <a:tab pos="1435100" algn="l"/>
              </a:tabLs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создавать окна. </a:t>
            </a:r>
          </a:p>
          <a:p>
            <a:pPr algn="just"/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Кроме того, в данный модуль включены также процедуры 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«слепого» чтения клавиатуры и управления звуком.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</a:t>
            </a:r>
            <a:r>
              <a:rPr lang="ru-RU" sz="2000" dirty="0" smtClean="0"/>
              <a:t>я того, что бы использовать процедуры и функции, входящие в этот модуль, необходимо его сначала "подключить" следующим образом: </a:t>
            </a:r>
            <a:r>
              <a:rPr lang="ru-RU" sz="2000" b="1" dirty="0" err="1" smtClean="0"/>
              <a:t>Uses</a:t>
            </a:r>
            <a:r>
              <a:rPr lang="ru-RU" sz="2000" b="1" dirty="0" smtClean="0"/>
              <a:t> </a:t>
            </a:r>
            <a:r>
              <a:rPr lang="en-US" sz="2000" b="1" dirty="0" smtClean="0"/>
              <a:t>CRT</a:t>
            </a:r>
            <a:r>
              <a:rPr lang="ru-RU" sz="2000" dirty="0" smtClean="0"/>
              <a:t>. Эта команда находится после заголовка программы, в разделе описаний.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2420888"/>
            <a:ext cx="487795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Модуль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CRT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1520" y="908720"/>
            <a:ext cx="864096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Турбо Паскале имеется большое количество стандартных подпрограмм и данных, объединённых в несколько стандартных модулей. Они позволяют упростить процесс написания программ, более полно использовать возможности компьютеров и операционной системы MS DOS. Это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следующие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модули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SYSTEM,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CRT, PRINTER, GRAPH,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OVERLAY, STRINGS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28596" y="1883584"/>
            <a:ext cx="828680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latin typeface="Verdana" pitchFamily="34" charset="0"/>
                <a:cs typeface="Arial" pitchFamily="34" charset="0"/>
              </a:rPr>
              <a:t>TextBackGround</a:t>
            </a:r>
            <a:r>
              <a:rPr lang="ru-RU" b="1" dirty="0" smtClean="0">
                <a:latin typeface="Verdana" pitchFamily="34" charset="0"/>
                <a:cs typeface="Arial" pitchFamily="34" charset="0"/>
              </a:rPr>
              <a:t>(</a:t>
            </a:r>
            <a:r>
              <a:rPr lang="ru-RU" b="1" dirty="0" err="1" smtClean="0">
                <a:latin typeface="Verdana" pitchFamily="34" charset="0"/>
                <a:cs typeface="Arial" pitchFamily="34" charset="0"/>
              </a:rPr>
              <a:t>color</a:t>
            </a:r>
            <a:r>
              <a:rPr lang="ru-RU" b="1" dirty="0" smtClean="0">
                <a:latin typeface="Verdana" pitchFamily="34" charset="0"/>
                <a:cs typeface="Arial" pitchFamily="34" charset="0"/>
              </a:rPr>
              <a:t>)</a:t>
            </a:r>
            <a:r>
              <a:rPr lang="ru-RU" dirty="0" smtClean="0">
                <a:latin typeface="Verdana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Verdana" pitchFamily="34" charset="0"/>
                <a:cs typeface="Arial" pitchFamily="34" charset="0"/>
              </a:rPr>
              <a:t>Задаёт цвет фона. </a:t>
            </a:r>
            <a:r>
              <a:rPr lang="ru-RU" dirty="0" err="1" smtClean="0">
                <a:latin typeface="Verdana" pitchFamily="34" charset="0"/>
                <a:cs typeface="Arial" pitchFamily="34" charset="0"/>
              </a:rPr>
              <a:t>Color</a:t>
            </a:r>
            <a:r>
              <a:rPr lang="ru-RU" dirty="0" smtClean="0">
                <a:latin typeface="Verdana" pitchFamily="34" charset="0"/>
                <a:cs typeface="Arial" pitchFamily="34" charset="0"/>
              </a:rPr>
              <a:t> может принимать значение только 0-7.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latin typeface="Verdana" pitchFamily="34" charset="0"/>
                <a:cs typeface="Arial" pitchFamily="34" charset="0"/>
              </a:rPr>
              <a:t>TextColor</a:t>
            </a:r>
            <a:r>
              <a:rPr lang="ru-RU" b="1" dirty="0" smtClean="0">
                <a:latin typeface="Verdana" pitchFamily="34" charset="0"/>
                <a:cs typeface="Arial" pitchFamily="34" charset="0"/>
              </a:rPr>
              <a:t>(</a:t>
            </a:r>
            <a:r>
              <a:rPr lang="ru-RU" b="1" dirty="0" err="1" smtClean="0">
                <a:latin typeface="Verdana" pitchFamily="34" charset="0"/>
                <a:cs typeface="Arial" pitchFamily="34" charset="0"/>
              </a:rPr>
              <a:t>color</a:t>
            </a:r>
            <a:r>
              <a:rPr lang="ru-RU" b="1" dirty="0" smtClean="0">
                <a:latin typeface="Verdana" pitchFamily="34" charset="0"/>
                <a:cs typeface="Arial" pitchFamily="34" charset="0"/>
              </a:rPr>
              <a:t>)</a:t>
            </a:r>
            <a:r>
              <a:rPr lang="ru-RU" dirty="0" smtClean="0">
                <a:latin typeface="Verdana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Verdana" pitchFamily="34" charset="0"/>
                <a:cs typeface="Arial" pitchFamily="34" charset="0"/>
              </a:rPr>
              <a:t>Задаёт цвет символа.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Verdana" pitchFamily="34" charset="0"/>
                <a:cs typeface="Arial" pitchFamily="34" charset="0"/>
              </a:rPr>
              <a:t>Процедуры работы с экраном</a:t>
            </a:r>
            <a:r>
              <a:rPr lang="ru-RU" dirty="0" smtClean="0">
                <a:latin typeface="Verdana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latin typeface="Verdana" pitchFamily="34" charset="0"/>
                <a:cs typeface="Arial" pitchFamily="34" charset="0"/>
              </a:rPr>
              <a:t>ClrScr</a:t>
            </a:r>
            <a:r>
              <a:rPr lang="ru-RU" dirty="0" smtClean="0">
                <a:latin typeface="Verdana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Verdana" pitchFamily="34" charset="0"/>
                <a:cs typeface="Arial" pitchFamily="34" charset="0"/>
              </a:rPr>
              <a:t>Очищает текущее окно заполняя его текущим цветом фона и помещает курсор в его верхний левый угол с координатами (1,1).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latin typeface="Verdana" pitchFamily="34" charset="0"/>
                <a:cs typeface="Arial" pitchFamily="34" charset="0"/>
              </a:rPr>
              <a:t>GotoXY</a:t>
            </a:r>
            <a:r>
              <a:rPr lang="ru-RU" b="1" dirty="0" smtClean="0">
                <a:latin typeface="Verdana" pitchFamily="34" charset="0"/>
                <a:cs typeface="Arial" pitchFamily="34" charset="0"/>
              </a:rPr>
              <a:t>(X,Y)</a:t>
            </a:r>
            <a:r>
              <a:rPr lang="ru-RU" dirty="0" smtClean="0">
                <a:latin typeface="Verdana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Verdana" pitchFamily="34" charset="0"/>
                <a:cs typeface="Arial" pitchFamily="34" charset="0"/>
              </a:rPr>
              <a:t>Перемещает </a:t>
            </a:r>
            <a:r>
              <a:rPr lang="ru-RU" dirty="0" err="1" smtClean="0">
                <a:latin typeface="Verdana" pitchFamily="34" charset="0"/>
                <a:cs typeface="Arial" pitchFamily="34" charset="0"/>
              </a:rPr>
              <a:t>куррсор</a:t>
            </a:r>
            <a:r>
              <a:rPr lang="ru-RU" dirty="0" smtClean="0">
                <a:latin typeface="Verdana" pitchFamily="34" charset="0"/>
                <a:cs typeface="Arial" pitchFamily="34" charset="0"/>
              </a:rPr>
              <a:t> к элементу окна с заданными координатами. Если хотя бы одна из координат недопустима, процедура не выполняется.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692696"/>
            <a:ext cx="74295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процедуры и константы модуля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CRT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502" y="5264040"/>
            <a:ext cx="62151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latin typeface="Verdana" pitchFamily="34" charset="0"/>
                <a:cs typeface="Arial" pitchFamily="34" charset="0"/>
              </a:rPr>
              <a:t>Window</a:t>
            </a:r>
            <a:r>
              <a:rPr lang="ru-RU" b="1" dirty="0" smtClean="0">
                <a:latin typeface="Verdana" pitchFamily="34" charset="0"/>
                <a:cs typeface="Arial" pitchFamily="34" charset="0"/>
              </a:rPr>
              <a:t>(X1,Y1,X2,Y2)</a:t>
            </a:r>
            <a:r>
              <a:rPr lang="ru-RU" dirty="0" smtClean="0">
                <a:latin typeface="Verdana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Verdana" pitchFamily="34" charset="0"/>
                <a:cs typeface="Arial" pitchFamily="34" charset="0"/>
              </a:rPr>
              <a:t>Задаёт размеры окна на экране и помещает </a:t>
            </a:r>
            <a:r>
              <a:rPr lang="ru-RU" dirty="0" err="1" smtClean="0">
                <a:latin typeface="Verdana" pitchFamily="34" charset="0"/>
                <a:cs typeface="Arial" pitchFamily="34" charset="0"/>
              </a:rPr>
              <a:t>кур-сор</a:t>
            </a:r>
            <a:r>
              <a:rPr lang="ru-RU" dirty="0" smtClean="0">
                <a:latin typeface="Verdana" pitchFamily="34" charset="0"/>
                <a:cs typeface="Arial" pitchFamily="34" charset="0"/>
              </a:rPr>
              <a:t> в левый верхний угол окна с координатами (1,1). Если хотя бы одна из координат недопустима, процедура не выполняется.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737409"/>
            <a:ext cx="74295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Эксперимент «Определение константы цвета»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3301" y="2734756"/>
            <a:ext cx="2286016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Program  color;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Uses  </a:t>
            </a:r>
            <a:r>
              <a:rPr lang="en-US" sz="2000" dirty="0" err="1" smtClean="0"/>
              <a:t>crt</a:t>
            </a:r>
            <a:r>
              <a:rPr lang="en-US" sz="2000" dirty="0" smtClean="0"/>
              <a:t>;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Begin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/>
              <a:t>Textbackground</a:t>
            </a:r>
            <a:r>
              <a:rPr lang="en-US" sz="2000" dirty="0" smtClean="0"/>
              <a:t> (7);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/>
              <a:t>Clrscr</a:t>
            </a:r>
            <a:r>
              <a:rPr lang="en-US" sz="2000" dirty="0" smtClean="0"/>
              <a:t>;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/>
              <a:t>Textcolor</a:t>
            </a:r>
            <a:r>
              <a:rPr lang="en-US" sz="2000" dirty="0" smtClean="0"/>
              <a:t> (0);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/>
              <a:t>Gotoxy</a:t>
            </a:r>
            <a:r>
              <a:rPr lang="en-US" sz="2000" dirty="0" smtClean="0"/>
              <a:t> (37,25);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Write (‘COLOR’);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end.</a:t>
            </a:r>
          </a:p>
          <a:p>
            <a:pPr>
              <a:spcAft>
                <a:spcPts val="600"/>
              </a:spcAft>
            </a:pP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235102" y="2794052"/>
            <a:ext cx="2834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заголовок программы</a:t>
            </a:r>
            <a:r>
              <a:rPr lang="en-US" sz="2000" dirty="0" smtClean="0"/>
              <a:t>;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056507" y="3163384"/>
            <a:ext cx="3245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подключение модуля  </a:t>
            </a:r>
            <a:r>
              <a:rPr lang="en-US" sz="2000" dirty="0" smtClean="0"/>
              <a:t>CRT;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377978" y="3520574"/>
            <a:ext cx="2505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начало программы</a:t>
            </a:r>
            <a:r>
              <a:rPr lang="en-US" sz="2000" dirty="0" smtClean="0"/>
              <a:t>;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020788" y="3877764"/>
            <a:ext cx="3327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определение цвета фона;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860051" y="4294250"/>
            <a:ext cx="369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очистка экрана новым цветом;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60051" y="4663582"/>
            <a:ext cx="369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определение цвета символов;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663598" y="5020772"/>
            <a:ext cx="4148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установка курсора в центр экрана;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449416" y="5865886"/>
            <a:ext cx="2341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конец программы;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913631" y="5437258"/>
            <a:ext cx="3573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вывод на экран слова </a:t>
            </a:r>
            <a:r>
              <a:rPr lang="en-US" sz="2000" dirty="0" smtClean="0"/>
              <a:t>COLOR</a:t>
            </a:r>
            <a:r>
              <a:rPr lang="ru-RU" sz="2000" dirty="0" smtClean="0"/>
              <a:t>;</a:t>
            </a:r>
            <a:endParaRPr lang="ru-RU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2524" y="1116084"/>
          <a:ext cx="8143932" cy="5553276"/>
        </p:xfrm>
        <a:graphic>
          <a:graphicData uri="http://schemas.openxmlformats.org/drawingml/2006/table">
            <a:tbl>
              <a:tblPr/>
              <a:tblGrid>
                <a:gridCol w="1714511"/>
                <a:gridCol w="853396"/>
                <a:gridCol w="2274430"/>
                <a:gridCol w="3301595"/>
              </a:tblGrid>
              <a:tr h="33333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Константа 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Число 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Цвет 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Процедуры 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/>
                      <a:r>
                        <a:rPr lang="en-US" sz="1800" b="0" dirty="0"/>
                        <a:t>Black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/>
                        <a:t>0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/>
                      <a:r>
                        <a:rPr lang="ru-RU" sz="1800" b="0" dirty="0"/>
                        <a:t>Черный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/>
                      <a:r>
                        <a:rPr lang="en-US" sz="1800" b="0" dirty="0" err="1"/>
                        <a:t>TextColor</a:t>
                      </a:r>
                      <a:r>
                        <a:rPr lang="en-US" sz="1800" b="0" dirty="0"/>
                        <a:t>, </a:t>
                      </a:r>
                      <a:r>
                        <a:rPr lang="en-US" sz="1800" b="0" dirty="0" err="1"/>
                        <a:t>TextBackGround</a:t>
                      </a:r>
                      <a:endParaRPr lang="en-US" sz="1800" b="0" dirty="0"/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Blue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/>
                        <a:t>1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Синий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TextColor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TextBackGround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/>
                        <a:t>2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Зеленый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TextColor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TextBackGround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Cyan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/>
                        <a:t>3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Голубой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TextColor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TextBackGround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/>
                        <a:t>4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Красный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TextColor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TextBackGround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Magenta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/>
                        <a:t>5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Фиолетовый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TextColor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TextBackGround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Brown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/>
                        <a:t>6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Коричневый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TextColor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TextBackGround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LightGray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/>
                        <a:t>7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Ярко-серый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TextColor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TextBackGround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DarkGray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/>
                        <a:t>8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Темно-серый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TextColor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LightBlue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/>
                        <a:t>9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Ярко-синий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TextColor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LightGreen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/>
                        <a:t>10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Ярко-зеленый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TextColor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LightCyan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/>
                        <a:t>11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Ярко-голубой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TextColor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LightRed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/>
                        <a:t>12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Ярко-красный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TextColor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LightMagenta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/>
                        <a:t>13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Ярко-фиолетовый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TextColor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Yellow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/>
                        <a:t>14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Желтый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TextColor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White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/>
                        <a:t>15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Белый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TextColor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Blink</a:t>
                      </a:r>
                    </a:p>
                  </a:txBody>
                  <a:tcPr marL="16251" marR="16251" marT="16251" marB="1625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/>
                        <a:t>128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Мерцание</a:t>
                      </a: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176213" algn="l" defTabSz="914400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TextColor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51" marR="16251" marT="16251" marB="1625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632882"/>
            <a:ext cx="58066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Примеры применения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задача1.jpg"/>
          <p:cNvPicPr>
            <a:picLocks noChangeAspect="1"/>
          </p:cNvPicPr>
          <p:nvPr/>
        </p:nvPicPr>
        <p:blipFill>
          <a:blip r:embed="rId4" cstate="print"/>
          <a:srcRect r="1"/>
          <a:stretch>
            <a:fillRect/>
          </a:stretch>
        </p:blipFill>
        <p:spPr>
          <a:xfrm>
            <a:off x="428596" y="1268760"/>
            <a:ext cx="8001056" cy="550072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14678" y="1988840"/>
            <a:ext cx="4857784" cy="4286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Результат1.jpg"/>
          <p:cNvPicPr>
            <a:picLocks noChangeAspect="1"/>
          </p:cNvPicPr>
          <p:nvPr/>
        </p:nvPicPr>
        <p:blipFill>
          <a:blip r:embed="rId5" cstate="print"/>
          <a:srcRect l="870" t="4225" r="1306" b="1408"/>
          <a:stretch>
            <a:fillRect/>
          </a:stretch>
        </p:blipFill>
        <p:spPr>
          <a:xfrm>
            <a:off x="3547105" y="2521396"/>
            <a:ext cx="4168167" cy="3571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29058" y="21235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Результат выполнения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ример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1412776"/>
            <a:ext cx="8072494" cy="53285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86182" y="2013153"/>
            <a:ext cx="4456350" cy="39435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357686" y="1988840"/>
            <a:ext cx="3517731" cy="374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Результат выполнения</a:t>
            </a:r>
          </a:p>
        </p:txBody>
      </p:sp>
      <p:pic>
        <p:nvPicPr>
          <p:cNvPr id="5" name="Рисунок 4" descr="результат2.jpg"/>
          <p:cNvPicPr>
            <a:picLocks noChangeAspect="1"/>
          </p:cNvPicPr>
          <p:nvPr/>
        </p:nvPicPr>
        <p:blipFill>
          <a:blip r:embed="rId5" cstate="print"/>
          <a:srcRect l="433" b="444"/>
          <a:stretch>
            <a:fillRect/>
          </a:stretch>
        </p:blipFill>
        <p:spPr>
          <a:xfrm>
            <a:off x="3990721" y="2375878"/>
            <a:ext cx="4025051" cy="343706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85918" y="632882"/>
            <a:ext cx="58066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Примеры применения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601</Words>
  <Application>Microsoft Office PowerPoint</Application>
  <PresentationFormat>Экран (4:3)</PresentationFormat>
  <Paragraphs>155</Paragraphs>
  <Slides>11</Slides>
  <Notes>0</Notes>
  <HiddenSlides>9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  <vt:variant>
        <vt:lpstr>Произвольные показы</vt:lpstr>
      </vt:variant>
      <vt:variant>
        <vt:i4>6</vt:i4>
      </vt:variant>
    </vt:vector>
  </HeadingPairs>
  <TitlesOfParts>
    <vt:vector size="19" baseType="lpstr">
      <vt:lpstr>Тема Office</vt:lpstr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Произвольный показ 1</vt:lpstr>
      <vt:lpstr>Произвольный показ 2</vt:lpstr>
      <vt:lpstr>Произвольный показ 3</vt:lpstr>
      <vt:lpstr>Произвольный показ 4</vt:lpstr>
      <vt:lpstr>Произвольный показ 5</vt:lpstr>
      <vt:lpstr>Произвольный показ 6</vt:lpstr>
    </vt:vector>
  </TitlesOfParts>
  <Company>МОУСОШ №15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308</dc:creator>
  <cp:lastModifiedBy>Beriger</cp:lastModifiedBy>
  <cp:revision>108</cp:revision>
  <dcterms:created xsi:type="dcterms:W3CDTF">2010-02-15T11:28:26Z</dcterms:created>
  <dcterms:modified xsi:type="dcterms:W3CDTF">2012-01-21T17:27:41Z</dcterms:modified>
</cp:coreProperties>
</file>