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56" r:id="rId3"/>
    <p:sldId id="289" r:id="rId4"/>
    <p:sldId id="258" r:id="rId5"/>
    <p:sldId id="259" r:id="rId6"/>
    <p:sldId id="260" r:id="rId7"/>
    <p:sldId id="270" r:id="rId8"/>
    <p:sldId id="264" r:id="rId9"/>
    <p:sldId id="263" r:id="rId10"/>
    <p:sldId id="265" r:id="rId11"/>
    <p:sldId id="257" r:id="rId12"/>
    <p:sldId id="266" r:id="rId13"/>
    <p:sldId id="267" r:id="rId14"/>
    <p:sldId id="268" r:id="rId15"/>
    <p:sldId id="271" r:id="rId16"/>
    <p:sldId id="274" r:id="rId17"/>
    <p:sldId id="272" r:id="rId18"/>
    <p:sldId id="290" r:id="rId19"/>
    <p:sldId id="276" r:id="rId20"/>
    <p:sldId id="273" r:id="rId21"/>
    <p:sldId id="287" r:id="rId22"/>
    <p:sldId id="275" r:id="rId23"/>
    <p:sldId id="281" r:id="rId24"/>
    <p:sldId id="280" r:id="rId25"/>
    <p:sldId id="282" r:id="rId26"/>
    <p:sldId id="283" r:id="rId27"/>
    <p:sldId id="279" r:id="rId28"/>
    <p:sldId id="277" r:id="rId29"/>
    <p:sldId id="278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  <a:srgbClr val="5D630D"/>
    <a:srgbClr val="700000"/>
    <a:srgbClr val="3B3F09"/>
    <a:srgbClr val="009900"/>
    <a:srgbClr val="5E5B18"/>
    <a:srgbClr val="591D38"/>
    <a:srgbClr val="2F89C1"/>
    <a:srgbClr val="FF99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512064"/>
            <a:ext cx="8215370" cy="327412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Муниципальное общеобразовательное учреждение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средняя общеобразовательная школа №1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с.Успенского Успенского района Краснодарского края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4286256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Учитель химии</a:t>
            </a:r>
          </a:p>
          <a:p>
            <a:r>
              <a:rPr lang="ru-RU" sz="3000" dirty="0" smtClean="0"/>
              <a:t>Руднева Вера Ильинична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ХИМ\рисунки-схемы\бензо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14488"/>
            <a:ext cx="6924675" cy="33131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42860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Применение бензола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050" y="958850"/>
            <a:ext cx="8997950" cy="5899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21508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21429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Продукты  переработки нефти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 записи Нефтяная промышленность Краснодарского края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642918"/>
            <a:ext cx="70009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ефть в кра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38" y="214290"/>
            <a:ext cx="3500462" cy="2571768"/>
          </a:xfrm>
          <a:prstGeom prst="rect">
            <a:avLst/>
          </a:prstGeom>
        </p:spPr>
      </p:pic>
      <p:pic>
        <p:nvPicPr>
          <p:cNvPr id="4" name="Рисунок 3" descr="добыча нефти в Аз-мор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286256"/>
            <a:ext cx="3000364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зут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6500858" cy="2131118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Океан седой гремит тревожно.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Он таит обиду в глубине,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Черные раскачивая пятна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крутой разгневанной волне.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нефт-пятн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214290"/>
            <a:ext cx="285752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зу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1214422"/>
            <a:ext cx="4143404" cy="30718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98824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Мы будем с пятнами бороться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Мазута, нефти без конца.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пусть борьба та отзовется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в ваших душах и сердцах.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столкновени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1785926"/>
            <a:ext cx="4143404" cy="2857520"/>
          </a:xfrm>
          <a:prstGeom prst="rect">
            <a:avLst/>
          </a:prstGeom>
        </p:spPr>
      </p:pic>
      <p:pic>
        <p:nvPicPr>
          <p:cNvPr id="6" name="Рисунок 5" descr="RDQVZCATPNZOTCAIWGT2XCAV2J57CCA6H50IZCASWV811CA37KTTBCARQG6R7CAOZ9JN6CASLML96CADB403WCA7KN170CA1MH3ODCAW разлив нефт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4071918"/>
            <a:ext cx="2928957" cy="2786082"/>
          </a:xfrm>
          <a:prstGeom prst="rect">
            <a:avLst/>
          </a:prstGeom>
        </p:spPr>
      </p:pic>
      <p:pic>
        <p:nvPicPr>
          <p:cNvPr id="7" name="Рисунок 6" descr="после шторм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85852" y="4286232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Природный и попутный нефтяной газы</a:t>
            </a:r>
            <a:endParaRPr lang="ru-RU" sz="3200" dirty="0"/>
          </a:p>
        </p:txBody>
      </p:sp>
      <p:pic>
        <p:nvPicPr>
          <p:cNvPr id="5" name="Рисунок 4" descr="Копия Рисунок1-газ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000240"/>
            <a:ext cx="865022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7772400" cy="285752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энергетически выгодное топливо;</a:t>
            </a:r>
            <a:br>
              <a:rPr lang="ru-RU" sz="2800" dirty="0" smtClean="0"/>
            </a:br>
            <a:r>
              <a:rPr lang="ru-RU" sz="2800" dirty="0" smtClean="0"/>
              <a:t>- легкость воспламенения;</a:t>
            </a:r>
            <a:br>
              <a:rPr lang="ru-RU" sz="2800" dirty="0" smtClean="0"/>
            </a:br>
            <a:r>
              <a:rPr lang="ru-RU" sz="2800" dirty="0" smtClean="0"/>
              <a:t>- отсутствие золы и шлака при нагревании;</a:t>
            </a:r>
            <a:br>
              <a:rPr lang="ru-RU" sz="2800" dirty="0" smtClean="0"/>
            </a:br>
            <a:r>
              <a:rPr lang="ru-RU" sz="2800" dirty="0" smtClean="0"/>
              <a:t>- отсутствие дыма,</a:t>
            </a:r>
            <a:br>
              <a:rPr lang="ru-RU" sz="2800" dirty="0" smtClean="0"/>
            </a:br>
            <a:r>
              <a:rPr lang="ru-RU" sz="2800" dirty="0" smtClean="0"/>
              <a:t>- малое содержание оксида серы (</a:t>
            </a:r>
            <a:r>
              <a:rPr lang="en-US" sz="2800" dirty="0" smtClean="0"/>
              <a:t>IV</a:t>
            </a:r>
            <a:r>
              <a:rPr lang="ru-RU" sz="2800" dirty="0" smtClean="0"/>
              <a:t>),;</a:t>
            </a:r>
            <a:br>
              <a:rPr lang="ru-RU" sz="2800" dirty="0" smtClean="0"/>
            </a:br>
            <a:r>
              <a:rPr lang="ru-RU" sz="2800" dirty="0" smtClean="0"/>
              <a:t>- удобство и дешевизна транспортировки.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Копия схема-диаг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4000504"/>
            <a:ext cx="3000396" cy="2357454"/>
          </a:xfrm>
          <a:prstGeom prst="rect">
            <a:avLst/>
          </a:prstGeom>
        </p:spPr>
      </p:pic>
      <p:pic>
        <p:nvPicPr>
          <p:cNvPr id="5" name="Рисунок 4" descr="Изображение в записи Газовая промышленность Краснодарского кра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786190"/>
            <a:ext cx="242889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1604" y="285728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Преимущества газообразного топлива: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аз-дом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4000504"/>
            <a:ext cx="2357454" cy="1714512"/>
          </a:xfrm>
          <a:prstGeom prst="rect">
            <a:avLst/>
          </a:prstGeom>
        </p:spPr>
      </p:pic>
      <p:pic>
        <p:nvPicPr>
          <p:cNvPr id="3" name="Рисунок 2" descr="факе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500042"/>
            <a:ext cx="3786214" cy="2857520"/>
          </a:xfrm>
          <a:prstGeom prst="rect">
            <a:avLst/>
          </a:prstGeom>
        </p:spPr>
      </p:pic>
      <p:pic>
        <p:nvPicPr>
          <p:cNvPr id="6" name="Рисунок 5" descr="газ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2143116"/>
            <a:ext cx="3714776" cy="2571768"/>
          </a:xfrm>
          <a:prstGeom prst="rect">
            <a:avLst/>
          </a:prstGeom>
        </p:spPr>
      </p:pic>
      <p:pic>
        <p:nvPicPr>
          <p:cNvPr id="5" name="Рисунок 4" descr="газ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4429132"/>
            <a:ext cx="250033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-газ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6888" y="428604"/>
            <a:ext cx="8650224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з-добыч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3571900" cy="2143140"/>
          </a:xfrm>
          <a:prstGeom prst="rect">
            <a:avLst/>
          </a:prstGeom>
        </p:spPr>
      </p:pic>
      <p:pic>
        <p:nvPicPr>
          <p:cNvPr id="6" name="Рисунок 5" descr="Копия дигр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286124"/>
            <a:ext cx="3786214" cy="2786082"/>
          </a:xfrm>
          <a:prstGeom prst="rect">
            <a:avLst/>
          </a:prstGeom>
        </p:spPr>
      </p:pic>
      <p:pic>
        <p:nvPicPr>
          <p:cNvPr id="7" name="Рисунок 6" descr="Копия (2) дигр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500042"/>
            <a:ext cx="3643338" cy="2857520"/>
          </a:xfrm>
          <a:prstGeom prst="rect">
            <a:avLst/>
          </a:prstGeom>
        </p:spPr>
      </p:pic>
      <p:pic>
        <p:nvPicPr>
          <p:cNvPr id="8" name="Рисунок 7" descr="завод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3643314"/>
            <a:ext cx="307183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5852" y="1857364"/>
            <a:ext cx="70857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Природные источники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углеводородов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голь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357586" cy="3143248"/>
          </a:xfrm>
          <a:prstGeom prst="rect">
            <a:avLst/>
          </a:prstGeom>
        </p:spPr>
      </p:pic>
      <p:pic>
        <p:nvPicPr>
          <p:cNvPr id="6" name="Рисунок 5" descr="уголь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428604"/>
            <a:ext cx="2928958" cy="2428892"/>
          </a:xfrm>
          <a:prstGeom prst="rect">
            <a:avLst/>
          </a:prstGeom>
        </p:spPr>
      </p:pic>
      <p:pic>
        <p:nvPicPr>
          <p:cNvPr id="7" name="Рисунок 6" descr="уголь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500571"/>
            <a:ext cx="3286116" cy="2357430"/>
          </a:xfrm>
          <a:prstGeom prst="rect">
            <a:avLst/>
          </a:prstGeom>
        </p:spPr>
      </p:pic>
      <p:pic>
        <p:nvPicPr>
          <p:cNvPr id="5" name="Рисунок 4" descr="уголь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14612" y="2285992"/>
            <a:ext cx="414340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стр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714356"/>
            <a:ext cx="707236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Продукты коксования каменного угля</a:t>
            </a:r>
          </a:p>
          <a:p>
            <a:pPr algn="ctr"/>
            <a:endParaRPr lang="ru-RU" sz="3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2000240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1928826"/>
                <a:gridCol w="1952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Продукты коксования</a:t>
                      </a:r>
                      <a:endParaRPr lang="ru-RU" sz="2400" dirty="0"/>
                    </a:p>
                  </a:txBody>
                  <a:tcPr>
                    <a:solidFill>
                      <a:srgbClr val="2F89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Состав</a:t>
                      </a:r>
                      <a:endParaRPr lang="ru-RU" sz="2400" dirty="0"/>
                    </a:p>
                  </a:txBody>
                  <a:tcPr>
                    <a:solidFill>
                      <a:srgbClr val="2F89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Применение</a:t>
                      </a:r>
                      <a:endParaRPr lang="ru-RU" sz="2400" dirty="0"/>
                    </a:p>
                  </a:txBody>
                  <a:tcPr>
                    <a:solidFill>
                      <a:srgbClr val="2F89C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Кокс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96 - 98% С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Металлургия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Коксовый газ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60% Н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, 70 % СО, 25% СН</a:t>
                      </a:r>
                      <a:r>
                        <a:rPr lang="ru-RU" sz="24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Отопление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Каменноуголь-ная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смола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 С</a:t>
                      </a:r>
                      <a:r>
                        <a:rPr lang="ru-RU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2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Получение аренов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2F89C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928670"/>
            <a:ext cx="2500330" cy="2517268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857232"/>
            <a:ext cx="2786082" cy="2570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457200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Нефть – результат  высокотемпературных реакций  в  недрах  планеты?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атериалы интернета\Zeus_faber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17000" cy="6762750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71770" y="5780782"/>
            <a:ext cx="607223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 может, эта рыба когда-нибудь превратится в нефть?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4572008"/>
            <a:ext cx="7772400" cy="1857388"/>
          </a:xfrm>
        </p:spPr>
        <p:txBody>
          <a:bodyPr/>
          <a:lstStyle/>
          <a:p>
            <a:r>
              <a:rPr lang="ru-RU" sz="3000" dirty="0" smtClean="0"/>
              <a:t>Пока здесь вышки, как бамбук, росли</a:t>
            </a:r>
            <a:br>
              <a:rPr lang="ru-RU" sz="3000" dirty="0" smtClean="0"/>
            </a:br>
            <a:r>
              <a:rPr lang="ru-RU" sz="3000" dirty="0" smtClean="0"/>
              <a:t>Мы вдруг познали истину простую:</a:t>
            </a:r>
            <a:br>
              <a:rPr lang="ru-RU" sz="3000" dirty="0" smtClean="0"/>
            </a:br>
            <a:r>
              <a:rPr lang="ru-RU" sz="3000" dirty="0" smtClean="0"/>
              <a:t>Что мы нашли не нефть, а соль земли,</a:t>
            </a:r>
            <a:br>
              <a:rPr lang="ru-RU" sz="3000" dirty="0" smtClean="0"/>
            </a:br>
            <a:r>
              <a:rPr lang="ru-RU" sz="3000" dirty="0" smtClean="0"/>
              <a:t>И раскусили эту соль земную</a:t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3" name="Рисунок 2" descr="кров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214290"/>
            <a:ext cx="410870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мбайн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43306" y="1785926"/>
            <a:ext cx="2286016" cy="2143132"/>
          </a:xfrm>
          <a:prstGeom prst="rect">
            <a:avLst/>
          </a:prstGeom>
        </p:spPr>
      </p:pic>
      <p:pic>
        <p:nvPicPr>
          <p:cNvPr id="5" name="Рисунок 4" descr="комбайн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1643050"/>
            <a:ext cx="2000254" cy="1785950"/>
          </a:xfrm>
          <a:prstGeom prst="rect">
            <a:avLst/>
          </a:prstGeom>
        </p:spPr>
      </p:pic>
      <p:pic>
        <p:nvPicPr>
          <p:cNvPr id="7" name="Рисунок 6" descr="машина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5143498"/>
            <a:ext cx="2471741" cy="1714502"/>
          </a:xfrm>
          <a:prstGeom prst="rect">
            <a:avLst/>
          </a:prstGeom>
        </p:spPr>
      </p:pic>
      <p:pic>
        <p:nvPicPr>
          <p:cNvPr id="10" name="Рисунок 9" descr="комбайн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71736" y="4738682"/>
            <a:ext cx="2571768" cy="2119318"/>
          </a:xfrm>
          <a:prstGeom prst="rect">
            <a:avLst/>
          </a:prstGeom>
        </p:spPr>
      </p:pic>
      <p:pic>
        <p:nvPicPr>
          <p:cNvPr id="11" name="Рисунок 10" descr="53258269_0001896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472" y="0"/>
            <a:ext cx="2857520" cy="2857520"/>
          </a:xfrm>
          <a:prstGeom prst="rect">
            <a:avLst/>
          </a:prstGeom>
        </p:spPr>
      </p:pic>
      <p:pic>
        <p:nvPicPr>
          <p:cNvPr id="12" name="Рисунок 11" descr="самолет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43372" y="214290"/>
            <a:ext cx="3286148" cy="1285884"/>
          </a:xfrm>
          <a:prstGeom prst="rect">
            <a:avLst/>
          </a:prstGeom>
        </p:spPr>
      </p:pic>
      <p:pic>
        <p:nvPicPr>
          <p:cNvPr id="13" name="Рисунок 12" descr="теплоход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41848" y="4660392"/>
            <a:ext cx="3502152" cy="2197608"/>
          </a:xfrm>
          <a:prstGeom prst="rect">
            <a:avLst/>
          </a:prstGeom>
        </p:spPr>
      </p:pic>
      <p:pic>
        <p:nvPicPr>
          <p:cNvPr id="6" name="Рисунок 5" descr="машина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857488" y="3786190"/>
            <a:ext cx="1905000" cy="1435100"/>
          </a:xfrm>
          <a:prstGeom prst="rect">
            <a:avLst/>
          </a:prstGeom>
        </p:spPr>
      </p:pic>
      <p:pic>
        <p:nvPicPr>
          <p:cNvPr id="8" name="Рисунок 7" descr="комбайн3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857884" y="3286124"/>
            <a:ext cx="2928958" cy="1928826"/>
          </a:xfrm>
          <a:prstGeom prst="rect">
            <a:avLst/>
          </a:prstGeom>
        </p:spPr>
      </p:pic>
      <p:pic>
        <p:nvPicPr>
          <p:cNvPr id="3" name="Рисунок 2" descr="машины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3214686"/>
            <a:ext cx="300039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-диаг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643182"/>
            <a:ext cx="8715436" cy="3643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428604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dirty="0" smtClean="0"/>
              <a:t> Россия занимает 1-е место в мире по разве-данным запасам природного газа, 3-е – по запасам каменного угля, 7-е – по запасам нефти.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(3) диагр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86346" cy="3643338"/>
          </a:xfrm>
          <a:prstGeom prst="rect">
            <a:avLst/>
          </a:prstGeom>
        </p:spPr>
      </p:pic>
      <p:pic>
        <p:nvPicPr>
          <p:cNvPr id="3" name="Рисунок 2" descr="диагр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06" y="3500414"/>
            <a:ext cx="4500594" cy="3357586"/>
          </a:xfrm>
          <a:prstGeom prst="rect">
            <a:avLst/>
          </a:prstGeom>
        </p:spPr>
      </p:pic>
      <p:pic>
        <p:nvPicPr>
          <p:cNvPr id="4" name="Рисунок 3" descr="Копия диагр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0166" y="4000504"/>
            <a:ext cx="1643074" cy="2500330"/>
          </a:xfrm>
          <a:prstGeom prst="rect">
            <a:avLst/>
          </a:prstGeom>
        </p:spPr>
      </p:pic>
      <p:pic>
        <p:nvPicPr>
          <p:cNvPr id="5" name="Рисунок 4" descr="вышк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5074" y="357166"/>
            <a:ext cx="178595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фть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5643602" cy="3143272"/>
          </a:xfrm>
          <a:prstGeom prst="rect">
            <a:avLst/>
          </a:prstGeom>
        </p:spPr>
      </p:pic>
      <p:pic>
        <p:nvPicPr>
          <p:cNvPr id="3" name="Рисунок 2" descr="Копия (2) диагр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7554" y="3357562"/>
            <a:ext cx="557216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285860"/>
            <a:ext cx="82153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показать значение природных источников углеводородов и продуктов их переработки как источников энергии и химического сырья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ане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357166"/>
            <a:ext cx="8215370" cy="61436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1500174"/>
            <a:ext cx="619990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Полуотравленная газом,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нефтяным болотам вплавь,</a:t>
            </a:r>
          </a:p>
          <a:p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Куда ты рвешься? Где твой разум?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Взгляни в себя разумным глазом</a:t>
            </a:r>
          </a:p>
          <a:p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Нельзя же все богатства разом –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Чуть-чуть грядущему оставь.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500042"/>
            <a:ext cx="5214974" cy="91440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Природные источники углеводородов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500034" y="2428868"/>
            <a:ext cx="2714644" cy="914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Нефть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5786446" y="2214554"/>
            <a:ext cx="3057540" cy="914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Уголь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1428728" y="5000636"/>
            <a:ext cx="3000396" cy="914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Природный газ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4786314" y="4214818"/>
            <a:ext cx="3786214" cy="914400"/>
          </a:xfrm>
          <a:prstGeom prst="ellipse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Попутный нефтяной газ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929190" y="1500174"/>
            <a:ext cx="150019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071670" y="1500174"/>
            <a:ext cx="1928826" cy="928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 rot="5400000">
            <a:off x="1750199" y="2678901"/>
            <a:ext cx="3500462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107653" y="1893083"/>
            <a:ext cx="2643206" cy="1857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</a:rPr>
              <a:t>   Нефть – маслянистая жидкость от желтого или светло-бурого  до черного цвета с характерным запахом.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tx1"/>
                </a:solidFill>
              </a:rPr>
              <a:t>Нефть – это смесь различных углеводородов с примесями дру-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гих веществ.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</a:t>
            </a:r>
            <a:r>
              <a:rPr lang="ru-RU" sz="3200" u="sng" dirty="0" smtClean="0">
                <a:solidFill>
                  <a:schemeClr val="tx1"/>
                </a:solidFill>
              </a:rPr>
              <a:t>Углеводороды</a:t>
            </a:r>
            <a:r>
              <a:rPr lang="ru-RU" sz="3200" dirty="0" smtClean="0">
                <a:solidFill>
                  <a:schemeClr val="tx1"/>
                </a:solidFill>
              </a:rPr>
              <a:t>: алканы, цикло-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алканы, ароматические.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</a:t>
            </a:r>
            <a:r>
              <a:rPr lang="ru-RU" sz="3200" u="sng" dirty="0" smtClean="0">
                <a:solidFill>
                  <a:schemeClr val="tx1"/>
                </a:solidFill>
              </a:rPr>
              <a:t>Примеси:</a:t>
            </a:r>
            <a:r>
              <a:rPr lang="ru-RU" sz="3200" dirty="0" smtClean="0">
                <a:solidFill>
                  <a:schemeClr val="tx1"/>
                </a:solidFill>
              </a:rPr>
              <a:t> органические кисло-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родные и сернистые соединения, вода, соли,  песок, глина.</a:t>
            </a:r>
            <a:endParaRPr lang="ru-RU" sz="3200" b="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A3FXBCAPPHLP0CARD96P3CA3OQFV7CA92QNX2CA3P3IKQCAQV2FO8CA31TI8WCA9YNGQGCAXEHUKGCASAVYK3CA8481EHCAOGCAYMCASUNPK7CAZ198JHCAKKWMQUCA828ST5CANPW8ZQCASCD17TCATBP6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388" y="1357298"/>
            <a:ext cx="214314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ХИМ\рисунки-схемы\схема-нефт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5413"/>
            <a:ext cx="9144000" cy="6605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76438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Крекинг  </a:t>
            </a:r>
          </a:p>
          <a:p>
            <a:r>
              <a:rPr lang="ru-RU" sz="3600" dirty="0" smtClean="0"/>
              <a:t>- </a:t>
            </a:r>
            <a:r>
              <a:rPr lang="ru-RU" sz="2800" dirty="0" smtClean="0"/>
              <a:t> вторичный процесс переработки нефтепродуктов. Это процесс расщепления молекул углеводородов , в результате которого образуются углеводороды с меньшим числом атомов углерода  в молекуле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08" y="4143380"/>
            <a:ext cx="4929222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800" baseline="-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С</a:t>
            </a:r>
            <a:r>
              <a:rPr lang="ru-RU" sz="2800" baseline="-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800" baseline="-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С</a:t>
            </a:r>
            <a:r>
              <a:rPr lang="ru-RU" sz="2800" baseline="-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800" baseline="-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071810"/>
            <a:ext cx="1785950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Нефте-продукты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6578" y="3071810"/>
            <a:ext cx="1985970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Товарная продукция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928802"/>
            <a:ext cx="3786214" cy="500066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Каталитический крекинг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3286124"/>
            <a:ext cx="3643338" cy="500066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Термический крекинг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643446"/>
            <a:ext cx="2714644" cy="571504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Риформинг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57422" y="3500438"/>
            <a:ext cx="428628" cy="714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14546" y="4000504"/>
            <a:ext cx="1000132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2000232" y="2428868"/>
            <a:ext cx="85725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6250793" y="2393149"/>
            <a:ext cx="857256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500826" y="350043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929322" y="4000504"/>
            <a:ext cx="857256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14480" y="500042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Вторичная переработка нефти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4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Виды крекинга  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214422"/>
          <a:ext cx="7143799" cy="5015357"/>
        </p:xfrm>
        <a:graphic>
          <a:graphicData uri="http://schemas.openxmlformats.org/drawingml/2006/table">
            <a:tbl>
              <a:tblPr/>
              <a:tblGrid>
                <a:gridCol w="2381018"/>
                <a:gridCol w="2381018"/>
                <a:gridCol w="2381763"/>
              </a:tblGrid>
              <a:tr h="41563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Признаки для сравнения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Термический крекинг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Каталитический крекинг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831279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Условия проведения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 – 550</a:t>
                      </a:r>
                      <a:r>
                        <a:rPr lang="ru-RU" sz="20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450 – 500</a:t>
                      </a:r>
                      <a:r>
                        <a:rPr lang="ru-RU" sz="20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С, наличие катализатора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15639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Скорость процесса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Идет медленно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Скорость больше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62557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Состав продуктов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Преимущественно углеводороды с неразветвленной цепью, много непредельных УВ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Большое содержание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изоалканов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ароматических УВ, непредельных УВ меньше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246918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Свойства бензина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Стойкость к детонации ниже, неустойчив при хранении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Стойкость к детонации выше, устойчив при хранении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657</TotalTime>
  <Words>301</Words>
  <Application>Microsoft Office PowerPoint</Application>
  <PresentationFormat>Экран (4:3)</PresentationFormat>
  <Paragraphs>68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Метро</vt:lpstr>
      <vt:lpstr>Муниципальное общеобразовательное учреждение  средняя общеобразовательная школа №1 с.Успенского Успенского района Краснодарского края        </vt:lpstr>
      <vt:lpstr>Слайд 2</vt:lpstr>
      <vt:lpstr>Слайд 3</vt:lpstr>
      <vt:lpstr>Слайд 4</vt:lpstr>
      <vt:lpstr>   Нефть – маслянистая жидкость от желтого или светло-бурого  до черного цвета с характерным запахом.    Нефть – это смесь различных углеводородов с примесями дру- гих веществ.    Углеводороды: алканы, цикло- алканы, ароматические.    Примеси: органические кисло- родные и сернистые соединения, вода, соли,  песок, глина.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Океан седой гремит тревожно. Он таит обиду в глубине, Черные раскачивая пятна На крутой разгневанной волне. </vt:lpstr>
      <vt:lpstr>Мы будем с пятнами бороться Мазута, нефти без конца. И пусть борьба та отзовется И в ваших душах и сердцах. </vt:lpstr>
      <vt:lpstr>Слайд 15</vt:lpstr>
      <vt:lpstr> - энергетически выгодное топливо; - легкость воспламенения; - отсутствие золы и шлака при нагревании; - отсутствие дыма, - малое содержание оксида серы (IV),; - удобство и дешевизна транспортировки.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Пока здесь вышки, как бамбук, росли Мы вдруг познали истину простую: Что мы нашли не нефть, а соль земли, И раскусили эту соль земную 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Roman</cp:lastModifiedBy>
  <cp:revision>75</cp:revision>
  <dcterms:modified xsi:type="dcterms:W3CDTF">2012-04-15T18:56:23Z</dcterms:modified>
</cp:coreProperties>
</file>