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4"/>
  </p:notesMasterIdLst>
  <p:sldIdLst>
    <p:sldId id="296" r:id="rId2"/>
    <p:sldId id="298" r:id="rId3"/>
    <p:sldId id="300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6" r:id="rId16"/>
    <p:sldId id="270" r:id="rId17"/>
    <p:sldId id="294" r:id="rId18"/>
    <p:sldId id="301" r:id="rId19"/>
    <p:sldId id="304" r:id="rId20"/>
    <p:sldId id="281" r:id="rId21"/>
    <p:sldId id="284" r:id="rId22"/>
    <p:sldId id="283" r:id="rId23"/>
    <p:sldId id="286" r:id="rId24"/>
    <p:sldId id="287" r:id="rId25"/>
    <p:sldId id="288" r:id="rId26"/>
    <p:sldId id="289" r:id="rId27"/>
    <p:sldId id="291" r:id="rId28"/>
    <p:sldId id="295" r:id="rId29"/>
    <p:sldId id="303" r:id="rId30"/>
    <p:sldId id="293" r:id="rId31"/>
    <p:sldId id="299" r:id="rId32"/>
    <p:sldId id="30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0066"/>
    <a:srgbClr val="FF2F2F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2" d="100"/>
          <a:sy n="52" d="100"/>
        </p:scale>
        <p:origin x="-141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08347C-0B3E-4DDA-AB28-403D3E19FEF8}" type="datetimeFigureOut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10AABF-D2DE-4445-A70A-5BA29706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7E25D-168D-48D0-BA9B-B84178E999C4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3FB098-2928-4B1B-AE37-FCF6EAB7B9A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D5F1-C6B8-46A0-ADB9-B5D8BF9FFC15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C3397-6321-4CE6-BC5E-36A55A511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74D31-8D49-4E81-9F90-B6C61D715C79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AECC-15B7-4831-B0FD-14C93BAC9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C776-24F5-4AF6-A65E-F833F6294726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512F-CDA8-4546-8034-13EEB9355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19A9-C04B-4BC9-9D73-568E543B12C6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0774-AC57-4E76-A54E-990BD44BD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682C-C244-416B-B6D0-9CF4CE558AE7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B7B4-EC0D-446C-83EB-55F34F0B4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8DFB-6C52-4D81-B755-A891A4731AFB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4900-0192-4FFE-887E-1DF0614AD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3B79-4A25-4C3F-A9E1-21BDCCB4F03B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2D6E-F067-470B-9D4E-CE74F8099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134B-DE55-4725-915F-8E049CEEEF3E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8E0D-8429-4BF7-A234-713B12504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A9BA-73A1-46AA-B499-5DB8DAB225A3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877B-05EC-49B8-92E2-78CEC0650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CE34-3B36-4294-AADD-C49A30245368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0CC7-FB76-4FDD-826F-6E368CE49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AFA6-E9B1-483F-81CD-C976362E2096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E10E-B096-412D-84C1-7E283BCA4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5CB5-7579-47AC-8F95-38188D5D65A4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4AF5-CD1E-497A-ADEA-38CA9841C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9025102-63EE-4159-9068-B91E9E1B6DD9}" type="datetime1">
              <a:rPr lang="ru-RU"/>
              <a:pPr>
                <a:defRPr/>
              </a:pPr>
              <a:t>27.04.2012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8EB8493-7FED-4E63-B235-8485839C9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21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Volder\Desktop\&#1059;&#1088;&#1086;&#1082;\16Simn%20Doroga.MP3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42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+mn-lt"/>
              </a:rPr>
              <a:t>- Мир вокруг нас -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767513" y="857250"/>
            <a:ext cx="2376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</a:rPr>
              <a:t>1 класс</a:t>
            </a:r>
          </a:p>
        </p:txBody>
      </p:sp>
      <p:pic>
        <p:nvPicPr>
          <p:cNvPr id="4100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75" y="857250"/>
            <a:ext cx="1879600" cy="321468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6563" y="5903913"/>
            <a:ext cx="8707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+mn-lt"/>
              </a:rPr>
              <a:t>Учитель начальных классов МОУ СОШ №15 </a:t>
            </a:r>
          </a:p>
          <a:p>
            <a:pPr algn="r">
              <a:defRPr/>
            </a:pPr>
            <a:r>
              <a:rPr lang="ru-RU" b="1" dirty="0">
                <a:latin typeface="+mn-lt"/>
              </a:rPr>
              <a:t>г.Егорьевска Московской обл.</a:t>
            </a:r>
          </a:p>
          <a:p>
            <a:pPr algn="r">
              <a:defRPr/>
            </a:pPr>
            <a:r>
              <a:rPr lang="ru-RU" sz="2000" b="1" dirty="0">
                <a:latin typeface="+mn-lt"/>
              </a:rPr>
              <a:t>Никитина М.Н.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2C0B-D16E-4EF9-8899-494B98E935F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57625"/>
            <a:ext cx="9144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u="sng" dirty="0">
                <a:solidFill>
                  <a:srgbClr val="FFFF00"/>
                </a:solidFill>
                <a:latin typeface="+mn-lt"/>
              </a:rPr>
              <a:t>Птицы – наши друзья, </a:t>
            </a:r>
          </a:p>
          <a:p>
            <a:pPr algn="ctr">
              <a:defRPr/>
            </a:pPr>
            <a:r>
              <a:rPr lang="ru-RU" sz="4400" b="1" u="sng" dirty="0">
                <a:solidFill>
                  <a:srgbClr val="FFFF00"/>
                </a:solidFill>
                <a:latin typeface="+mn-lt"/>
              </a:rPr>
              <a:t>зимой их забывать нельзя!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Изображение 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00108"/>
            <a:ext cx="7429520" cy="557214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3315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17BF2-8BD5-4BDE-B93B-5ACA3EC30501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10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" y="142875"/>
            <a:ext cx="53562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atin typeface="+mn-lt"/>
              </a:rPr>
              <a:t>Чем питаются птицы: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Хищные пт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7572428" cy="5572164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4339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79E7486-75C3-4123-8C40-BC97DC3632F6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143000" y="214313"/>
            <a:ext cx="5284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Book Antiqua" pitchFamily="18" charset="0"/>
              </a:rPr>
              <a:t>Чем питаются  птицы: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Изображение 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57166"/>
            <a:ext cx="5857916" cy="5669041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5363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E0131-084A-4B6B-A772-B2F54AEFB22E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4000500" y="6211888"/>
            <a:ext cx="1379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+mn-lt"/>
              </a:rPr>
              <a:t>Сова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08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00108"/>
            <a:ext cx="5236253" cy="464347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6387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B170D-3F64-4B1C-8D79-3187AE2AA027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071678"/>
            <a:ext cx="3429024" cy="4198805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71750" y="214313"/>
            <a:ext cx="3944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Где живут птицы: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00250" y="5857875"/>
            <a:ext cx="157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+mn-lt"/>
              </a:rPr>
              <a:t>Гнёзда</a:t>
            </a:r>
          </a:p>
          <a:p>
            <a:pPr>
              <a:defRPr/>
            </a:pPr>
            <a:endParaRPr lang="ru-RU" sz="3600" b="1">
              <a:latin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15063" y="6211888"/>
            <a:ext cx="1604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+mn-lt"/>
              </a:rPr>
              <a:t>Дупла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Изображение 0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472" y="1097583"/>
            <a:ext cx="3913189" cy="3260111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21509" name="Picture 5" descr="Изображение 0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106720"/>
            <a:ext cx="4647099" cy="3458995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17412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C7C4E-CAAB-479E-98C2-27B18EE23C18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71688" y="285750"/>
            <a:ext cx="48545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Какие бывают птицы: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0000000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7695789" cy="5643578"/>
          </a:xfrm>
          <a:prstGeom prst="rect">
            <a:avLst/>
          </a:prstGeom>
          <a:noFill/>
          <a:ln w="63500" cap="flat">
            <a:gradFill flip="none" rotWithShape="1">
              <a:gsLst>
                <a:gs pos="50000">
                  <a:srgbClr val="A603AB">
                    <a:alpha val="46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3500000" scaled="1"/>
              <a:tileRect/>
            </a:gradFill>
            <a:round/>
          </a:ln>
        </p:spPr>
      </p:pic>
      <p:pic>
        <p:nvPicPr>
          <p:cNvPr id="18435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497263" y="6211888"/>
            <a:ext cx="5646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latin typeface="+mn-lt"/>
              </a:rPr>
              <a:t>Музыкальная   пауза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проп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64"/>
            <a:ext cx="8501090" cy="6386149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22537" name="16Simn Dorog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72438" y="0"/>
            <a:ext cx="10715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FAE7D-BC80-438C-A0C5-4FE40ED5650E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32" fill="hold"/>
                                        <p:tgtEl>
                                          <p:spTgt spid="225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tumb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589339"/>
            <a:ext cx="8858312" cy="5840057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2643188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u="dotted" dirty="0">
                <a:solidFill>
                  <a:srgbClr val="C00000"/>
                </a:solidFill>
                <a:uFill>
                  <a:solidFill>
                    <a:srgbClr val="990000"/>
                  </a:solidFill>
                </a:uFill>
                <a:latin typeface="+mn-lt"/>
              </a:rPr>
              <a:t>Птицы – наши друзья!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800" b="1" u="dotted" dirty="0">
                <a:solidFill>
                  <a:srgbClr val="C00000"/>
                </a:solidFill>
                <a:uFill>
                  <a:solidFill>
                    <a:srgbClr val="990000"/>
                  </a:solidFill>
                </a:uFill>
                <a:latin typeface="+mn-lt"/>
              </a:rPr>
              <a:t>Зимой их забывать нельзя!</a:t>
            </a:r>
          </a:p>
        </p:txBody>
      </p:sp>
      <p:pic>
        <p:nvPicPr>
          <p:cNvPr id="20484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2438" y="0"/>
            <a:ext cx="10715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CC2CD-FA96-458D-848E-C325A67CAC3E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8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8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3E8E679E-97FA-44D0-BFE4-4EE0C0CA9AA7}" type="slidenum">
              <a:rPr lang="ru-RU" sz="1200">
                <a:solidFill>
                  <a:schemeClr val="tx1">
                    <a:shade val="50000"/>
                  </a:schemeClr>
                </a:solidFill>
              </a:rPr>
              <a:pPr algn="r">
                <a:defRPr/>
              </a:pPr>
              <a:t>18</a:t>
            </a:fld>
            <a:endParaRPr lang="ru-RU" sz="1200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7620000" cy="571500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1508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38" y="0"/>
            <a:ext cx="10715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571750" y="214313"/>
            <a:ext cx="341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Птичий почерк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AC908-2CC4-4B3D-B585-7DE88DACA60C}" type="slidenum">
              <a:rPr lang="ru-RU" smtClean="0">
                <a:latin typeface="+mn-lt"/>
              </a:rPr>
              <a:pPr>
                <a:defRPr/>
              </a:pPr>
              <a:t>19</a:t>
            </a:fld>
            <a:endParaRPr lang="ru-RU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857250"/>
          <a:ext cx="7620000" cy="30003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000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857625"/>
          <a:ext cx="9144000" cy="30003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000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57" name="Text Box 10"/>
          <p:cNvSpPr txBox="1">
            <a:spLocks noChangeArrowheads="1"/>
          </p:cNvSpPr>
          <p:nvPr/>
        </p:nvSpPr>
        <p:spPr bwMode="auto">
          <a:xfrm>
            <a:off x="2500313" y="142875"/>
            <a:ext cx="420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Ответы к загадкам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857231"/>
            <a:ext cx="1928826" cy="2991349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857232"/>
            <a:ext cx="1928826" cy="3000396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857232"/>
            <a:ext cx="1857388" cy="3000396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857232"/>
            <a:ext cx="1928826" cy="3000396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857628"/>
            <a:ext cx="1928793" cy="300037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795" y="3857628"/>
            <a:ext cx="1857387" cy="300037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3857628"/>
            <a:ext cx="1821637" cy="300037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00694" y="3857628"/>
            <a:ext cx="1900234" cy="300037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58082" y="3857628"/>
            <a:ext cx="1785917" cy="3000371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563" y="3286125"/>
            <a:ext cx="1252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  <a:latin typeface="+mn-lt"/>
              </a:rPr>
              <a:t>Дятел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8938" y="3286125"/>
            <a:ext cx="17033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Воробей</a:t>
            </a:r>
            <a:r>
              <a:rPr lang="ru-RU" sz="2800" b="1" dirty="0">
                <a:solidFill>
                  <a:srgbClr val="FF33CC"/>
                </a:solidFill>
                <a:latin typeface="+mn-lt"/>
              </a:rPr>
              <a:t> 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29188" y="3286125"/>
            <a:ext cx="1457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3300"/>
                </a:solidFill>
                <a:latin typeface="+mn-lt"/>
              </a:rPr>
              <a:t>Галка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13" y="3286125"/>
            <a:ext cx="1928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Синица  </a:t>
            </a:r>
            <a:r>
              <a:rPr lang="ru-RU" sz="2800" b="1" dirty="0">
                <a:solidFill>
                  <a:srgbClr val="FF33CC"/>
                </a:solidFill>
                <a:latin typeface="+mn-lt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334125"/>
            <a:ext cx="1838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Снегирь </a:t>
            </a:r>
            <a:r>
              <a:rPr lang="ru-RU" sz="2800" b="1" dirty="0">
                <a:solidFill>
                  <a:srgbClr val="FF33CC"/>
                </a:solidFill>
                <a:latin typeface="+mn-lt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25" y="6334125"/>
            <a:ext cx="1498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Клёст  </a:t>
            </a:r>
            <a:r>
              <a:rPr lang="ru-RU" sz="2800" b="1" dirty="0">
                <a:solidFill>
                  <a:srgbClr val="FF33CC"/>
                </a:solidFill>
                <a:latin typeface="+mn-lt"/>
              </a:rPr>
              <a:t> 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57625" y="6334125"/>
            <a:ext cx="172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3300"/>
                </a:solidFill>
                <a:latin typeface="+mn-lt"/>
              </a:rPr>
              <a:t>Ворона  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57813" y="6396038"/>
            <a:ext cx="2168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+mn-lt"/>
              </a:rPr>
              <a:t>Свири стель  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540625" y="6334125"/>
            <a:ext cx="174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+mn-lt"/>
              </a:rPr>
              <a:t> Сорока   </a:t>
            </a:r>
          </a:p>
        </p:txBody>
      </p:sp>
      <p:pic>
        <p:nvPicPr>
          <p:cNvPr id="22576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572500" y="0"/>
            <a:ext cx="5715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54F88-4F0A-45D4-ACFB-0D5DA98C9463}" type="slidenum">
              <a:rPr lang="ru-RU" sz="2400">
                <a:latin typeface="+mn-lt"/>
              </a:rPr>
              <a:pPr>
                <a:defRPr/>
              </a:pPr>
              <a:t>2</a:t>
            </a:fld>
            <a:endParaRPr lang="ru-RU" sz="2400" dirty="0">
              <a:latin typeface="+mn-lt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84213" y="282575"/>
            <a:ext cx="1882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>
                <a:latin typeface="+mn-lt"/>
              </a:rPr>
              <a:t>Цель урока:</a:t>
            </a:r>
          </a:p>
          <a:p>
            <a:pPr>
              <a:defRPr/>
            </a:pPr>
            <a:endParaRPr lang="ru-RU" sz="2400" b="1" u="sng">
              <a:latin typeface="+mn-lt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71500" y="2214563"/>
            <a:ext cx="1250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 dirty="0">
                <a:latin typeface="+mn-lt"/>
              </a:rPr>
              <a:t>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      Расширить знания учащихся о разнообразии птиц на планете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 и о многообразии птиц, зимующих в родном крае.</a:t>
            </a:r>
          </a:p>
          <a:p>
            <a:pPr algn="ctr">
              <a:defRPr/>
            </a:pPr>
            <a:endParaRPr lang="ru-RU" sz="2400" b="1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2857500"/>
            <a:ext cx="8429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latin typeface="+mn-lt"/>
              </a:rPr>
              <a:t> Развивать умение находить взаимосвязи в природе, 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совершенствовать умение узнавать птиц по устному описанию;</a:t>
            </a:r>
          </a:p>
          <a:p>
            <a:pPr>
              <a:defRPr/>
            </a:pPr>
            <a:endParaRPr lang="ru-RU" sz="2400" b="1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latin typeface="+mn-lt"/>
              </a:rPr>
              <a:t> уточнить знания о видах кормушек  и о кормах для зимующих птиц;</a:t>
            </a:r>
          </a:p>
          <a:p>
            <a:pPr>
              <a:defRPr/>
            </a:pPr>
            <a:endParaRPr lang="ru-RU" sz="2400" b="1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latin typeface="+mn-lt"/>
              </a:rPr>
              <a:t>воспитывать любовь к природе, бережное отношение ко всему живому углубить знания о правилах поведения в природе.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8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g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1092286"/>
            <a:ext cx="5857916" cy="5479986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23555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1BA29-C605-4976-A894-E6927933EE6D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20</a:t>
            </a:fld>
            <a:endParaRPr lang="ru-RU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42938" y="214313"/>
            <a:ext cx="5849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Репортаж с лесной опушки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786563" y="3286125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atin typeface="+mn-lt"/>
              </a:rPr>
              <a:t>Клёст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6FA58-FF38-4EDF-9DDA-390B40265F07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8929" r="19491"/>
          <a:stretch>
            <a:fillRect/>
          </a:stretch>
        </p:blipFill>
        <p:spPr bwMode="auto">
          <a:xfrm>
            <a:off x="1285852" y="1000108"/>
            <a:ext cx="3500462" cy="5428745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572125" y="3357563"/>
            <a:ext cx="2143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atin typeface="+mn-lt"/>
              </a:rPr>
              <a:t>Дятел</a:t>
            </a:r>
          </a:p>
          <a:p>
            <a:pPr>
              <a:defRPr/>
            </a:pPr>
            <a:r>
              <a:rPr lang="ru-RU" sz="4800" b="1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3F9A7-A581-4482-A9CA-3872ED8480D9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22</a:t>
            </a:fld>
            <a:endParaRPr lang="ru-RU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798" name="Picture 6" descr="G:\гаич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43314"/>
            <a:ext cx="3943917" cy="2714644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33799" name="Picture 7" descr="G:\московк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285728"/>
            <a:ext cx="3929059" cy="2714644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33800" name="Picture 8" descr="G:\синица обыкновенна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643314"/>
            <a:ext cx="4000496" cy="2714644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6334125"/>
            <a:ext cx="2900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latin typeface="+mn-lt"/>
              </a:rPr>
              <a:t>Синичка-гаичка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63" y="3071813"/>
            <a:ext cx="3097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latin typeface="+mn-lt"/>
              </a:rPr>
              <a:t>Синица-московка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83150" y="6334125"/>
            <a:ext cx="3903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latin typeface="+mn-lt"/>
              </a:rPr>
              <a:t>Синица обыкновенная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f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714356"/>
            <a:ext cx="5810291" cy="4357718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26627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9CF53-B8AB-4A88-9D1B-20299ABE390E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23</a:t>
            </a:fld>
            <a:endParaRPr lang="ru-RU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5500688"/>
            <a:ext cx="280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atin typeface="+mn-lt"/>
              </a:rPr>
              <a:t>Поползень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gh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285860"/>
            <a:ext cx="5572164" cy="4179123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27651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FB395-36BA-4704-98A9-1B6C0CD35860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63" y="5786438"/>
            <a:ext cx="1590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atin typeface="+mn-lt"/>
              </a:rPr>
              <a:t>Чиж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97505-3E2A-4776-8D5F-CA968BE4C5A8}" type="slidenum">
              <a:rPr lang="ru-RU"/>
              <a:pPr>
                <a:defRPr/>
              </a:pPr>
              <a:t>25</a:t>
            </a:fld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3500462" cy="5445163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7875" y="3286125"/>
            <a:ext cx="2430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atin typeface="+mn-lt"/>
              </a:rPr>
              <a:t>Воробей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71625" y="5857875"/>
            <a:ext cx="5976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>
                <a:latin typeface="+mn-lt"/>
              </a:rPr>
              <a:t>Щегол</a:t>
            </a:r>
          </a:p>
        </p:txBody>
      </p:sp>
      <p:pic>
        <p:nvPicPr>
          <p:cNvPr id="43013" name="Picture 5" descr="schegol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6049962" cy="504190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29700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59FF6-3D13-4A8F-BC48-5493A25CE7C2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26</a:t>
            </a:fld>
            <a:endParaRPr lang="ru-RU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Синица у корму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7715304" cy="5214974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30723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824DE-427F-4EF9-8972-0A73FEF39939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5857875"/>
            <a:ext cx="550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+mn-lt"/>
              </a:rPr>
              <a:t>Кормушка для птиц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IMG_09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7453321" cy="5588696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31747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0E24B-6A3A-42B0-A254-99371B707FB4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3625" y="6149975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atin typeface="+mn-lt"/>
              </a:rPr>
              <a:t>Голуби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IMG_02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8395"/>
            <a:ext cx="8715404" cy="6439605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32771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2714625"/>
            <a:ext cx="160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S.O.S.!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0438" y="3643313"/>
            <a:ext cx="1608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S.O.S.!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6563" y="4429125"/>
            <a:ext cx="1608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S.O.S.!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7188" y="5500688"/>
            <a:ext cx="8174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пасите</a:t>
            </a:r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6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мерти!!!</a:t>
            </a:r>
          </a:p>
        </p:txBody>
      </p:sp>
      <p:sp>
        <p:nvSpPr>
          <p:cNvPr id="12" name="Номер слайда 11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6476A4C8-650E-4B34-AFCA-AB963FE7E8F4}" type="slidenum">
              <a:rPr lang="ru-RU" sz="1200">
                <a:solidFill>
                  <a:schemeClr val="tx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r">
                <a:defRPr/>
              </a:pPr>
              <a:t>29</a:t>
            </a:fld>
            <a:endParaRPr lang="ru-RU" sz="1200">
              <a:solidFill>
                <a:schemeClr val="tx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71875" y="5500688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latin typeface="+mn-lt"/>
              </a:rPr>
              <a:t>Страус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14313" y="6338888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latin typeface="+mn-lt"/>
              </a:rPr>
              <a:t>Фламинго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51613" y="6338888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latin typeface="+mn-lt"/>
              </a:rPr>
              <a:t>Белый аист</a:t>
            </a:r>
          </a:p>
        </p:txBody>
      </p:sp>
      <p:pic>
        <p:nvPicPr>
          <p:cNvPr id="6149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 txBox="1">
            <a:spLocks noGrp="1"/>
          </p:cNvSpPr>
          <p:nvPr/>
        </p:nvSpPr>
        <p:spPr>
          <a:xfrm>
            <a:off x="7858125" y="64928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19A18CF0-B4D0-4370-B57E-2DEE2DC5DA10}" type="slidenum">
              <a:rPr lang="ru-RU" sz="1200">
                <a:solidFill>
                  <a:schemeClr val="tx1">
                    <a:shade val="50000"/>
                  </a:schemeClr>
                </a:solidFill>
                <a:latin typeface="+mn-lt"/>
              </a:rPr>
              <a:pPr algn="r">
                <a:defRPr/>
              </a:pPr>
              <a:t>3</a:t>
            </a:fld>
            <a:endParaRPr lang="ru-RU" sz="1200" dirty="0">
              <a:solidFill>
                <a:schemeClr val="tx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2000250" y="1428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Какие бывают птицы:</a:t>
            </a: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78"/>
            <a:ext cx="2889863" cy="421484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071546"/>
            <a:ext cx="2873369" cy="421484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61453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480" y="2143116"/>
            <a:ext cx="2857520" cy="421484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/>
      <p:bldP spid="6155" grpId="0"/>
      <p:bldP spid="61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20060714_235603__1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7429520" cy="557214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33795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07A6-7876-4F27-8004-0AFB7A01EB63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94EE1-7057-4A1D-82E4-FE109CEFC25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1000125" y="2643188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4000" b="1" u="sng" dirty="0">
                <a:solidFill>
                  <a:srgbClr val="FFFF00"/>
                </a:solidFill>
                <a:latin typeface="+mn-lt"/>
              </a:rPr>
              <a:t>Спасибо за внимание</a:t>
            </a:r>
          </a:p>
          <a:p>
            <a:pPr algn="r">
              <a:defRPr/>
            </a:pPr>
            <a:r>
              <a:rPr lang="ru-RU" sz="4000" b="1" u="sng" dirty="0">
                <a:solidFill>
                  <a:srgbClr val="FFFF00"/>
                </a:solidFill>
                <a:latin typeface="+mn-lt"/>
              </a:rPr>
              <a:t> и за понимание !</a:t>
            </a:r>
          </a:p>
        </p:txBody>
      </p:sp>
      <p:pic>
        <p:nvPicPr>
          <p:cNvPr id="35856" name="Picture 16" descr="C:\Documents and Settings\Домашний\Рабочий стол\океан\0_58ce2_75238292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928813"/>
            <a:ext cx="2000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F14EB-C707-41D3-BE67-CD31CC34816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857250"/>
            <a:ext cx="9144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</a:rPr>
              <a:t> </a:t>
            </a:r>
            <a:endParaRPr lang="ru-RU" sz="2000" dirty="0">
              <a:latin typeface="+mn-lt"/>
            </a:endParaRPr>
          </a:p>
          <a:p>
            <a:pPr>
              <a:defRPr/>
            </a:pPr>
            <a:r>
              <a:rPr lang="ru-RU" sz="2000" dirty="0">
                <a:latin typeface="+mn-lt"/>
              </a:rPr>
              <a:t>Список используемой литературы.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 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 err="1">
                <a:latin typeface="+mn-lt"/>
              </a:rPr>
              <a:t>Бёме</a:t>
            </a:r>
            <a:r>
              <a:rPr lang="ru-RU" sz="2000" dirty="0">
                <a:latin typeface="+mn-lt"/>
              </a:rPr>
              <a:t> Л.Б. Жизнь птиц. У нас дома., М. - «Лесная промышленность»,1987.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2.  Бианки В. Лесная газета., Л.. -  «Детская литература», 1983.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3.  </a:t>
            </a:r>
            <a:r>
              <a:rPr lang="ru-RU" sz="2000" dirty="0" err="1">
                <a:latin typeface="+mn-lt"/>
              </a:rPr>
              <a:t>Дерим-Оглу</a:t>
            </a:r>
            <a:r>
              <a:rPr lang="ru-RU" sz="2000" dirty="0">
                <a:latin typeface="+mn-lt"/>
              </a:rPr>
              <a:t> Е. Рассказы о лесных птицах, М. - «Московский рабочий», 1971.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4.  Есенин С. Стихи., М. -  «Московский рабочий» , 1977.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5.  Книга зимы. Сборник., Л. – «Детская литература», 1984.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6.  </a:t>
            </a:r>
            <a:r>
              <a:rPr lang="ru-RU" sz="2000" dirty="0" err="1">
                <a:latin typeface="+mn-lt"/>
              </a:rPr>
              <a:t>Нересова</a:t>
            </a:r>
            <a:r>
              <a:rPr lang="ru-RU" sz="2000" dirty="0">
                <a:latin typeface="+mn-lt"/>
              </a:rPr>
              <a:t> О. Птичьи профессии., М. – «Малыш», 1972.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7.  Ожегов С.И. Словарь русского языка., М. – «Советская энциклопедия», 1964.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8.  Плешаков А.А. Окружающий мир. 1 класс. Учебник для ОУ. в 2 частях.   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     Часть 1., М. - «Просвещение», 2011.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9.  Сладков Н. За птичьими голосами., М. – «</a:t>
            </a:r>
            <a:r>
              <a:rPr lang="ru-RU" sz="2000" dirty="0" err="1">
                <a:latin typeface="+mn-lt"/>
              </a:rPr>
              <a:t>Детгиз</a:t>
            </a:r>
            <a:r>
              <a:rPr lang="ru-RU" sz="2000" dirty="0">
                <a:latin typeface="+mn-lt"/>
              </a:rPr>
              <a:t>», 1962.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10. Усов М. Листья на снегу., М. – «</a:t>
            </a:r>
            <a:r>
              <a:rPr lang="ru-RU" sz="2000" dirty="0" err="1">
                <a:latin typeface="+mn-lt"/>
              </a:rPr>
              <a:t>Детгиз</a:t>
            </a:r>
            <a:r>
              <a:rPr lang="ru-RU" sz="2000" dirty="0">
                <a:latin typeface="+mn-lt"/>
              </a:rPr>
              <a:t>», 1963.</a:t>
            </a:r>
          </a:p>
          <a:p>
            <a:pPr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Колиб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4620792" cy="385765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85875" y="5000625"/>
            <a:ext cx="2519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n-lt"/>
              </a:rPr>
              <a:t>Колибри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572125" y="6143625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latin typeface="+mn-lt"/>
              </a:rPr>
              <a:t>Синица</a:t>
            </a:r>
          </a:p>
        </p:txBody>
      </p:sp>
      <p:pic>
        <p:nvPicPr>
          <p:cNvPr id="7173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024FA-D1F7-44E0-BEE3-C9E9E2A91388}" type="slidenum">
              <a:rPr lang="ru-RU">
                <a:latin typeface="+mn-lt"/>
              </a:rPr>
              <a:pPr>
                <a:defRPr/>
              </a:pPr>
              <a:t>4</a:t>
            </a:fld>
            <a:endParaRPr lang="ru-RU" dirty="0">
              <a:latin typeface="+mn-lt"/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000250" y="1428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Какие бывают птицы: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14554"/>
            <a:ext cx="4714908" cy="3857652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Отряд дневные хищные пт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3"/>
            <a:ext cx="4709212" cy="4572033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pic>
        <p:nvPicPr>
          <p:cNvPr id="9222" name="Picture 6" descr="Изображение 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786058"/>
            <a:ext cx="4549375" cy="340672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28688" y="5500688"/>
            <a:ext cx="28749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n-lt"/>
              </a:rPr>
              <a:t>Белоголовый орлан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071938" y="6338888"/>
            <a:ext cx="5270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latin typeface="+mn-lt"/>
              </a:rPr>
              <a:t>Ястреб</a:t>
            </a:r>
          </a:p>
        </p:txBody>
      </p:sp>
      <p:pic>
        <p:nvPicPr>
          <p:cNvPr id="8198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42613-0F08-465C-A734-B68931CE98B0}" type="slidenum">
              <a:rPr lang="ru-RU">
                <a:latin typeface="+mn-lt"/>
              </a:rPr>
              <a:pPr>
                <a:defRPr/>
              </a:pPr>
              <a:t>5</a:t>
            </a:fld>
            <a:endParaRPr lang="ru-RU" dirty="0">
              <a:latin typeface="+mn-lt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2000250" y="1428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Какие бывают птицы: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8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Изображение 0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8372" y="1527470"/>
            <a:ext cx="3214678" cy="4429156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4313" y="6000750"/>
            <a:ext cx="47863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n-lt"/>
              </a:rPr>
              <a:t>Хохлатый пингвин</a:t>
            </a:r>
          </a:p>
          <a:p>
            <a:pPr algn="ctr">
              <a:spcBef>
                <a:spcPct val="50000"/>
              </a:spcBef>
              <a:defRPr/>
            </a:pPr>
            <a:endParaRPr lang="ru-RU" sz="2800" b="1" dirty="0">
              <a:latin typeface="+mn-lt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714875" y="5903913"/>
            <a:ext cx="4022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n-lt"/>
              </a:rPr>
              <a:t>Императорский пингвин</a:t>
            </a:r>
          </a:p>
        </p:txBody>
      </p:sp>
      <p:pic>
        <p:nvPicPr>
          <p:cNvPr id="9221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199EF-15FE-413E-BCC2-60F255F8BBB2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3214710" cy="4429156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2000250" y="1428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atin typeface="+mn-lt"/>
              </a:rPr>
              <a:t>Какие бывают птицы: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4651museum-perep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715304" cy="502385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928938" y="6072188"/>
            <a:ext cx="3743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+mn-lt"/>
              </a:rPr>
              <a:t>Дрофа</a:t>
            </a:r>
          </a:p>
        </p:txBody>
      </p:sp>
      <p:pic>
        <p:nvPicPr>
          <p:cNvPr id="10244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EF0B4-60C9-4203-9105-75A7847837C5}" type="slidenum">
              <a:rPr lang="ru-RU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000250" y="1428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+mn-lt"/>
              </a:rPr>
              <a:t>Какие бывают птицы: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9C5DC-1BC8-4003-A81C-AABE908DCFCA}" type="slidenum">
              <a:rPr lang="ru-RU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000108"/>
            <a:ext cx="3803661" cy="5070690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1268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2000250" y="1428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+mn-lt"/>
              </a:rPr>
              <a:t>Какие бывают птицы: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86188" y="6211888"/>
            <a:ext cx="1558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+mn-lt"/>
              </a:rPr>
              <a:t>Дятел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28688" y="6072188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latin typeface="+mn-lt"/>
              </a:rPr>
              <a:t>Альбатрос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72063" y="6338888"/>
            <a:ext cx="345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latin typeface="+mn-lt"/>
              </a:rPr>
              <a:t>Большой фрегат</a:t>
            </a:r>
          </a:p>
        </p:txBody>
      </p:sp>
      <p:pic>
        <p:nvPicPr>
          <p:cNvPr id="12292" name="Picture 2" descr="C:\Documents and Settings\Елена\Рабочий стол\a3f886ce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00" y="0"/>
            <a:ext cx="11430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6E823-80AD-43BC-8257-15B51D452CC9}" type="slidenum">
              <a:rPr lang="ru-RU">
                <a:solidFill>
                  <a:schemeClr val="tx1"/>
                </a:solidFill>
                <a:latin typeface="+mn-lt"/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4328272" cy="5214974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9856" y="2143116"/>
            <a:ext cx="5044144" cy="4143404"/>
          </a:xfrm>
          <a:prstGeom prst="rect">
            <a:avLst/>
          </a:prstGeom>
          <a:noFill/>
          <a:ln w="63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2000250" y="142875"/>
            <a:ext cx="4895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latin typeface="+mn-lt"/>
              </a:rPr>
              <a:t>Какие бывают птицы: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580</TotalTime>
  <Words>266</Words>
  <Application>Microsoft Office PowerPoint</Application>
  <PresentationFormat>Экран (4:3)</PresentationFormat>
  <Paragraphs>124</Paragraphs>
  <Slides>32</Slides>
  <Notes>2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– наши друзья! Зимой их забывать нельзя!</dc:title>
  <dc:creator>Volder</dc:creator>
  <cp:lastModifiedBy>Tata</cp:lastModifiedBy>
  <cp:revision>78</cp:revision>
  <dcterms:created xsi:type="dcterms:W3CDTF">2007-11-22T18:51:46Z</dcterms:created>
  <dcterms:modified xsi:type="dcterms:W3CDTF">2012-04-27T16:21:36Z</dcterms:modified>
</cp:coreProperties>
</file>