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5"/>
  </p:notesMasterIdLst>
  <p:sldIdLst>
    <p:sldId id="256" r:id="rId2"/>
    <p:sldId id="297" r:id="rId3"/>
    <p:sldId id="298" r:id="rId4"/>
    <p:sldId id="299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6" r:id="rId14"/>
    <p:sldId id="268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81" r:id="rId24"/>
    <p:sldId id="283" r:id="rId25"/>
    <p:sldId id="284" r:id="rId26"/>
    <p:sldId id="285" r:id="rId27"/>
    <p:sldId id="286" r:id="rId28"/>
    <p:sldId id="288" r:id="rId29"/>
    <p:sldId id="289" r:id="rId30"/>
    <p:sldId id="290" r:id="rId31"/>
    <p:sldId id="293" r:id="rId32"/>
    <p:sldId id="295" r:id="rId33"/>
    <p:sldId id="300" r:id="rId34"/>
    <p:sldId id="301" r:id="rId35"/>
    <p:sldId id="304" r:id="rId36"/>
    <p:sldId id="312" r:id="rId37"/>
    <p:sldId id="311" r:id="rId38"/>
    <p:sldId id="314" r:id="rId39"/>
    <p:sldId id="315" r:id="rId40"/>
    <p:sldId id="318" r:id="rId41"/>
    <p:sldId id="322" r:id="rId42"/>
    <p:sldId id="296" r:id="rId43"/>
    <p:sldId id="323" r:id="rId44"/>
  </p:sldIdLst>
  <p:sldSz cx="9144000" cy="6858000" type="screen4x3"/>
  <p:notesSz cx="6858000" cy="9144000"/>
  <p:defaultTextStyle>
    <a:defPPr>
      <a:defRPr lang="ru-RU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8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BA480-F5C4-4022-A477-691F4D797ECF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5236F-A862-4FDC-892B-5EC4CF503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759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5236F-A862-4FDC-892B-5EC4CF50398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040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0B263-4810-47B3-B286-0EBC49EC231C}" type="datetimeFigureOut">
              <a:rPr lang="ru-RU"/>
              <a:pPr>
                <a:defRPr/>
              </a:pPr>
              <a:t>29.01.2012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61A27-1AF1-4868-9D4C-8E4C62D3E4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416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F2168-D443-4011-8B36-6A053A096E0D}" type="datetimeFigureOut">
              <a:rPr lang="ru-RU"/>
              <a:pPr>
                <a:defRPr/>
              </a:pPr>
              <a:t>29.01.2012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E8C51-7D9D-4756-A0F2-02B51D83AD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168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6C392-2013-41C2-BCCE-16F6515C1D46}" type="datetimeFigureOut">
              <a:rPr lang="ru-RU"/>
              <a:pPr>
                <a:defRPr/>
              </a:pPr>
              <a:t>29.01.2012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CD2C9-0DE9-4C65-980F-430FCDD8A2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089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C02F4-7383-470A-A78F-668B3F0FE4E5}" type="datetimeFigureOut">
              <a:rPr lang="ru-RU"/>
              <a:pPr>
                <a:defRPr/>
              </a:pPr>
              <a:t>29.01.2012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2FAA4-5C20-488F-BB3B-70E90DE277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381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8DD61-2CD5-4FCC-A645-165AC0ACADA5}" type="datetimeFigureOut">
              <a:rPr lang="ru-RU"/>
              <a:pPr>
                <a:defRPr/>
              </a:pPr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63D0A-F84E-40AF-A313-4EF7FC7BEB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4162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93483-C376-4FF7-9054-A626DABB4E6C}" type="datetimeFigureOut">
              <a:rPr lang="ru-RU"/>
              <a:pPr>
                <a:defRPr/>
              </a:pPr>
              <a:t>29.01.2012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8AEE0-F0D7-428D-A91F-D021FEE0DD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422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3A0F3-D26F-49E4-9E43-6C6994F07110}" type="datetimeFigureOut">
              <a:rPr lang="ru-RU"/>
              <a:pPr>
                <a:defRPr/>
              </a:pPr>
              <a:t>29.01.2012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15D85-0A94-45E2-8174-0007183087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897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6FCC1-D201-4CBB-A0A4-6CC8530A0E3A}" type="datetimeFigureOut">
              <a:rPr lang="ru-RU"/>
              <a:pPr>
                <a:defRPr/>
              </a:pPr>
              <a:t>29.01.2012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0E895-6E55-430E-BEB4-0F954C0B4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182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D8D74-04BB-47BA-B961-F04A08056F32}" type="datetimeFigureOut">
              <a:rPr lang="ru-RU"/>
              <a:pPr>
                <a:defRPr/>
              </a:pPr>
              <a:t>29.01.2012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0A736-9E40-4FD1-979B-9DAA02322E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916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7532C-0144-45DE-81CC-D6071BE32444}" type="datetimeFigureOut">
              <a:rPr lang="ru-RU"/>
              <a:pPr>
                <a:defRPr/>
              </a:pPr>
              <a:t>29.01.2012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E76B0-3356-4379-95D9-7A3AD9CAC9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113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B2666-786E-4EB8-AFC2-83E3D9956960}" type="datetimeFigureOut">
              <a:rPr lang="ru-RU"/>
              <a:pPr>
                <a:defRPr/>
              </a:pPr>
              <a:t>29.01.2012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1C9D2-FD80-4ED4-B39A-0104405707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882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D53AD5-DC49-47BA-8827-078D6B8237C2}" type="datetimeFigureOut">
              <a:rPr lang="ru-RU"/>
              <a:pPr>
                <a:defRPr/>
              </a:pPr>
              <a:t>29.01.2012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defTabSz="91440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F023D7-7659-48B3-8FC9-C362490927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55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7013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МОЛОДЕЖНАЯ СУБКУЛЬТУРА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 rot="529464" flipH="1">
            <a:off x="1306513" y="3790950"/>
            <a:ext cx="6772275" cy="2347913"/>
          </a:xfrm>
        </p:spPr>
        <p:txBody>
          <a:bodyPr/>
          <a:lstStyle/>
          <a:p>
            <a:pPr defTabSz="912813"/>
            <a:endParaRPr lang="ru-RU" sz="6000" i="1" smtClean="0">
              <a:solidFill>
                <a:srgbClr val="C00000"/>
              </a:solidFill>
            </a:endParaRPr>
          </a:p>
          <a:p>
            <a:pPr defTabSz="912813"/>
            <a:r>
              <a:rPr lang="en-US" sz="5400" b="1" i="1" smtClean="0">
                <a:solidFill>
                  <a:srgbClr val="C00000"/>
                </a:solidFill>
              </a:rPr>
              <a:t>Z</a:t>
            </a:r>
            <a:r>
              <a:rPr lang="ru-RU" sz="5400" b="1" i="1" smtClean="0">
                <a:solidFill>
                  <a:srgbClr val="C00000"/>
                </a:solidFill>
              </a:rPr>
              <a:t>НАКИ ВРЕМЕНИ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Содержимое 3" descr="x_ecdbd6a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12776"/>
            <a:ext cx="9144000" cy="5651585"/>
          </a:xfrm>
        </p:spPr>
      </p:pic>
      <p:sp>
        <p:nvSpPr>
          <p:cNvPr id="2" name="TextBox 1"/>
          <p:cNvSpPr txBox="1"/>
          <p:nvPr/>
        </p:nvSpPr>
        <p:spPr>
          <a:xfrm>
            <a:off x="251520" y="395372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Внешняя атрибутика: плетенные  из бисера «</a:t>
            </a:r>
            <a:r>
              <a:rPr lang="ru-RU" dirty="0" err="1" smtClean="0"/>
              <a:t>фенечки</a:t>
            </a:r>
            <a:r>
              <a:rPr lang="ru-RU" dirty="0" smtClean="0"/>
              <a:t>» разных цветов и узоров, означающие добрые пожелания, обозначения музыкальных пристрастий и жизненной позиции…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192688" cy="864096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СКИНХЕДЫ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5" name="Содержимое 3" descr="03-Ziga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43000"/>
            <a:ext cx="9144000" cy="571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Содержимое 3" descr="7115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708920"/>
            <a:ext cx="4860032" cy="414908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00063" y="285750"/>
            <a:ext cx="8229600" cy="11430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defTabSz="914400" fontAlgn="auto">
              <a:spcAft>
                <a:spcPts val="0"/>
              </a:spcAft>
              <a:defRPr/>
            </a:pPr>
            <a:endParaRPr lang="ru-RU" sz="41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08920"/>
            <a:ext cx="4283968" cy="414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101084"/>
            <a:ext cx="87849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Молодежная ультраправая субкультура, представители которой придерживаются  национал-социалистической идеологии. Их деятельность носит крайне экстремистский характер. Возникла в Великобритании в 80-х годах 20 в. Считали себя солдатами Священной расовой войны (</a:t>
            </a:r>
            <a:r>
              <a:rPr lang="en-US" dirty="0" smtClean="0"/>
              <a:t>Racial Holy War)</a:t>
            </a:r>
            <a:r>
              <a:rPr lang="ru-RU" dirty="0" smtClean="0"/>
              <a:t> , борющимися против «</a:t>
            </a:r>
            <a:r>
              <a:rPr lang="ru-RU" dirty="0" err="1" smtClean="0"/>
              <a:t>недолюдей</a:t>
            </a:r>
            <a:r>
              <a:rPr lang="ru-RU" dirty="0" smtClean="0"/>
              <a:t>» – евреев, цыган, негров (</a:t>
            </a:r>
            <a:r>
              <a:rPr lang="ru-RU" dirty="0" err="1" smtClean="0"/>
              <a:t>неарийцев</a:t>
            </a:r>
            <a:r>
              <a:rPr lang="ru-RU" dirty="0" smtClean="0"/>
              <a:t>), а также наркоманов, гомосексуалистов и  левой молодежи </a:t>
            </a:r>
          </a:p>
          <a:p>
            <a:r>
              <a:rPr lang="ru-RU" dirty="0" smtClean="0"/>
              <a:t>В России  движение началось на рубеже 90-х годов после распада СССР, приняло экстремистскую  направленность.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Содержимое 3" descr="im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2060848"/>
            <a:ext cx="4716016" cy="4797152"/>
          </a:xfrm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41998"/>
            <a:ext cx="4320480" cy="4816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188640"/>
            <a:ext cx="88569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Особый культ у скинхедов существует вокруг личности Гитлера и других деятелей нацистского движения. Национализм  в идеологии скинхедов уступает идеям расового превосходства – идентично идеологии НСДАП, где раса считалась важнее нации. Проявляют интерес к германо-скандинавской мифологии и язычеству. Скинхеды – сторонники крайне жестоких мер и насилия по отношению к «</a:t>
            </a:r>
            <a:r>
              <a:rPr lang="ru-RU" dirty="0" err="1" smtClean="0"/>
              <a:t>неарийцам</a:t>
            </a:r>
            <a:r>
              <a:rPr lang="ru-RU" dirty="0" smtClean="0"/>
              <a:t>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Содержимое 3" descr="sm_356_66_1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2420888"/>
            <a:ext cx="4248472" cy="4437112"/>
          </a:xfrm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0888"/>
            <a:ext cx="4572000" cy="443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251356"/>
            <a:ext cx="86409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Традиционный образ скинхеда сформировался с учетом милитаристского стиля: бритая наголо голова или очень короткая стрижка, синие джинсы, черные футболки или коричневые рубашки,-поло, темные куртки «</a:t>
            </a:r>
            <a:r>
              <a:rPr lang="ru-RU" dirty="0" err="1" smtClean="0"/>
              <a:t>бомберы</a:t>
            </a:r>
            <a:r>
              <a:rPr lang="ru-RU" dirty="0" smtClean="0"/>
              <a:t>» или «штурманы», тяжелые, высокие ботинки (</a:t>
            </a:r>
            <a:r>
              <a:rPr lang="en-US" dirty="0" smtClean="0"/>
              <a:t>Dr. </a:t>
            </a:r>
            <a:r>
              <a:rPr lang="en-US" dirty="0"/>
              <a:t>M</a:t>
            </a:r>
            <a:r>
              <a:rPr lang="en-US" dirty="0" smtClean="0"/>
              <a:t>artens, Grinders)</a:t>
            </a:r>
            <a:r>
              <a:rPr lang="ru-RU" dirty="0" smtClean="0"/>
              <a:t> черные с белыми шнурками. . Характерны военная нацистская символика ( кельтский крест, Железный крест, «</a:t>
            </a:r>
            <a:r>
              <a:rPr lang="ru-RU" dirty="0" err="1" smtClean="0"/>
              <a:t>эсессовские</a:t>
            </a:r>
            <a:r>
              <a:rPr lang="ru-RU" dirty="0" smtClean="0"/>
              <a:t>» руны, мертвая голова, свастика), татуировки, нашивки, значки.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ПАНКИ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483" name="Содержимое 3" descr="_____21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1131734"/>
            <a:ext cx="8352928" cy="571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Содержимое 3" descr="07157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4" y="2852936"/>
            <a:ext cx="4176464" cy="4005064"/>
          </a:xfrm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852936"/>
            <a:ext cx="4788024" cy="400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251356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Движение панков (</a:t>
            </a:r>
            <a:r>
              <a:rPr lang="en-US" dirty="0" smtClean="0"/>
              <a:t>punk</a:t>
            </a:r>
            <a:r>
              <a:rPr lang="ru-RU" dirty="0" smtClean="0"/>
              <a:t> от англ. – грязь, гнилье, отбросы)  возникло в середине 70-х годов в Великобритании, США, Канаде.  Характерно стремление к личной свободе и независимости, нонконформизму,  нигилизму, антимилитаризму. В настоящее время существует множество ответвлений этого течения ( наци-панк, </a:t>
            </a:r>
            <a:r>
              <a:rPr lang="ru-RU" dirty="0" err="1" smtClean="0"/>
              <a:t>хоррор</a:t>
            </a:r>
            <a:r>
              <a:rPr lang="ru-RU" dirty="0" smtClean="0"/>
              <a:t>-панк и т.д.). Российский панк вырос на песнях Петра Мамонова. Также с понятием «панк» тесно  связаны литературные жанры киберпанк, </a:t>
            </a:r>
            <a:r>
              <a:rPr lang="ru-RU" dirty="0" err="1" smtClean="0"/>
              <a:t>дизельпанк</a:t>
            </a:r>
            <a:r>
              <a:rPr lang="ru-RU" dirty="0" smtClean="0"/>
              <a:t> и </a:t>
            </a:r>
            <a:r>
              <a:rPr lang="ru-RU" dirty="0" err="1" smtClean="0"/>
              <a:t>стимпанк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Содержимое 3" descr="19664257_1204743292_smoking_by_ContrastAndCompar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116632"/>
            <a:ext cx="6156176" cy="6741368"/>
          </a:xfrm>
        </p:spPr>
      </p:pic>
      <p:sp>
        <p:nvSpPr>
          <p:cNvPr id="2" name="TextBox 1"/>
          <p:cNvSpPr txBox="1"/>
          <p:nvPr/>
        </p:nvSpPr>
        <p:spPr>
          <a:xfrm>
            <a:off x="6516216" y="836711"/>
            <a:ext cx="230425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Панки красят волосы в неестественные яркие тона, начесывают и закрепляют их, формируя т.н. «ирокез» . Носят пятнистые джинсы, тяжелые ботинки или кеды (мода «</a:t>
            </a:r>
            <a:r>
              <a:rPr lang="ru-RU" dirty="0" err="1" smtClean="0"/>
              <a:t>латинос</a:t>
            </a:r>
            <a:r>
              <a:rPr lang="ru-RU" dirty="0" smtClean="0"/>
              <a:t>»), куртки – «косухи». Часто и неумеренно используют декоративную  косметику –экстремальный  «</a:t>
            </a:r>
            <a:r>
              <a:rPr lang="en-US" dirty="0" smtClean="0"/>
              <a:t>make up</a:t>
            </a:r>
            <a:r>
              <a:rPr lang="ru-RU" dirty="0" smtClean="0"/>
              <a:t>»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Содержимое 3" descr="cropped-punk-monke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04664"/>
            <a:ext cx="7092280" cy="6120680"/>
          </a:xfrm>
        </p:spPr>
      </p:pic>
      <p:sp>
        <p:nvSpPr>
          <p:cNvPr id="2" name="TextBox 1"/>
          <p:cNvSpPr txBox="1"/>
          <p:nvPr/>
        </p:nvSpPr>
        <p:spPr>
          <a:xfrm>
            <a:off x="7236296" y="784798"/>
            <a:ext cx="19077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Различные атрибуты панковской субкультуры:</a:t>
            </a:r>
          </a:p>
          <a:p>
            <a:r>
              <a:rPr lang="ru-RU" dirty="0"/>
              <a:t>о</a:t>
            </a:r>
            <a:r>
              <a:rPr lang="ru-RU" dirty="0" smtClean="0"/>
              <a:t>шейники</a:t>
            </a:r>
            <a:r>
              <a:rPr lang="ru-RU" dirty="0" smtClean="0"/>
              <a:t>, браслеты, серьги – металлические и кожаные с шипами, активно </a:t>
            </a:r>
            <a:r>
              <a:rPr lang="ru-RU" dirty="0" err="1" smtClean="0"/>
              <a:t>исполь-зуют</a:t>
            </a:r>
            <a:r>
              <a:rPr lang="ru-RU" dirty="0" smtClean="0"/>
              <a:t> пирсинг.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Содержимое 3" descr="61702607 (1)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1412775"/>
            <a:ext cx="8064896" cy="5445225"/>
          </a:xfrm>
        </p:spPr>
      </p:pic>
      <p:sp>
        <p:nvSpPr>
          <p:cNvPr id="2" name="TextBox 1"/>
          <p:cNvSpPr txBox="1"/>
          <p:nvPr/>
        </p:nvSpPr>
        <p:spPr>
          <a:xfrm>
            <a:off x="251520" y="107340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Зачастую панки имеют весьма устрашающий внешний вид, но в основе их идеологии нет мысли об агрессии по отношению к внешнему миру. Основные положения </a:t>
            </a:r>
            <a:r>
              <a:rPr lang="ru-RU" dirty="0"/>
              <a:t>п</a:t>
            </a:r>
            <a:r>
              <a:rPr lang="ru-RU" dirty="0" smtClean="0"/>
              <a:t>анк-идеологии: </a:t>
            </a:r>
            <a:r>
              <a:rPr lang="ru-RU" dirty="0" err="1" smtClean="0"/>
              <a:t>антикапитализм</a:t>
            </a:r>
            <a:r>
              <a:rPr lang="ru-RU" dirty="0" smtClean="0"/>
              <a:t>, </a:t>
            </a:r>
            <a:r>
              <a:rPr lang="ru-RU" dirty="0" err="1" smtClean="0"/>
              <a:t>антирасизм</a:t>
            </a:r>
            <a:r>
              <a:rPr lang="ru-RU" dirty="0" smtClean="0"/>
              <a:t>, </a:t>
            </a:r>
            <a:r>
              <a:rPr lang="ru-RU" dirty="0" err="1" smtClean="0"/>
              <a:t>антигомофобия</a:t>
            </a:r>
            <a:r>
              <a:rPr lang="ru-RU" dirty="0" smtClean="0"/>
              <a:t>, </a:t>
            </a:r>
            <a:r>
              <a:rPr lang="ru-RU" dirty="0" err="1" smtClean="0"/>
              <a:t>энвайронментализм</a:t>
            </a:r>
            <a:r>
              <a:rPr lang="ru-RU" dirty="0" smtClean="0"/>
              <a:t>, вегетарианство и даже борьба за права животных.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63"/>
            <a:ext cx="8258175" cy="5643562"/>
          </a:xfrm>
        </p:spPr>
        <p:txBody>
          <a:bodyPr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/>
              <a:t>		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ГОООУ «</a:t>
            </a:r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Семилукская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санаторная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				школа-интернат»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		Учитель английского языка и мировой   		художественной культуры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				ШЕДОГУБОВА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			      ЕЛЕНА ПЕТРОВНА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				     Семилуки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				      2011-2012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16632"/>
            <a:ext cx="8229600" cy="108012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готы</a:t>
            </a:r>
            <a:endParaRPr lang="ru-RU" sz="4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6627" name="Содержимое 3" descr="f_1681972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1214438"/>
            <a:ext cx="8640960" cy="56435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Содержимое 3" descr="1ea810227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4" y="2348880"/>
            <a:ext cx="6048672" cy="4248472"/>
          </a:xfrm>
        </p:spPr>
      </p:pic>
      <p:sp>
        <p:nvSpPr>
          <p:cNvPr id="2" name="TextBox 1"/>
          <p:cNvSpPr txBox="1"/>
          <p:nvPr/>
        </p:nvSpPr>
        <p:spPr>
          <a:xfrm>
            <a:off x="323528" y="260648"/>
            <a:ext cx="8568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Готы – представители молодежной субкультуры, сложившейся в конце 70-х годов 20 века на волне пост-панка. Название появилось в английском языке в 80-х годах, точное авторство и смысл неизвестны. Предположительно, от значения «варварский» или от прозвища вокалиста группы «</a:t>
            </a:r>
            <a:r>
              <a:rPr lang="en-US" dirty="0"/>
              <a:t>S</a:t>
            </a:r>
            <a:r>
              <a:rPr lang="en-US" dirty="0" smtClean="0"/>
              <a:t>ex Gang Children</a:t>
            </a:r>
            <a:r>
              <a:rPr lang="ru-RU" dirty="0" smtClean="0"/>
              <a:t>»  «Граф </a:t>
            </a:r>
            <a:r>
              <a:rPr lang="ru-RU" dirty="0" err="1" smtClean="0"/>
              <a:t>Визи</a:t>
            </a:r>
            <a:r>
              <a:rPr lang="ru-RU" dirty="0" smtClean="0"/>
              <a:t>-гот».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 flipH="1">
            <a:off x="6300192" y="2472835"/>
            <a:ext cx="24482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Готическая субкультура формировалась как музыкальная, но большое влияние  оказали также литература (</a:t>
            </a:r>
            <a:r>
              <a:rPr lang="ru-RU" dirty="0" err="1" smtClean="0"/>
              <a:t>Э.По</a:t>
            </a:r>
            <a:r>
              <a:rPr lang="ru-RU" dirty="0" smtClean="0"/>
              <a:t>, Мэри Шелли, </a:t>
            </a:r>
            <a:r>
              <a:rPr lang="ru-RU" dirty="0" err="1" smtClean="0"/>
              <a:t>Брэм</a:t>
            </a:r>
            <a:r>
              <a:rPr lang="ru-RU" dirty="0" smtClean="0"/>
              <a:t> Стокер, </a:t>
            </a:r>
            <a:r>
              <a:rPr lang="ru-RU" dirty="0" err="1" smtClean="0"/>
              <a:t>Г.Лавкрафт</a:t>
            </a:r>
            <a:r>
              <a:rPr lang="ru-RU" dirty="0" smtClean="0"/>
              <a:t>, , Энн Райс) и кино </a:t>
            </a:r>
            <a:r>
              <a:rPr lang="ru-RU" dirty="0" smtClean="0"/>
              <a:t> («</a:t>
            </a:r>
            <a:r>
              <a:rPr lang="ru-RU" dirty="0" smtClean="0"/>
              <a:t>Ворон», «Сонная лощина», «Эдвард руки-ножницы» и др.).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Содержимое 3" descr="загруженное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1268760"/>
            <a:ext cx="7704856" cy="5589240"/>
          </a:xfrm>
        </p:spPr>
      </p:pic>
      <p:sp>
        <p:nvSpPr>
          <p:cNvPr id="2" name="TextBox 1"/>
          <p:cNvSpPr txBox="1"/>
          <p:nvPr/>
        </p:nvSpPr>
        <p:spPr>
          <a:xfrm>
            <a:off x="251520" y="107340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Основные элементы готического </a:t>
            </a:r>
            <a:r>
              <a:rPr lang="ru-RU" dirty="0" smtClean="0"/>
              <a:t>имиджа - </a:t>
            </a:r>
            <a:r>
              <a:rPr lang="ru-RU" dirty="0" smtClean="0"/>
              <a:t>преобладание черного цвета в одежде, использование металлических украшений с готической символикой (</a:t>
            </a:r>
            <a:r>
              <a:rPr lang="ru-RU" dirty="0" err="1" smtClean="0"/>
              <a:t>анх</a:t>
            </a:r>
            <a:r>
              <a:rPr lang="ru-RU" dirty="0" smtClean="0"/>
              <a:t>- древнеегипетский символ бессмертия, черепа, кресты, </a:t>
            </a:r>
            <a:r>
              <a:rPr lang="ru-RU" dirty="0" smtClean="0"/>
              <a:t>прямые </a:t>
            </a:r>
            <a:r>
              <a:rPr lang="ru-RU" dirty="0" smtClean="0"/>
              <a:t>и перевернутые пентаграммы).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Содержимое 3" descr="gothic_girls02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79" y="0"/>
            <a:ext cx="6420829" cy="6858000"/>
          </a:xfrm>
        </p:spPr>
      </p:pic>
      <p:sp>
        <p:nvSpPr>
          <p:cNvPr id="2" name="TextBox 1"/>
          <p:cNvSpPr txBox="1"/>
          <p:nvPr/>
        </p:nvSpPr>
        <p:spPr>
          <a:xfrm>
            <a:off x="6516216" y="188640"/>
            <a:ext cx="237626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Макияж используется и мужчинами, и женщинами. Состоит обычно из двух элементов: белая пудра для лица и черная густая подводка для глаз. Прически разнообразны, цвет волос преимущественно черный или рыжий. Иногда используется садомазохистская атрибутика – ошейники, браслеты с цепями. Стиль  «вамп»  особенно популярен среди готов.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Содержимое 3" descr="46d93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68760"/>
            <a:ext cx="6156176" cy="5040560"/>
          </a:xfrm>
        </p:spPr>
      </p:pic>
      <p:sp>
        <p:nvSpPr>
          <p:cNvPr id="2" name="TextBox 1"/>
          <p:cNvSpPr txBox="1"/>
          <p:nvPr/>
        </p:nvSpPr>
        <p:spPr>
          <a:xfrm>
            <a:off x="2627784" y="378157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ЭМО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6300191" y="1406450"/>
            <a:ext cx="273630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Эмо</a:t>
            </a:r>
            <a:r>
              <a:rPr lang="ru-RU" dirty="0" smtClean="0"/>
              <a:t> (англ.</a:t>
            </a:r>
            <a:r>
              <a:rPr lang="en-US" dirty="0" smtClean="0"/>
              <a:t>emotional - </a:t>
            </a:r>
            <a:r>
              <a:rPr lang="ru-RU" dirty="0" smtClean="0"/>
              <a:t> эмоциональный) подростки, составляющие субкультуру с ярко выраженным акцентом на личные переживания, романтизм, возвышенную любовь и дружбу. Лишена агрессивного </a:t>
            </a:r>
            <a:r>
              <a:rPr lang="ru-RU" dirty="0" err="1" smtClean="0"/>
              <a:t>мачизма</a:t>
            </a:r>
            <a:r>
              <a:rPr lang="ru-RU" dirty="0" smtClean="0"/>
              <a:t>. Духовными идеалами являются правдивость, честность и верность. Возникла в середине 80-х годов 20 века в Британии на базе  </a:t>
            </a:r>
            <a:r>
              <a:rPr lang="ru-RU" dirty="0" err="1" smtClean="0"/>
              <a:t>хардрока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Содержимое 3" descr="205307_emo_pic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592" y="1412776"/>
            <a:ext cx="7416824" cy="5445224"/>
          </a:xfrm>
        </p:spPr>
      </p:pic>
      <p:sp>
        <p:nvSpPr>
          <p:cNvPr id="2" name="TextBox 1"/>
          <p:cNvSpPr txBox="1"/>
          <p:nvPr/>
        </p:nvSpPr>
        <p:spPr>
          <a:xfrm>
            <a:off x="467544" y="188640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Атрибутика </a:t>
            </a:r>
            <a:r>
              <a:rPr lang="ru-RU" dirty="0" err="1" smtClean="0"/>
              <a:t>эмо</a:t>
            </a:r>
            <a:r>
              <a:rPr lang="ru-RU" dirty="0" smtClean="0"/>
              <a:t> – сумка через плечо с заплатками и значками, значки на одежде и даже обуви,  очки в яркой оправе, яркие силиконовые браслеты, крупные броские бусы, мягкие игрушки (мишки) со вспоротыми и зашитыми животами.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Содержимое 3" descr="0_4e79a_adba034e_X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4" y="9108"/>
            <a:ext cx="5214938" cy="685800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28625" y="285750"/>
            <a:ext cx="8258175" cy="11430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defTabSz="914400" fontAlgn="auto">
              <a:spcAft>
                <a:spcPts val="0"/>
              </a:spcAft>
              <a:defRPr/>
            </a:pPr>
            <a:endParaRPr lang="ru-RU" sz="41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24128" y="241776"/>
            <a:ext cx="296267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Основные цвета традиционных </a:t>
            </a:r>
            <a:r>
              <a:rPr lang="ru-RU" dirty="0" err="1" smtClean="0"/>
              <a:t>эмо</a:t>
            </a:r>
            <a:r>
              <a:rPr lang="ru-RU" dirty="0" smtClean="0"/>
              <a:t> – черный  и розовый. Черный символизирует депрессию, отверженность,  розовый – радостные моменты, как отрицание общей мрачности . </a:t>
            </a:r>
          </a:p>
          <a:p>
            <a:r>
              <a:rPr lang="ru-RU" dirty="0" smtClean="0"/>
              <a:t>Прическа: </a:t>
            </a:r>
            <a:r>
              <a:rPr lang="ru-RU" dirty="0" smtClean="0"/>
              <a:t>прямые, </a:t>
            </a:r>
            <a:r>
              <a:rPr lang="ru-RU" dirty="0" smtClean="0"/>
              <a:t>часто черные волосы, косая, выкрашенная в яркий цвет челка.</a:t>
            </a:r>
          </a:p>
          <a:p>
            <a:r>
              <a:rPr lang="ru-RU" dirty="0" smtClean="0"/>
              <a:t>Макияж: выбеленное лицо, бледные губы, густо подведенные глаза, нарисованные черные слезы. На ногтях черный лак. Обильный пирсинг.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Содержимое 3" descr="dfgdf0xw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04664"/>
            <a:ext cx="6300192" cy="6120680"/>
          </a:xfrm>
        </p:spPr>
      </p:pic>
      <p:sp>
        <p:nvSpPr>
          <p:cNvPr id="2" name="TextBox 1"/>
          <p:cNvSpPr txBox="1"/>
          <p:nvPr/>
        </p:nvSpPr>
        <p:spPr>
          <a:xfrm>
            <a:off x="6372200" y="430342"/>
            <a:ext cx="266429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Эмо</a:t>
            </a:r>
            <a:r>
              <a:rPr lang="ru-RU" dirty="0" smtClean="0"/>
              <a:t> отличает особое, чувственное мироощущение. </a:t>
            </a:r>
          </a:p>
          <a:p>
            <a:r>
              <a:rPr lang="ru-RU" dirty="0" err="1" smtClean="0"/>
              <a:t>Эмо</a:t>
            </a:r>
            <a:r>
              <a:rPr lang="ru-RU" dirty="0" smtClean="0"/>
              <a:t> – ранимый и депрессивный человек, иногда со склонностью к суициду ( настоящей или культивируемой искусственно). </a:t>
            </a:r>
          </a:p>
          <a:p>
            <a:r>
              <a:rPr lang="ru-RU" dirty="0" smtClean="0"/>
              <a:t>По исследованиям ученых, </a:t>
            </a:r>
            <a:r>
              <a:rPr lang="ru-RU" dirty="0" err="1" smtClean="0"/>
              <a:t>эмо</a:t>
            </a:r>
            <a:r>
              <a:rPr lang="ru-RU" dirty="0" smtClean="0"/>
              <a:t> подвергаются риску самоубийства  чаще, чем «готы». </a:t>
            </a:r>
          </a:p>
          <a:p>
            <a:r>
              <a:rPr lang="ru-RU" dirty="0" smtClean="0"/>
              <a:t>Это свидетельствует о шаткости их психического здоровья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Содержимое 3" descr="gothic_girls17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476" y="260648"/>
            <a:ext cx="5118588" cy="6597352"/>
          </a:xfrm>
        </p:spPr>
      </p:pic>
      <p:sp>
        <p:nvSpPr>
          <p:cNvPr id="4" name="TextBox 3"/>
          <p:cNvSpPr txBox="1"/>
          <p:nvPr/>
        </p:nvSpPr>
        <p:spPr>
          <a:xfrm>
            <a:off x="5460003" y="359941"/>
            <a:ext cx="343247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эстетики </a:t>
            </a:r>
            <a:r>
              <a:rPr lang="ru-RU" dirty="0" err="1" smtClean="0"/>
              <a:t>эмо</a:t>
            </a:r>
            <a:r>
              <a:rPr lang="ru-RU" dirty="0" smtClean="0"/>
              <a:t> характерна приверженность эмоциональному музыкальному стилю, включающему в себя визг, стоны, шепот, рев (т.н. </a:t>
            </a:r>
            <a:r>
              <a:rPr lang="en-US" dirty="0"/>
              <a:t>s</a:t>
            </a:r>
            <a:r>
              <a:rPr lang="en-US" dirty="0" smtClean="0"/>
              <a:t>cream)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Душещипательные тексты  несут в себе сокрушительные эмоции под сплошной поток гитарных ритмов (</a:t>
            </a:r>
            <a:r>
              <a:rPr lang="en-US" dirty="0" smtClean="0"/>
              <a:t>Fall Out Boy, Panic</a:t>
            </a:r>
            <a:r>
              <a:rPr lang="ru-RU" dirty="0" smtClean="0"/>
              <a:t>! </a:t>
            </a:r>
            <a:r>
              <a:rPr lang="en-US" dirty="0" smtClean="0"/>
              <a:t> </a:t>
            </a:r>
            <a:r>
              <a:rPr lang="en-US" dirty="0" err="1" smtClean="0"/>
              <a:t>Saosin</a:t>
            </a:r>
            <a:r>
              <a:rPr lang="en-US" dirty="0" smtClean="0"/>
              <a:t>)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Все вместе: одежда, макияж, символика, манера поведения, музыкальные пристрастия – создают  образ </a:t>
            </a:r>
          </a:p>
          <a:p>
            <a:r>
              <a:rPr lang="ru-RU" dirty="0"/>
              <a:t>и</a:t>
            </a:r>
            <a:r>
              <a:rPr lang="ru-RU" dirty="0" smtClean="0"/>
              <a:t>нфантильного</a:t>
            </a:r>
            <a:r>
              <a:rPr lang="ru-RU" dirty="0" smtClean="0"/>
              <a:t>, эмоционального  подростка с неустойчивой психикой.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C000"/>
                </a:solidFill>
              </a:rPr>
              <a:t>РАСТАМАНЫ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39939" name="Содержимое 3" descr="30rainbow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465512"/>
            <a:ext cx="5472608" cy="4392488"/>
          </a:xfrm>
        </p:spPr>
      </p:pic>
      <p:sp>
        <p:nvSpPr>
          <p:cNvPr id="3" name="TextBox 2"/>
          <p:cNvSpPr txBox="1"/>
          <p:nvPr/>
        </p:nvSpPr>
        <p:spPr>
          <a:xfrm>
            <a:off x="395536" y="1156102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Приверженцы оригинальной религиозно-политической доктрины африканского превосходства. В ее основе лежит идея возвращения чернокожих в Африку и создание мега-африканского государства ( идея </a:t>
            </a:r>
            <a:r>
              <a:rPr lang="ru-RU" dirty="0" err="1" smtClean="0"/>
              <a:t>панафриканизма</a:t>
            </a:r>
            <a:r>
              <a:rPr lang="ru-RU" dirty="0" smtClean="0"/>
              <a:t>).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868144" y="2513856"/>
            <a:ext cx="27363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СНГ </a:t>
            </a:r>
            <a:r>
              <a:rPr lang="ru-RU" dirty="0" err="1" smtClean="0"/>
              <a:t>панафриканизм</a:t>
            </a:r>
            <a:r>
              <a:rPr lang="ru-RU" dirty="0" smtClean="0"/>
              <a:t> </a:t>
            </a:r>
            <a:r>
              <a:rPr lang="ru-RU" dirty="0"/>
              <a:t>б</a:t>
            </a:r>
            <a:r>
              <a:rPr lang="ru-RU" dirty="0" smtClean="0"/>
              <a:t>ыл замещен идеей «Сиона внутри себя»:  Сион не в материальном мире, а находится в душе человека и стремиться к нему надо поступками, мыслями, добром и любовью.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ЦЕЛИ ПРЕЗЕНТАЦИИ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Систематизация представлений о молодежной субкультуре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Практическая помощь классным руководителям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Содержимое 3" descr="shapka1_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1690" y="2348880"/>
            <a:ext cx="3923927" cy="4221088"/>
          </a:xfrm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504" y="2348880"/>
            <a:ext cx="4572000" cy="422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292006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Внешние признаки </a:t>
            </a:r>
            <a:r>
              <a:rPr lang="ru-RU" dirty="0" err="1" smtClean="0"/>
              <a:t>растаманов</a:t>
            </a:r>
            <a:r>
              <a:rPr lang="ru-RU" dirty="0" smtClean="0"/>
              <a:t> – приверженность к комбинации цветов «зеленый-желтый-красный»,  </a:t>
            </a:r>
            <a:r>
              <a:rPr lang="ru-RU" dirty="0" err="1" smtClean="0"/>
              <a:t>фэндом</a:t>
            </a:r>
            <a:r>
              <a:rPr lang="ru-RU" dirty="0" smtClean="0"/>
              <a:t>  музыки Боба Марли в стиле «регги», прическа в стиле «</a:t>
            </a:r>
            <a:r>
              <a:rPr lang="ru-RU" dirty="0" err="1" smtClean="0"/>
              <a:t>дреды</a:t>
            </a:r>
            <a:r>
              <a:rPr lang="ru-RU" dirty="0" smtClean="0"/>
              <a:t>», значки или подвески в виде листка конопли, соблюдение </a:t>
            </a:r>
            <a:r>
              <a:rPr lang="ru-RU" dirty="0" err="1" smtClean="0"/>
              <a:t>растафарианского</a:t>
            </a:r>
            <a:r>
              <a:rPr lang="ru-RU" dirty="0" smtClean="0"/>
              <a:t> поста «</a:t>
            </a:r>
            <a:r>
              <a:rPr lang="ru-RU" dirty="0" err="1" smtClean="0"/>
              <a:t>айтал</a:t>
            </a:r>
            <a:r>
              <a:rPr lang="ru-RU" dirty="0" smtClean="0"/>
              <a:t>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Содержимое 3" descr="100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636" y="0"/>
            <a:ext cx="9144000" cy="6858000"/>
          </a:xfrm>
        </p:spPr>
      </p:pic>
      <p:sp>
        <p:nvSpPr>
          <p:cNvPr id="4" name="TextBox 3"/>
          <p:cNvSpPr txBox="1"/>
          <p:nvPr/>
        </p:nvSpPr>
        <p:spPr>
          <a:xfrm rot="19118394">
            <a:off x="229587" y="1704396"/>
            <a:ext cx="63615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Растаманы</a:t>
            </a:r>
            <a:r>
              <a:rPr lang="ru-RU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выступают за легализацию марихуаны и гашиша, что находит отражение в песнях, атрибутике, политических декларациях и демонстрациях (ежегодный  «конопляный марш»).</a:t>
            </a:r>
            <a:endParaRPr lang="ru-RU" sz="24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Содержимое 3" descr="21561_1229147602043_1029661830_30549825_3912170_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3" y="548680"/>
            <a:ext cx="4752529" cy="5976664"/>
          </a:xfrm>
        </p:spPr>
      </p:pic>
      <p:sp>
        <p:nvSpPr>
          <p:cNvPr id="2" name="TextBox 1"/>
          <p:cNvSpPr txBox="1"/>
          <p:nvPr/>
        </p:nvSpPr>
        <p:spPr>
          <a:xfrm>
            <a:off x="4932040" y="548680"/>
            <a:ext cx="396044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Одним из пионеров </a:t>
            </a:r>
            <a:r>
              <a:rPr lang="ru-RU" dirty="0" err="1" smtClean="0"/>
              <a:t>растаманского</a:t>
            </a:r>
            <a:r>
              <a:rPr lang="ru-RU" dirty="0" smtClean="0"/>
              <a:t> движения в России является группа «</a:t>
            </a:r>
            <a:r>
              <a:rPr lang="ru-RU" dirty="0" err="1" smtClean="0"/>
              <a:t>Джа</a:t>
            </a:r>
            <a:r>
              <a:rPr lang="ru-RU" dirty="0" smtClean="0"/>
              <a:t> </a:t>
            </a:r>
            <a:r>
              <a:rPr lang="ru-RU" dirty="0" err="1"/>
              <a:t>Д</a:t>
            </a:r>
            <a:r>
              <a:rPr lang="ru-RU" dirty="0" err="1" smtClean="0"/>
              <a:t>ивижн</a:t>
            </a:r>
            <a:r>
              <a:rPr lang="ru-RU" dirty="0" smtClean="0"/>
              <a:t>», работающая в стиле регги. Лидер ее Герберт </a:t>
            </a:r>
            <a:r>
              <a:rPr lang="ru-RU" dirty="0" err="1" smtClean="0"/>
              <a:t>Моралес</a:t>
            </a:r>
            <a:r>
              <a:rPr lang="ru-RU" dirty="0" smtClean="0"/>
              <a:t> однозначно указывает на </a:t>
            </a:r>
            <a:r>
              <a:rPr lang="ru-RU" dirty="0" err="1" smtClean="0"/>
              <a:t>паралелль</a:t>
            </a:r>
            <a:r>
              <a:rPr lang="ru-RU" dirty="0" smtClean="0"/>
              <a:t> курения конопли с </a:t>
            </a:r>
            <a:r>
              <a:rPr lang="ru-RU" dirty="0" err="1" smtClean="0"/>
              <a:t>растаманами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Принадлежность к «философии </a:t>
            </a:r>
            <a:r>
              <a:rPr lang="ru-RU" dirty="0" err="1" smtClean="0"/>
              <a:t>Раста</a:t>
            </a:r>
            <a:r>
              <a:rPr lang="ru-RU" dirty="0" smtClean="0"/>
              <a:t>» декларировал и рэп-исполнитель </a:t>
            </a:r>
            <a:r>
              <a:rPr lang="ru-RU" dirty="0" err="1" smtClean="0"/>
              <a:t>Децл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Существуют даже </a:t>
            </a:r>
            <a:r>
              <a:rPr lang="ru-RU" dirty="0" err="1" smtClean="0"/>
              <a:t>растаманы</a:t>
            </a:r>
            <a:r>
              <a:rPr lang="ru-RU" dirty="0" smtClean="0"/>
              <a:t>-политики (новозеландский депутат </a:t>
            </a:r>
            <a:r>
              <a:rPr lang="ru-RU" dirty="0" err="1" smtClean="0"/>
              <a:t>Нандор</a:t>
            </a:r>
            <a:r>
              <a:rPr lang="ru-RU" dirty="0" smtClean="0"/>
              <a:t> </a:t>
            </a:r>
            <a:r>
              <a:rPr lang="ru-RU" dirty="0" err="1" smtClean="0"/>
              <a:t>Танцош</a:t>
            </a:r>
            <a:r>
              <a:rPr lang="ru-RU" dirty="0" smtClean="0"/>
              <a:t>).</a:t>
            </a:r>
          </a:p>
          <a:p>
            <a:r>
              <a:rPr lang="ru-RU" dirty="0" smtClean="0"/>
              <a:t>Широко известна песня Бориса Гребенщикова «</a:t>
            </a:r>
            <a:r>
              <a:rPr lang="ru-RU" dirty="0" err="1" smtClean="0"/>
              <a:t>Растаманы</a:t>
            </a:r>
            <a:r>
              <a:rPr lang="ru-RU" dirty="0" smtClean="0"/>
              <a:t> из глубинки».</a:t>
            </a:r>
          </a:p>
          <a:p>
            <a:r>
              <a:rPr lang="ru-RU" dirty="0" smtClean="0"/>
              <a:t>Лингвист и литератор Дмитрий </a:t>
            </a:r>
            <a:r>
              <a:rPr lang="ru-RU" dirty="0"/>
              <a:t> </a:t>
            </a:r>
            <a:r>
              <a:rPr lang="ru-RU" dirty="0" smtClean="0"/>
              <a:t>Гайдук  собрал и обработал т.н. «</a:t>
            </a:r>
            <a:r>
              <a:rPr lang="ru-RU" dirty="0" err="1" smtClean="0"/>
              <a:t>Растаманские</a:t>
            </a:r>
            <a:r>
              <a:rPr lang="ru-RU" dirty="0" smtClean="0"/>
              <a:t> народные сказки».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ГЕЙМЕРЫ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7107" name="Содержимое 3" descr="73922711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71563"/>
            <a:ext cx="9144000" cy="5786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Содержимое 3" descr="4610276b-590b-4b73-8b6e-7da4d231c81f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1412776"/>
            <a:ext cx="7632848" cy="5445224"/>
          </a:xfrm>
        </p:spPr>
      </p:pic>
      <p:sp>
        <p:nvSpPr>
          <p:cNvPr id="2" name="TextBox 1"/>
          <p:cNvSpPr txBox="1"/>
          <p:nvPr/>
        </p:nvSpPr>
        <p:spPr>
          <a:xfrm>
            <a:off x="395536" y="192258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 англ. </a:t>
            </a:r>
            <a:r>
              <a:rPr lang="en-US" dirty="0"/>
              <a:t>g</a:t>
            </a:r>
            <a:r>
              <a:rPr lang="en-US" dirty="0" smtClean="0"/>
              <a:t>amer – </a:t>
            </a:r>
            <a:r>
              <a:rPr lang="ru-RU" dirty="0" smtClean="0"/>
              <a:t>игрок. Человек, увлекающийся компьютерными играми, испытывающий патологическую тягу к ним, повлекшую искажение восприятия реальности, но не переходящую в ранг психической ненормальности.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Содержимое 3" descr="foto1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132856"/>
            <a:ext cx="5580112" cy="4725144"/>
          </a:xfrm>
        </p:spPr>
      </p:pic>
      <p:sp>
        <p:nvSpPr>
          <p:cNvPr id="2" name="TextBox 1"/>
          <p:cNvSpPr txBox="1"/>
          <p:nvPr/>
        </p:nvSpPr>
        <p:spPr>
          <a:xfrm>
            <a:off x="251520" y="188640"/>
            <a:ext cx="81572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Геймеров с натяжкой можно отнести к молодежной (!) субкультуре. Возраст геймеров от 10 до 40 и более лет. Субкультура эта зародилась недавно с появлением компьютерных игр и распространением Интернета. Геймер внешне ничем не отличается от обычного </a:t>
            </a:r>
            <a:r>
              <a:rPr lang="ru-RU" dirty="0" err="1" smtClean="0"/>
              <a:t>подростка,но</a:t>
            </a:r>
            <a:r>
              <a:rPr lang="ru-RU" dirty="0" smtClean="0"/>
              <a:t> стоит заговорить об игре и геймер проявляет свою сущность.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868144" y="2132856"/>
            <a:ext cx="30963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Геймер осыпает собеседника терминами, мало понятными непосвященному человеку. Игры действую не только негативно, они развивают скорость мышления, остроту реакции, настойчивость и целеустремленность.</a:t>
            </a:r>
          </a:p>
          <a:p>
            <a:r>
              <a:rPr lang="ru-RU" dirty="0" smtClean="0"/>
              <a:t>Разумеется, при разумном дозированном пользовании.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Содержимое 3" descr="1206253041_8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1331698"/>
            <a:ext cx="7920880" cy="5526302"/>
          </a:xfrm>
        </p:spPr>
      </p:pic>
      <p:sp>
        <p:nvSpPr>
          <p:cNvPr id="2" name="TextBox 1"/>
          <p:cNvSpPr txBox="1"/>
          <p:nvPr/>
        </p:nvSpPr>
        <p:spPr>
          <a:xfrm>
            <a:off x="494661" y="131369"/>
            <a:ext cx="83258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 сожалению, большинство геймеров слишком вживаются в «виртуальную реальность, которая негативно действует на  неустойчивую психику. </a:t>
            </a:r>
            <a:r>
              <a:rPr lang="ru-RU" dirty="0"/>
              <a:t> </a:t>
            </a:r>
            <a:r>
              <a:rPr lang="ru-RU" dirty="0" smtClean="0"/>
              <a:t>У заядлых геймеров смещены приоритеты, отсутствует реальная оценка событий.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ГОПНИКИ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704856" cy="5517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Содержимое 3" descr="20100127098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56792"/>
            <a:ext cx="6516216" cy="5301208"/>
          </a:xfrm>
        </p:spPr>
      </p:pic>
      <p:sp>
        <p:nvSpPr>
          <p:cNvPr id="2" name="TextBox 1"/>
          <p:cNvSpPr txBox="1"/>
          <p:nvPr/>
        </p:nvSpPr>
        <p:spPr>
          <a:xfrm>
            <a:off x="215516" y="179348"/>
            <a:ext cx="8820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Определение «гопники» появилось в конце 80-х по отношению к представителям молодежи, для которых криминальный промысел на улицах был частью имиджа, средством развлечения и создания авторитета.  Для них характерно желание унизить, напугать, испытать власть над  слабым.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588225" y="1603996"/>
            <a:ext cx="244827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Некоторые исследователи считают, что гопники это не менее 25 % современной молодежи, что делает эту прослойку привлекательной для  использования в политической борьбе. Один из лидеров ЛДПР заявлял, что гопники составляют определенную часть избирательной базы его партии.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Содержимое 3" descr="56862746466754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1564" y="2376131"/>
            <a:ext cx="5796136" cy="4432162"/>
          </a:xfrm>
        </p:spPr>
      </p:pic>
      <p:sp>
        <p:nvSpPr>
          <p:cNvPr id="2" name="TextBox 1"/>
          <p:cNvSpPr txBox="1"/>
          <p:nvPr/>
        </p:nvSpPr>
        <p:spPr>
          <a:xfrm>
            <a:off x="179512" y="117514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Имидж и поведение гопники  копируют с представителей криминального мира – черная кожаная куртка, кепка-»уточка» или бейсболка, спортивный костюм «Адидас» и к нему узконосые кожаные туфли. Правоохранительными органами характеризуются как «</a:t>
            </a:r>
            <a:r>
              <a:rPr lang="ru-RU" dirty="0" err="1" smtClean="0"/>
              <a:t>агрессивы</a:t>
            </a:r>
            <a:r>
              <a:rPr lang="ru-RU" dirty="0" smtClean="0"/>
              <a:t>», ни к чему не стремящиеся молодые люди. Большую часть времени проводят на улицах, в подъездах и т.д. Распространена привычка сидеть на корточках – « на кортах». Развинченная походка, фамильярное обращение, провоцирующее конфликт, сигарета за ухом - тоже часть имиджа гопника.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940152" y="2276872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представителей прослойки характерна ярко выраженная </a:t>
            </a:r>
            <a:r>
              <a:rPr lang="ru-RU" dirty="0" err="1" smtClean="0"/>
              <a:t>гомофобия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940152" y="3442780"/>
            <a:ext cx="32038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Близость к криминальному миру  предопределила использование воровского жаргона и ненормативной лексики</a:t>
            </a:r>
            <a:r>
              <a:rPr lang="ru-RU" dirty="0" smtClean="0"/>
              <a:t>. Гопники </a:t>
            </a:r>
            <a:r>
              <a:rPr lang="ru-RU" dirty="0"/>
              <a:t>не выделяли себя в отдельную </a:t>
            </a:r>
            <a:r>
              <a:rPr lang="ru-RU" dirty="0" smtClean="0"/>
              <a:t>группу. </a:t>
            </a:r>
            <a:r>
              <a:rPr lang="ru-RU" dirty="0"/>
              <a:t>В большинстве молодежных субкультур характерно крайне неприязненное отношение к гопникам.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ЗАДАЧИ ПРЕЗЕНТАЦИИ</a:t>
            </a:r>
            <a:r>
              <a:rPr lang="ru-RU" b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:</a:t>
            </a:r>
            <a:endParaRPr lang="ru-RU" b="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Ознакомить с  разными представителя молодежной субкультуры, историей, идеологией, модой, лексикой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Выявить  различия между отдельными видами МС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Выяснить негативные или позитивные  стороны МС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Определить свое отношение к МС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РОЛЕВИКИ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7776864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085" y="3159758"/>
            <a:ext cx="4848556" cy="371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201195"/>
            <a:ext cx="88569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Ролевые игры – заметное явление в современном молодежном движении. Не имея возможности изменить реальный мир, они пытаются либо сконструировать свой собственный, либо реконструировать  события прошлого, мир «</a:t>
            </a:r>
            <a:r>
              <a:rPr lang="ru-RU" dirty="0" err="1" smtClean="0"/>
              <a:t>фэнтэзи</a:t>
            </a:r>
            <a:r>
              <a:rPr lang="ru-RU" dirty="0" smtClean="0"/>
              <a:t>»,  мир компьютерных игр и т.д. Чаще всего </a:t>
            </a:r>
            <a:r>
              <a:rPr lang="ru-RU" dirty="0" err="1" smtClean="0"/>
              <a:t>ролевики</a:t>
            </a:r>
            <a:r>
              <a:rPr lang="ru-RU" dirty="0" smtClean="0"/>
              <a:t> отличаются достаточно высоким интеллектуальным уровнем . В настоящее время в сфере ролевых игр выделяют три основных течения:</a:t>
            </a:r>
          </a:p>
          <a:p>
            <a:r>
              <a:rPr lang="ru-RU" dirty="0" smtClean="0"/>
              <a:t>Неагрессивное крыло (</a:t>
            </a:r>
            <a:r>
              <a:rPr lang="ru-RU" dirty="0" err="1" smtClean="0"/>
              <a:t>хоббитские</a:t>
            </a:r>
            <a:r>
              <a:rPr lang="ru-RU" dirty="0" smtClean="0"/>
              <a:t> игры), антисоциально, экстремистское направление (любители нацистской истории и </a:t>
            </a:r>
            <a:r>
              <a:rPr lang="ru-RU" dirty="0" err="1" smtClean="0"/>
              <a:t>сатано-ролевики</a:t>
            </a:r>
            <a:r>
              <a:rPr lang="ru-RU" dirty="0" smtClean="0"/>
              <a:t>), любители и знатоки мистических учений (</a:t>
            </a:r>
            <a:r>
              <a:rPr lang="ru-RU" dirty="0" err="1" smtClean="0"/>
              <a:t>фэнтэзийные</a:t>
            </a:r>
            <a:r>
              <a:rPr lang="ru-RU" dirty="0" smtClean="0"/>
              <a:t> розенкрейцеры).</a:t>
            </a:r>
          </a:p>
          <a:p>
            <a:endParaRPr lang="ru-RU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4283968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43998" cy="128586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C000"/>
                </a:solidFill>
              </a:rPr>
              <a:t>Мы кажется забыли</a:t>
            </a:r>
            <a:r>
              <a:rPr lang="en-US" sz="3600" dirty="0" smtClean="0">
                <a:solidFill>
                  <a:srgbClr val="FFC000"/>
                </a:solidFill>
              </a:rPr>
              <a:t>,</a:t>
            </a:r>
            <a:r>
              <a:rPr lang="ru-RU" sz="3600" dirty="0" smtClean="0">
                <a:solidFill>
                  <a:srgbClr val="FFC000"/>
                </a:solidFill>
              </a:rPr>
              <a:t> как должен выглядеть настоящий мужчина</a:t>
            </a:r>
            <a:r>
              <a:rPr lang="en-US" sz="3600" dirty="0" smtClean="0">
                <a:solidFill>
                  <a:srgbClr val="FFC000"/>
                </a:solidFill>
              </a:rPr>
              <a:t>…</a:t>
            </a:r>
            <a:endParaRPr lang="ru-RU" sz="3600" dirty="0">
              <a:solidFill>
                <a:srgbClr val="FFC000"/>
              </a:solidFill>
            </a:endParaRPr>
          </a:p>
        </p:txBody>
      </p:sp>
      <p:pic>
        <p:nvPicPr>
          <p:cNvPr id="74755" name="Содержимое 3" descr="Разница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14438"/>
            <a:ext cx="9144000" cy="56435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Благодарю за возможность использовать свободные материалы из Википедии,  из различных безымянных Интернет-ресурсов, за фотографии и рисунки, выложенные в свободное пользование. </a:t>
            </a:r>
          </a:p>
          <a:p>
            <a:endParaRPr lang="ru-RU" dirty="0"/>
          </a:p>
          <a:p>
            <a:pPr lvl="1"/>
            <a:r>
              <a:rPr lang="ru-RU" dirty="0" smtClean="0"/>
              <a:t>С уважением </a:t>
            </a:r>
            <a:r>
              <a:rPr lang="ru-RU" dirty="0" err="1" smtClean="0"/>
              <a:t>Шедогубова</a:t>
            </a:r>
            <a:r>
              <a:rPr lang="ru-RU" dirty="0" smtClean="0"/>
              <a:t> Елена Петровна – учитель английского языка и МХК Семилукской санаторной школы-интерната для детей, нуждающихся в длительном лечении.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372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ХИППИ</a:t>
            </a:r>
            <a:endParaRPr lang="ru-RU" dirty="0"/>
          </a:p>
        </p:txBody>
      </p:sp>
      <p:pic>
        <p:nvPicPr>
          <p:cNvPr id="7171" name="Содержимое 3" descr="0_6c070_7118e3e8_X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492896"/>
            <a:ext cx="5364088" cy="4365104"/>
          </a:xfrm>
        </p:spPr>
      </p:pic>
      <p:sp>
        <p:nvSpPr>
          <p:cNvPr id="3" name="TextBox 2"/>
          <p:cNvSpPr txBox="1"/>
          <p:nvPr/>
        </p:nvSpPr>
        <p:spPr>
          <a:xfrm>
            <a:off x="5580111" y="2761411"/>
            <a:ext cx="331236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Старый микроавтобус «Фольксваген», раскрашенный с стиле «</a:t>
            </a:r>
            <a:r>
              <a:rPr lang="en-US" dirty="0" smtClean="0"/>
              <a:t>Flower Power</a:t>
            </a:r>
            <a:r>
              <a:rPr lang="ru-RU" dirty="0" smtClean="0"/>
              <a:t>» - один из символов движения хиппи. </a:t>
            </a:r>
          </a:p>
          <a:p>
            <a:r>
              <a:rPr lang="ru-RU" dirty="0" smtClean="0"/>
              <a:t>На таких автобусах группы хиппи разъезжали по маленьким американским городкам  и шокировали жителей внешним видом и нестандартными выходками.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052736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Философия и субкультура, возникшая в 60-х годах 20 в. в США. Первоначально протестовали против пуританской морали. Основной </a:t>
            </a:r>
            <a:r>
              <a:rPr lang="ru-RU" dirty="0"/>
              <a:t>п</a:t>
            </a:r>
            <a:r>
              <a:rPr lang="ru-RU" dirty="0" smtClean="0"/>
              <a:t>ринцип – ненасилие (</a:t>
            </a:r>
            <a:r>
              <a:rPr lang="ru-RU" dirty="0" err="1" smtClean="0"/>
              <a:t>ахимса</a:t>
            </a:r>
            <a:r>
              <a:rPr lang="ru-RU" dirty="0" smtClean="0"/>
              <a:t>). Использовали лозунг «</a:t>
            </a:r>
            <a:r>
              <a:rPr lang="en-US" dirty="0" smtClean="0"/>
              <a:t>Flower Power</a:t>
            </a:r>
            <a:r>
              <a:rPr lang="ru-RU" dirty="0" smtClean="0"/>
              <a:t>» –сила цветов, поэтому их называли  «дети цветов».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936" y="1772816"/>
            <a:ext cx="6408713" cy="5085184"/>
          </a:xfrm>
        </p:spPr>
      </p:pic>
      <p:sp>
        <p:nvSpPr>
          <p:cNvPr id="2" name="TextBox 1"/>
          <p:cNvSpPr txBox="1"/>
          <p:nvPr/>
        </p:nvSpPr>
        <p:spPr>
          <a:xfrm>
            <a:off x="0" y="18864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Хиппи носили длинные волосы, в их одежде преобладали этнические элементы , костюмы  из текстиля в стиле «</a:t>
            </a:r>
            <a:r>
              <a:rPr lang="ru-RU" dirty="0" err="1" smtClean="0"/>
              <a:t>шибори</a:t>
            </a:r>
            <a:r>
              <a:rPr lang="ru-RU" dirty="0" smtClean="0"/>
              <a:t>», яркие, броские цвета. Увлекались медитацией, восточными религиями, иногда проповедовали вегетарианство. Употребляли наркотики (марихуану, гашиш, ЛСД) якобы для просветления духа. Жили в общинах, придерживались теории «свободной любви.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44208" y="1772816"/>
            <a:ext cx="269979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Хиппи верит, что :</a:t>
            </a:r>
          </a:p>
          <a:p>
            <a:r>
              <a:rPr lang="ru-RU" dirty="0" smtClean="0"/>
              <a:t>Человек должен быть свободным,</a:t>
            </a:r>
          </a:p>
          <a:p>
            <a:r>
              <a:rPr lang="ru-RU" dirty="0" smtClean="0"/>
              <a:t>Достичь свободы можно, изменив изнутри душу,</a:t>
            </a:r>
          </a:p>
          <a:p>
            <a:r>
              <a:rPr lang="ru-RU" dirty="0" smtClean="0"/>
              <a:t>Красота и свобода тождественны друг другу,</a:t>
            </a:r>
          </a:p>
          <a:p>
            <a:r>
              <a:rPr lang="ru-RU" dirty="0" smtClean="0"/>
              <a:t>Все, кто разделяет эти взгляды, образуют духовную общину,</a:t>
            </a:r>
          </a:p>
          <a:p>
            <a:r>
              <a:rPr lang="ru-RU" dirty="0" smtClean="0"/>
              <a:t>Духовная община – идеальная форма общежития,</a:t>
            </a:r>
          </a:p>
          <a:p>
            <a:r>
              <a:rPr lang="ru-RU" dirty="0" err="1" smtClean="0"/>
              <a:t>Инакомысляшие</a:t>
            </a:r>
            <a:r>
              <a:rPr lang="ru-RU" dirty="0" smtClean="0"/>
              <a:t> – заблуждаются.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Содержимое 3" descr="135567_the_free_pic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56792"/>
            <a:ext cx="6516216" cy="5301208"/>
          </a:xfrm>
        </p:spPr>
      </p:pic>
      <p:sp>
        <p:nvSpPr>
          <p:cNvPr id="3" name="TextBox 2"/>
          <p:cNvSpPr txBox="1"/>
          <p:nvPr/>
        </p:nvSpPr>
        <p:spPr>
          <a:xfrm>
            <a:off x="251520" y="292006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Основной символ хиппи «</a:t>
            </a:r>
            <a:r>
              <a:rPr lang="ru-RU" dirty="0" err="1" smtClean="0"/>
              <a:t>пасифик</a:t>
            </a:r>
            <a:r>
              <a:rPr lang="ru-RU" dirty="0" smtClean="0"/>
              <a:t>» – символ мира. По одной версии, круг означает запрет, знак внутри – ракета, которую надо уничтожить, запретить.</a:t>
            </a:r>
          </a:p>
          <a:p>
            <a:r>
              <a:rPr lang="ru-RU" dirty="0" smtClean="0"/>
              <a:t>По другой – это отпечаток лапки голубя, символа мира и спокойствия.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732240" y="1556792"/>
            <a:ext cx="21602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Третья теория гласит, что  </a:t>
            </a:r>
            <a:r>
              <a:rPr lang="ru-RU" dirty="0"/>
              <a:t>к</a:t>
            </a:r>
            <a:r>
              <a:rPr lang="ru-RU" dirty="0" smtClean="0"/>
              <a:t>руг – это древнеегипетский символ солнца, а внутри находится древняя руна. </a:t>
            </a:r>
          </a:p>
          <a:p>
            <a:r>
              <a:rPr lang="ru-RU" dirty="0" smtClean="0"/>
              <a:t>Если руна повернута вверх, это знак силы и мощи, если повернута вниз, то знак спокойствия и умиротворения.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Содержимое 3" descr="861336_f52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4" y="-9663"/>
            <a:ext cx="5929312" cy="6858000"/>
          </a:xfrm>
        </p:spPr>
      </p:pic>
      <p:sp>
        <p:nvSpPr>
          <p:cNvPr id="5" name="TextBox 4"/>
          <p:cNvSpPr txBox="1"/>
          <p:nvPr/>
        </p:nvSpPr>
        <p:spPr>
          <a:xfrm rot="1315916" flipH="1">
            <a:off x="6345331" y="1954551"/>
            <a:ext cx="2088231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ХИППИ – ДРУГ ЧЕЛОВЕКА…</a:t>
            </a:r>
            <a:endParaRPr lang="ru-RU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Содержимое 3" descr="20110434273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52736"/>
            <a:ext cx="9144000" cy="5805264"/>
          </a:xfrm>
        </p:spPr>
      </p:pic>
      <p:sp>
        <p:nvSpPr>
          <p:cNvPr id="2" name="TextBox 1"/>
          <p:cNvSpPr txBox="1"/>
          <p:nvPr/>
        </p:nvSpPr>
        <p:spPr>
          <a:xfrm>
            <a:off x="179512" y="147990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Олдовые</a:t>
            </a:r>
            <a:r>
              <a:rPr lang="ru-RU" dirty="0" smtClean="0"/>
              <a:t> хиппи» … Внешнее и внутреннее состояние и поведение  человека, легкое отношение к жизни, культовая музыка (</a:t>
            </a:r>
            <a:r>
              <a:rPr lang="en-US" dirty="0" smtClean="0"/>
              <a:t>Rolling Stones, The Beatles)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1188</TotalTime>
  <Words>1954</Words>
  <Application>Microsoft Office PowerPoint</Application>
  <PresentationFormat>Экран (4:3)</PresentationFormat>
  <Paragraphs>101</Paragraphs>
  <Slides>43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Апекс</vt:lpstr>
      <vt:lpstr>МОЛОДЕЖНАЯ СУБКУЛЬТУРА</vt:lpstr>
      <vt:lpstr>Презентация PowerPoint</vt:lpstr>
      <vt:lpstr>ЦЕЛИ ПРЕЗЕНТАЦИИ</vt:lpstr>
      <vt:lpstr>ЗАДАЧИ ПРЕЗЕНТАЦИИ:</vt:lpstr>
      <vt:lpstr>ХИППИ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СКИНХЕДЫ</vt:lpstr>
      <vt:lpstr>Презентация PowerPoint</vt:lpstr>
      <vt:lpstr>Презентация PowerPoint</vt:lpstr>
      <vt:lpstr>Презентация PowerPoint</vt:lpstr>
      <vt:lpstr>ПАНКИ</vt:lpstr>
      <vt:lpstr>Презентация PowerPoint</vt:lpstr>
      <vt:lpstr>Презентация PowerPoint</vt:lpstr>
      <vt:lpstr>Презентация PowerPoint</vt:lpstr>
      <vt:lpstr>Презентация PowerPoint</vt:lpstr>
      <vt:lpstr>готы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РАСТАМАНЫ</vt:lpstr>
      <vt:lpstr>Презентация PowerPoint</vt:lpstr>
      <vt:lpstr>Презентация PowerPoint</vt:lpstr>
      <vt:lpstr>Презентация PowerPoint</vt:lpstr>
      <vt:lpstr>ГЕЙМЕРЫ</vt:lpstr>
      <vt:lpstr>Презентация PowerPoint</vt:lpstr>
      <vt:lpstr>Презентация PowerPoint</vt:lpstr>
      <vt:lpstr>Презентация PowerPoint</vt:lpstr>
      <vt:lpstr>ГОПНИКИ</vt:lpstr>
      <vt:lpstr>Презентация PowerPoint</vt:lpstr>
      <vt:lpstr>Презентация PowerPoint</vt:lpstr>
      <vt:lpstr>РОЛЕВИКИ</vt:lpstr>
      <vt:lpstr>Презентация PowerPoint</vt:lpstr>
      <vt:lpstr>Мы кажется забыли, как должен выглядеть настоящий мужчина…</vt:lpstr>
      <vt:lpstr>ЗАКЛЮЧЕНИЕ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МОЛОДЕЖНАЯ СУБКУЛЬТУРА</dc:title>
  <dc:creator>Admin</dc:creator>
  <cp:lastModifiedBy>Hornet</cp:lastModifiedBy>
  <cp:revision>89</cp:revision>
  <dcterms:created xsi:type="dcterms:W3CDTF">2011-11-17T14:32:28Z</dcterms:created>
  <dcterms:modified xsi:type="dcterms:W3CDTF">2012-01-29T19:34:05Z</dcterms:modified>
</cp:coreProperties>
</file>