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7107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7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7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7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7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66"/>
    <a:srgbClr val="FF6600"/>
    <a:srgbClr val="00CC66"/>
    <a:srgbClr val="DDDDDD"/>
    <a:srgbClr val="FFFF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33CB6-6D79-4316-B17B-42EED27AB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435A9-7456-4B2C-B802-10C414967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0099E-BF1E-4B12-92A8-89FFC54D7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FFD0B-7058-406A-8336-00B8E2666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D81DA-DF17-4944-BC99-FC90B6D5F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85216-00B6-4359-A077-2B6D78508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2D679-FC4F-4930-B5C5-FE6BE0D85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9F8D4-F009-4786-86FA-1CD8A6191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1A394-EBF9-41A8-AEF7-63BDE3929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D57E9-1BBA-49C8-B139-158F8BC58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08995-F66E-41C9-B231-1317F0625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3AB84C2-E2C6-4B21-AB93-93913DD65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nn.ru/data/ufiles/4/16/03/160334.110108_015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oymir.ru/PRODUCT/IMAGES/i13/B/00000000614501_267_1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mbroidery.needle-work.ru/images/gl_sh8-2.jpg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hyperlink" Target="http://www.masteriua.ru/EMBROIDE/catalog/images/glad/3000000004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omefamily.rin.ru/images/articles/hudoj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nanospb.ru/images/fp-bed-4_550x367.jpg" TargetMode="Externa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museum.ru/museum/primitiv/img/exhibition/78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ancy-work.ru/Data/img/clipart/579_s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foto.sibmama.ru/albums/userpics/10297/normal_P9071772m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 r="-2662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187450" y="692150"/>
            <a:ext cx="7488238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107763" dir="189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Вышивание.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555875" y="2997200"/>
            <a:ext cx="3457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Технология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284663" y="4652963"/>
            <a:ext cx="44640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rgbClr val="FFFF00"/>
                </a:solidFill>
              </a:rPr>
              <a:t>Презентацию выполнила учитель технологии М ОУ  СОШ № 19 г.Пятигорска  Ветошкина Т.В.</a:t>
            </a:r>
          </a:p>
        </p:txBody>
      </p:sp>
    </p:spTree>
  </p:cSld>
  <p:clrMapOvr>
    <a:masterClrMapping/>
  </p:clrMapOvr>
  <p:transition spd="slow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4" grpId="0"/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/>
              <a:t>Вышивка «Букет белых роз»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7250" y="1285875"/>
            <a:ext cx="7643813" cy="5357813"/>
          </a:xfrm>
          <a:noFill/>
        </p:spPr>
      </p:pic>
    </p:spTree>
  </p:cSld>
  <p:clrMapOvr>
    <a:masterClrMapping/>
  </p:clrMapOvr>
  <p:transition spd="slow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14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i="1" dirty="0" smtClean="0"/>
              <a:t>Диванная подушка</a:t>
            </a:r>
            <a:endParaRPr lang="ru-RU" i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857250"/>
            <a:ext cx="8501062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258050" cy="714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i="1" dirty="0" smtClean="0"/>
              <a:t>Саше с вышитыми розами</a:t>
            </a:r>
            <a:endParaRPr lang="ru-RU" i="1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25" y="642938"/>
            <a:ext cx="6500813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ru-RU" i="1" smtClean="0"/>
              <a:t>Вышивка бисером 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0" y="1285875"/>
            <a:ext cx="4071938" cy="5286375"/>
          </a:xfr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28625" y="1357313"/>
            <a:ext cx="4038600" cy="4525962"/>
          </a:xfrm>
        </p:spPr>
        <p:txBody>
          <a:bodyPr/>
          <a:lstStyle/>
          <a:p>
            <a:r>
              <a:rPr lang="ru-RU" smtClean="0"/>
              <a:t>Работа с бисером древнейший вид рукоделия. Возможности его применения не ограничены.Бисерное шитье  зародилось тысячи лет назад, но не утратило своей популярности до наших дней.</a:t>
            </a:r>
          </a:p>
          <a:p>
            <a:endParaRPr lang="ru-RU" smtClean="0"/>
          </a:p>
        </p:txBody>
      </p:sp>
    </p:spTree>
  </p:cSld>
  <p:clrMapOvr>
    <a:masterClrMapping/>
  </p:clrMapOvr>
  <p:transition spd="slow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smtClean="0"/>
              <a:t>Основные приемы вышивки бисером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1571625"/>
            <a:ext cx="4040188" cy="639763"/>
          </a:xfrm>
        </p:spPr>
        <p:txBody>
          <a:bodyPr/>
          <a:lstStyle/>
          <a:p>
            <a:pPr algn="ctr"/>
            <a:r>
              <a:rPr lang="ru-RU" i="1" smtClean="0"/>
              <a:t>Одиночные бисеринки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5102225" y="1643063"/>
            <a:ext cx="4041775" cy="500062"/>
          </a:xfrm>
        </p:spPr>
        <p:txBody>
          <a:bodyPr/>
          <a:lstStyle/>
          <a:p>
            <a:pPr algn="ctr"/>
            <a:r>
              <a:rPr lang="ru-RU" i="1" smtClean="0"/>
              <a:t>Шов «строчной»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88" y="2214563"/>
            <a:ext cx="3643312" cy="1428750"/>
          </a:xfrm>
          <a:noFill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4500563"/>
            <a:ext cx="37861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8" y="2214563"/>
            <a:ext cx="4505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5" y="4500563"/>
            <a:ext cx="43576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357688" y="392906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/>
              <a:t>Шов вприкреп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0" y="392906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/>
              <a:t>Шов «вперед иголку»</a:t>
            </a:r>
          </a:p>
        </p:txBody>
      </p:sp>
    </p:spTree>
  </p:cSld>
  <p:clrMapOvr>
    <a:masterClrMapping/>
  </p:clrMapOvr>
  <p:transition spd="slow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8" grpId="0" build="p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/>
              <a:t>Способы нашивания пайеток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42938" y="1643063"/>
            <a:ext cx="2500312" cy="2071687"/>
          </a:xfrm>
          <a:noFill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643063"/>
            <a:ext cx="41433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28813" y="4286250"/>
            <a:ext cx="4857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/>
              <a:t>Способы оформления края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1571625"/>
            <a:ext cx="4040188" cy="639763"/>
          </a:xfrm>
        </p:spPr>
        <p:txBody>
          <a:bodyPr/>
          <a:lstStyle/>
          <a:p>
            <a:pPr algn="ctr"/>
            <a:r>
              <a:rPr lang="ru-RU" i="1" smtClean="0"/>
              <a:t>Фестоны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i="1" smtClean="0"/>
              <a:t>Бахрома </a:t>
            </a: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34" y="2500306"/>
            <a:ext cx="4111626" cy="285752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86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14876" y="2500306"/>
            <a:ext cx="4214842" cy="285752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i="1" smtClean="0"/>
              <a:t>Диванный валик</a:t>
            </a:r>
          </a:p>
        </p:txBody>
      </p:sp>
      <p:pic>
        <p:nvPicPr>
          <p:cNvPr id="29701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429375" y="1357313"/>
            <a:ext cx="2714625" cy="5072062"/>
          </a:xfrm>
          <a:noFill/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3" y="1428750"/>
            <a:ext cx="543877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63" y="142875"/>
            <a:ext cx="2757487" cy="439738"/>
          </a:xfrm>
        </p:spPr>
        <p:txBody>
          <a:bodyPr/>
          <a:lstStyle/>
          <a:p>
            <a:r>
              <a:rPr lang="ru-RU" sz="2400" b="1" i="1" smtClean="0"/>
              <a:t>Игольница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88" y="2071688"/>
            <a:ext cx="2114550" cy="639762"/>
          </a:xfrm>
        </p:spPr>
        <p:txBody>
          <a:bodyPr/>
          <a:lstStyle/>
          <a:p>
            <a:r>
              <a:rPr lang="ru-RU" i="1" smtClean="0"/>
              <a:t>Косметичка</a:t>
            </a:r>
          </a:p>
        </p:txBody>
      </p:sp>
      <p:sp>
        <p:nvSpPr>
          <p:cNvPr id="19460" name="Текст 4"/>
          <p:cNvSpPr>
            <a:spLocks noGrp="1"/>
          </p:cNvSpPr>
          <p:nvPr>
            <p:ph type="body" sz="quarter" idx="3"/>
          </p:nvPr>
        </p:nvSpPr>
        <p:spPr>
          <a:xfrm>
            <a:off x="6429375" y="2071688"/>
            <a:ext cx="2257425" cy="639762"/>
          </a:xfrm>
        </p:spPr>
        <p:txBody>
          <a:bodyPr/>
          <a:lstStyle/>
          <a:p>
            <a:pPr algn="ctr"/>
            <a:r>
              <a:rPr lang="ru-RU" i="1" smtClean="0"/>
              <a:t>Детская сумочка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86375" y="2786063"/>
            <a:ext cx="3541713" cy="380841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14938" y="2786063"/>
            <a:ext cx="3643312" cy="4071937"/>
          </a:xfr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2786063"/>
            <a:ext cx="407193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25" y="571500"/>
            <a:ext cx="2944813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68313" y="476250"/>
            <a:ext cx="36004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/>
              <a:t>«Воспитание  красотой»</a:t>
            </a:r>
          </a:p>
          <a:p>
            <a:pPr>
              <a:spcBef>
                <a:spcPct val="50000"/>
              </a:spcBef>
            </a:pPr>
            <a:r>
              <a:rPr lang="ru-RU" sz="1800" b="0"/>
              <a:t>Эстетическая среда, доброжелательность во взаимоотношениях, атмо сфера  творчества и фантазий привлекают детей декоративно-прикладному творчеству. В красоте работатать приятно. Важно и то, что дети учатся  создавать  красоту вокруг себя , своими руками , преобразуя свой мир и мир своих близких.Оглянувшись вокруг можно заметить, что предметы декоративно- прикладного искусства вносят красоту в обстановку дома ,на работе  и в общественных местах.  </a:t>
            </a:r>
          </a:p>
        </p:txBody>
      </p:sp>
      <p:pic>
        <p:nvPicPr>
          <p:cNvPr id="3078" name="Picture 6" descr="Картинка 10 из 133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1125538"/>
            <a:ext cx="4465637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692150"/>
            <a:ext cx="882015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000">
              <a:solidFill>
                <a:srgbClr val="FF66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1800" b="0"/>
              <a:t>К простейшим  швам относятся:шов вперед иголку,шов вперед иголку дважды ,стебельчатый шов ,шов за иголку,тамбурный.</a:t>
            </a:r>
          </a:p>
          <a:p>
            <a:pPr>
              <a:spcBef>
                <a:spcPct val="50000"/>
              </a:spcBef>
            </a:pPr>
            <a:r>
              <a:rPr lang="ru-RU" sz="1800" b="0"/>
              <a:t>Вот образцы</a:t>
            </a: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395288" y="692150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763713" y="2060575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0"/>
              <a:t>Шов «вперед иголку»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900113" y="3789363"/>
            <a:ext cx="3382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Шов «вперед иголку дважды»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539750" y="5722938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Шов»за иголку»</a:t>
            </a:r>
          </a:p>
        </p:txBody>
      </p:sp>
      <p:sp>
        <p:nvSpPr>
          <p:cNvPr id="4103" name="Text Box 16"/>
          <p:cNvSpPr txBox="1">
            <a:spLocks noChangeArrowheads="1"/>
          </p:cNvSpPr>
          <p:nvPr/>
        </p:nvSpPr>
        <p:spPr bwMode="auto">
          <a:xfrm>
            <a:off x="6659563" y="285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5580063" y="2060575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Стебельчатый шов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5651500" y="3789363"/>
            <a:ext cx="1944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Тамбурный шов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5076825" y="5805488"/>
            <a:ext cx="1857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Закрепление  нити</a:t>
            </a:r>
          </a:p>
        </p:txBody>
      </p:sp>
      <p:pic>
        <p:nvPicPr>
          <p:cNvPr id="4116" name="Picture 20" descr="Безимени-1"/>
          <p:cNvPicPr>
            <a:picLocks noChangeAspect="1" noChangeArrowheads="1"/>
          </p:cNvPicPr>
          <p:nvPr/>
        </p:nvPicPr>
        <p:blipFill>
          <a:blip r:embed="rId2" cstate="email"/>
          <a:srcRect r="44943" b="83209"/>
          <a:stretch>
            <a:fillRect/>
          </a:stretch>
        </p:blipFill>
        <p:spPr bwMode="auto">
          <a:xfrm>
            <a:off x="1979613" y="2708275"/>
            <a:ext cx="23764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21" descr="Безимени-1"/>
          <p:cNvPicPr>
            <a:picLocks noChangeAspect="1" noChangeArrowheads="1"/>
          </p:cNvPicPr>
          <p:nvPr/>
        </p:nvPicPr>
        <p:blipFill>
          <a:blip r:embed="rId2" cstate="email"/>
          <a:srcRect t="21365" r="44943" b="60330"/>
          <a:stretch>
            <a:fillRect/>
          </a:stretch>
        </p:blipFill>
        <p:spPr bwMode="auto">
          <a:xfrm>
            <a:off x="1476375" y="4437063"/>
            <a:ext cx="23764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22" descr="Безимени-1"/>
          <p:cNvPicPr>
            <a:picLocks noChangeAspect="1" noChangeArrowheads="1"/>
          </p:cNvPicPr>
          <p:nvPr/>
        </p:nvPicPr>
        <p:blipFill>
          <a:blip r:embed="rId2" cstate="email"/>
          <a:srcRect t="36642" r="44943" b="48116"/>
          <a:stretch>
            <a:fillRect/>
          </a:stretch>
        </p:blipFill>
        <p:spPr bwMode="auto">
          <a:xfrm>
            <a:off x="1835150" y="5876925"/>
            <a:ext cx="23764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23" descr="Безимени-1"/>
          <p:cNvPicPr>
            <a:picLocks noChangeAspect="1" noChangeArrowheads="1"/>
          </p:cNvPicPr>
          <p:nvPr/>
        </p:nvPicPr>
        <p:blipFill>
          <a:blip r:embed="rId2" cstate="email"/>
          <a:srcRect t="76312" r="38286" b="9959"/>
          <a:stretch>
            <a:fillRect/>
          </a:stretch>
        </p:blipFill>
        <p:spPr bwMode="auto">
          <a:xfrm>
            <a:off x="5940425" y="2781300"/>
            <a:ext cx="2663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24" descr="Безимени-1"/>
          <p:cNvPicPr>
            <a:picLocks noChangeAspect="1" noChangeArrowheads="1"/>
          </p:cNvPicPr>
          <p:nvPr/>
        </p:nvPicPr>
        <p:blipFill>
          <a:blip r:embed="rId2" cstate="email"/>
          <a:srcRect l="60059" t="45795" b="41992"/>
          <a:stretch>
            <a:fillRect/>
          </a:stretch>
        </p:blipFill>
        <p:spPr bwMode="auto">
          <a:xfrm>
            <a:off x="5867400" y="4365625"/>
            <a:ext cx="216058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25" descr="Безимени-1"/>
          <p:cNvPicPr>
            <a:picLocks noChangeAspect="1" noChangeArrowheads="1"/>
          </p:cNvPicPr>
          <p:nvPr/>
        </p:nvPicPr>
        <p:blipFill>
          <a:blip r:embed="rId2" cstate="email"/>
          <a:srcRect l="60059" t="68675" b="9959"/>
          <a:stretch>
            <a:fillRect/>
          </a:stretch>
        </p:blipFill>
        <p:spPr bwMode="auto">
          <a:xfrm>
            <a:off x="6804025" y="5373688"/>
            <a:ext cx="17240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2" name="WordArt 26"/>
          <p:cNvSpPr>
            <a:spLocks noChangeArrowheads="1" noChangeShapeType="1" noTextEdit="1"/>
          </p:cNvSpPr>
          <p:nvPr/>
        </p:nvSpPr>
        <p:spPr bwMode="auto">
          <a:xfrm>
            <a:off x="2916238" y="260350"/>
            <a:ext cx="36385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Impact"/>
              </a:rPr>
              <a:t>Простейшие швы.</a:t>
            </a:r>
          </a:p>
        </p:txBody>
      </p:sp>
    </p:spTree>
  </p:cSld>
  <p:clrMapOvr>
    <a:masterClrMapping/>
  </p:clrMapOvr>
  <p:transition spd="slow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11" grpId="0"/>
      <p:bldP spid="41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95288" y="1412875"/>
            <a:ext cx="3671887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0"/>
              <a:t>Гладь может быть белой, цветной,по счету ниток и свобоному контуру.</a:t>
            </a:r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755650" y="2492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/>
          </a:p>
        </p:txBody>
      </p:sp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539750" y="3573463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/>
          </a:p>
        </p:txBody>
      </p:sp>
      <p:pic>
        <p:nvPicPr>
          <p:cNvPr id="5136" name="Picture 16" descr="Картинка 21 из 9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908050"/>
            <a:ext cx="3725863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7" name="WordArt 17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37623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Вышивка гладью.</a:t>
            </a:r>
          </a:p>
        </p:txBody>
      </p:sp>
    </p:spTree>
  </p:cSld>
  <p:clrMapOvr>
    <a:masterClrMapping/>
  </p:clrMapOvr>
  <p:transition spd="slow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68313" y="1628775"/>
            <a:ext cx="20875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/>
              <a:t>Белая гладь используется при вышивке монограмм, цветов и листьев.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2268538" y="3500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827088" y="4076700"/>
            <a:ext cx="208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Монограммы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95288" y="5300663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Кружочки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68313" y="6442075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Листики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2987675" y="7651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600"/>
          </a:p>
        </p:txBody>
      </p:sp>
      <p:pic>
        <p:nvPicPr>
          <p:cNvPr id="6162" name="Picture 18" descr="Картинка 3 из 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1341438"/>
            <a:ext cx="9525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21" descr="Картинка 1 из 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6238" y="1268413"/>
            <a:ext cx="33115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3" descr="Картинка 11 из 3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5010150"/>
            <a:ext cx="19050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8" name="Line 24"/>
          <p:cNvSpPr>
            <a:spLocks noChangeShapeType="1"/>
          </p:cNvSpPr>
          <p:nvPr/>
        </p:nvSpPr>
        <p:spPr bwMode="auto">
          <a:xfrm flipV="1">
            <a:off x="2124075" y="6092825"/>
            <a:ext cx="396081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6170" name="Picture 26" descr="Картинка 9 из 1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4437063"/>
            <a:ext cx="28575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1" name="Line 27"/>
          <p:cNvSpPr>
            <a:spLocks noChangeShapeType="1"/>
          </p:cNvSpPr>
          <p:nvPr/>
        </p:nvSpPr>
        <p:spPr bwMode="auto">
          <a:xfrm flipV="1">
            <a:off x="2051050" y="5084763"/>
            <a:ext cx="14414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771775" y="260350"/>
            <a:ext cx="4032250" cy="6953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Белая гладь.</a:t>
            </a:r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 flipV="1">
            <a:off x="3348038" y="2781300"/>
            <a:ext cx="360045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1" grpId="0"/>
      <p:bldP spid="6168" grpId="0" animBg="1"/>
      <p:bldP spid="6171" grpId="0" animBg="1"/>
      <p:bldP spid="6172" grpId="0" animBg="1"/>
      <p:bldP spid="61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-396875" y="260350"/>
            <a:ext cx="6624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0">
                <a:latin typeface="Monotype Corsiva" pitchFamily="66" charset="0"/>
              </a:rPr>
              <a:t>Художественная гладь.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1116013" y="1916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95288" y="1341438"/>
            <a:ext cx="39608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Художественная гладь один из самых трудоемких и сложных  видов вышивки. Художественной гладью можно вышить все.</a:t>
            </a:r>
          </a:p>
        </p:txBody>
      </p:sp>
      <p:pic>
        <p:nvPicPr>
          <p:cNvPr id="7180" name="Picture 12" descr="Картинка 35 из 15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1500" y="765175"/>
            <a:ext cx="318135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 descr="Картинка 24 из 24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13" y="2571750"/>
            <a:ext cx="3216275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6" descr="Картинка 50 из 15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8313" y="2997200"/>
            <a:ext cx="3046412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r>
              <a:rPr lang="ru-RU" b="1" i="1" smtClean="0"/>
              <a:t>Вышивка лентами</a:t>
            </a:r>
          </a:p>
        </p:txBody>
      </p:sp>
      <p:sp>
        <p:nvSpPr>
          <p:cNvPr id="8195" name="Текст 6"/>
          <p:cNvSpPr>
            <a:spLocks noGrp="1"/>
          </p:cNvSpPr>
          <p:nvPr>
            <p:ph sz="half" idx="1"/>
          </p:nvPr>
        </p:nvSpPr>
        <p:spPr>
          <a:xfrm>
            <a:off x="571500" y="1428750"/>
            <a:ext cx="3924300" cy="2571750"/>
          </a:xfrm>
        </p:spPr>
        <p:txBody>
          <a:bodyPr/>
          <a:lstStyle/>
          <a:p>
            <a:r>
              <a:rPr lang="ru-RU" sz="1600" smtClean="0"/>
              <a:t>Вышивка лентами – один из очень увлекательных видов рукоделия, который в настоящее время становиться все более популярнее. Особенности вышивки лентами состоит в том, что она придает рисунку объемность. За счет того, что лента намного шире нитей, вышивка не занимает много времени, а результат превзойдет ваши ожидания!</a:t>
            </a:r>
          </a:p>
        </p:txBody>
      </p:sp>
      <p:pic>
        <p:nvPicPr>
          <p:cNvPr id="8196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14938" y="1357313"/>
            <a:ext cx="3571875" cy="5286375"/>
          </a:xfrm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59278" y="4214818"/>
            <a:ext cx="3541284" cy="242889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ru-RU" b="1" i="1" smtClean="0"/>
              <a:t>Основные приемы и швы</a:t>
            </a:r>
          </a:p>
        </p:txBody>
      </p:sp>
      <p:sp>
        <p:nvSpPr>
          <p:cNvPr id="9219" name="Текст 22"/>
          <p:cNvSpPr>
            <a:spLocks noGrp="1"/>
          </p:cNvSpPr>
          <p:nvPr>
            <p:ph type="body" idx="1"/>
          </p:nvPr>
        </p:nvSpPr>
        <p:spPr>
          <a:xfrm>
            <a:off x="500063" y="4500563"/>
            <a:ext cx="3786187" cy="1000125"/>
          </a:xfrm>
        </p:spPr>
        <p:txBody>
          <a:bodyPr/>
          <a:lstStyle/>
          <a:p>
            <a:pPr algn="ctr"/>
            <a:r>
              <a:rPr lang="ru-RU" sz="3200" i="1" smtClean="0"/>
              <a:t>Закрепление узелка на ленте</a:t>
            </a:r>
          </a:p>
        </p:txBody>
      </p:sp>
      <p:pic>
        <p:nvPicPr>
          <p:cNvPr id="922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0063" y="2214563"/>
            <a:ext cx="3679825" cy="1633537"/>
          </a:xfrm>
        </p:spPr>
      </p:pic>
      <p:sp>
        <p:nvSpPr>
          <p:cNvPr id="9221" name="Текст 23"/>
          <p:cNvSpPr>
            <a:spLocks noGrp="1"/>
          </p:cNvSpPr>
          <p:nvPr>
            <p:ph type="body" sz="quarter" idx="3"/>
          </p:nvPr>
        </p:nvSpPr>
        <p:spPr>
          <a:xfrm>
            <a:off x="4929188" y="1285875"/>
            <a:ext cx="2928937" cy="496888"/>
          </a:xfrm>
        </p:spPr>
        <p:txBody>
          <a:bodyPr/>
          <a:lstStyle/>
          <a:p>
            <a:pPr algn="ctr"/>
            <a:r>
              <a:rPr lang="ru-RU" i="1" smtClean="0"/>
              <a:t>Шов «тамбурный»</a:t>
            </a:r>
          </a:p>
        </p:txBody>
      </p:sp>
      <p:pic>
        <p:nvPicPr>
          <p:cNvPr id="9222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714875" y="2000250"/>
            <a:ext cx="3643313" cy="1428750"/>
          </a:xfrm>
          <a:noFill/>
        </p:spPr>
      </p:pic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50" y="4643438"/>
            <a:ext cx="45005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Прямоугольник 30"/>
          <p:cNvSpPr>
            <a:spLocks noChangeArrowheads="1"/>
          </p:cNvSpPr>
          <p:nvPr/>
        </p:nvSpPr>
        <p:spPr bwMode="auto">
          <a:xfrm>
            <a:off x="5500688" y="3929063"/>
            <a:ext cx="22145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/>
              <a:t>Шов «петля»</a:t>
            </a:r>
          </a:p>
        </p:txBody>
      </p:sp>
    </p:spTree>
  </p:cSld>
  <p:clrMapOvr>
    <a:masterClrMapping/>
  </p:clrMapOvr>
  <p:transition spd="slow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  <p:bldP spid="9221" grpId="0" build="p"/>
      <p:bldP spid="92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3"/>
          <p:cNvSpPr>
            <a:spLocks noGrp="1"/>
          </p:cNvSpPr>
          <p:nvPr>
            <p:ph type="title"/>
          </p:nvPr>
        </p:nvSpPr>
        <p:spPr>
          <a:xfrm>
            <a:off x="4429125" y="0"/>
            <a:ext cx="3829050" cy="714375"/>
          </a:xfrm>
        </p:spPr>
        <p:txBody>
          <a:bodyPr/>
          <a:lstStyle/>
          <a:p>
            <a:r>
              <a:rPr lang="ru-RU" sz="2400" b="1" i="1" smtClean="0"/>
              <a:t>Роза на каркасе</a:t>
            </a:r>
          </a:p>
        </p:txBody>
      </p:sp>
      <p:sp>
        <p:nvSpPr>
          <p:cNvPr id="10243" name="Текст 14"/>
          <p:cNvSpPr>
            <a:spLocks noGrp="1"/>
          </p:cNvSpPr>
          <p:nvPr>
            <p:ph type="body" idx="1"/>
          </p:nvPr>
        </p:nvSpPr>
        <p:spPr>
          <a:xfrm>
            <a:off x="500063" y="142875"/>
            <a:ext cx="3000375" cy="639763"/>
          </a:xfrm>
        </p:spPr>
        <p:txBody>
          <a:bodyPr/>
          <a:lstStyle/>
          <a:p>
            <a:pPr algn="ctr"/>
            <a:r>
              <a:rPr lang="ru-RU" i="1" smtClean="0"/>
              <a:t>Ленточный стежок</a:t>
            </a: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28688" y="857250"/>
            <a:ext cx="2327275" cy="1444625"/>
          </a:xfrm>
          <a:noFill/>
        </p:spPr>
      </p:pic>
      <p:sp>
        <p:nvSpPr>
          <p:cNvPr id="10245" name="Текст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8" y="785813"/>
            <a:ext cx="45910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Прямоугольник 18"/>
          <p:cNvSpPr>
            <a:spLocks noChangeArrowheads="1"/>
          </p:cNvSpPr>
          <p:nvPr/>
        </p:nvSpPr>
        <p:spPr bwMode="auto">
          <a:xfrm>
            <a:off x="500063" y="2428875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/>
              <a:t>Цветок из собранной ленты</a:t>
            </a:r>
          </a:p>
        </p:txBody>
      </p:sp>
      <p:pic>
        <p:nvPicPr>
          <p:cNvPr id="10248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" y="3214688"/>
            <a:ext cx="28575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одержимое 22"/>
          <p:cNvSpPr>
            <a:spLocks noGrp="1"/>
          </p:cNvSpPr>
          <p:nvPr>
            <p:ph sz="quarter" idx="4"/>
          </p:nvPr>
        </p:nvSpPr>
        <p:spPr>
          <a:xfrm>
            <a:off x="4357688" y="2500313"/>
            <a:ext cx="4041775" cy="571500"/>
          </a:xfrm>
        </p:spPr>
        <p:txBody>
          <a:bodyPr>
            <a:normAutofit fontScale="25000" lnSpcReduction="20000"/>
          </a:bodyPr>
          <a:lstStyle/>
          <a:p>
            <a:pPr algn="ctr">
              <a:buFontTx/>
              <a:buNone/>
              <a:defRPr/>
            </a:pPr>
            <a:r>
              <a:rPr lang="ru-RU" sz="9600" b="1" i="1" dirty="0" smtClean="0"/>
              <a:t>Цветок из </a:t>
            </a:r>
            <a:r>
              <a:rPr lang="ru-RU" sz="9600" b="1" i="1" dirty="0" err="1" smtClean="0"/>
              <a:t>присборенной</a:t>
            </a:r>
            <a:r>
              <a:rPr lang="ru-RU" sz="9600" b="1" i="1" dirty="0" smtClean="0"/>
              <a:t>  ленты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5" y="3214688"/>
            <a:ext cx="27654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Прямоугольник 25"/>
          <p:cNvSpPr>
            <a:spLocks noChangeArrowheads="1"/>
          </p:cNvSpPr>
          <p:nvPr/>
        </p:nvSpPr>
        <p:spPr bwMode="auto">
          <a:xfrm>
            <a:off x="2714625" y="4572000"/>
            <a:ext cx="42878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/>
              <a:t>Шов «вперед иголку» </a:t>
            </a:r>
            <a:r>
              <a:rPr lang="ru-RU" sz="2400"/>
              <a:t>обвитой</a:t>
            </a:r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28875" y="5000625"/>
            <a:ext cx="4516438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  <p:bldP spid="10247" grpId="0"/>
      <p:bldP spid="23" grpId="0" build="p"/>
      <p:bldP spid="10251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343</Words>
  <Application>Microsoft Office PowerPoint</Application>
  <PresentationFormat>Экран (4:3)</PresentationFormat>
  <Paragraphs>53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Monotype Corsiva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Вышивка лентами</vt:lpstr>
      <vt:lpstr>Основные приемы и швы</vt:lpstr>
      <vt:lpstr>Роза на каркасе</vt:lpstr>
      <vt:lpstr>Вышивка «Букет белых роз»</vt:lpstr>
      <vt:lpstr>Диванная подушка</vt:lpstr>
      <vt:lpstr>Саше с вышитыми розами</vt:lpstr>
      <vt:lpstr>Вышивка бисером </vt:lpstr>
      <vt:lpstr>Основные приемы вышивки бисером</vt:lpstr>
      <vt:lpstr>Способы нашивания пайеток</vt:lpstr>
      <vt:lpstr>Способы оформления края</vt:lpstr>
      <vt:lpstr>Диванный валик</vt:lpstr>
      <vt:lpstr>Игольница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Дарёна</cp:lastModifiedBy>
  <cp:revision>34</cp:revision>
  <dcterms:created xsi:type="dcterms:W3CDTF">2008-10-02T06:09:17Z</dcterms:created>
  <dcterms:modified xsi:type="dcterms:W3CDTF">2012-04-19T18:56:47Z</dcterms:modified>
</cp:coreProperties>
</file>