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8" r:id="rId2"/>
    <p:sldId id="279" r:id="rId3"/>
    <p:sldId id="280" r:id="rId4"/>
    <p:sldId id="281" r:id="rId5"/>
    <p:sldId id="282" r:id="rId6"/>
    <p:sldId id="283" r:id="rId7"/>
    <p:sldId id="285" r:id="rId8"/>
    <p:sldId id="307" r:id="rId9"/>
    <p:sldId id="288" r:id="rId10"/>
    <p:sldId id="289" r:id="rId11"/>
    <p:sldId id="290" r:id="rId12"/>
    <p:sldId id="291" r:id="rId13"/>
    <p:sldId id="292" r:id="rId14"/>
    <p:sldId id="293" r:id="rId15"/>
    <p:sldId id="306" r:id="rId16"/>
    <p:sldId id="294" r:id="rId17"/>
    <p:sldId id="295" r:id="rId18"/>
    <p:sldId id="297" r:id="rId19"/>
    <p:sldId id="296" r:id="rId20"/>
    <p:sldId id="298" r:id="rId21"/>
    <p:sldId id="299" r:id="rId22"/>
    <p:sldId id="308" r:id="rId23"/>
    <p:sldId id="300" r:id="rId24"/>
    <p:sldId id="301" r:id="rId25"/>
    <p:sldId id="302" r:id="rId26"/>
    <p:sldId id="287" r:id="rId27"/>
    <p:sldId id="303" r:id="rId28"/>
    <p:sldId id="304" r:id="rId29"/>
    <p:sldId id="305" r:id="rId30"/>
    <p:sldId id="30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99"/>
    <a:srgbClr val="662406"/>
    <a:srgbClr val="993300"/>
    <a:srgbClr val="006699"/>
    <a:srgbClr val="990000"/>
    <a:srgbClr val="808000"/>
    <a:srgbClr val="2F1103"/>
    <a:srgbClr val="CC00FF"/>
    <a:srgbClr val="663300"/>
    <a:srgbClr val="AA6D5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1552" autoAdjust="0"/>
  </p:normalViewPr>
  <p:slideViewPr>
    <p:cSldViewPr>
      <p:cViewPr varScale="1">
        <p:scale>
          <a:sx n="68" d="100"/>
          <a:sy n="68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C1E66-44A3-4666-89BC-FCAA077A783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2205B-86FB-44BF-9288-BA5898F75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030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2205B-86FB-44BF-9288-BA5898F75AF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803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2205B-86FB-44BF-9288-BA5898F75AFA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 userDrawn="1"/>
        </p:nvSpPr>
        <p:spPr>
          <a:xfrm>
            <a:off x="685800" y="1905000"/>
            <a:ext cx="7924800" cy="19812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9AC6D-867C-46B0-A20E-16DE6DC13B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Рисунок 7" descr="Безимени-1.gif"/>
          <p:cNvPicPr>
            <a:picLocks noChangeAspect="1"/>
          </p:cNvPicPr>
          <p:nvPr userDrawn="1"/>
        </p:nvPicPr>
        <p:blipFill>
          <a:blip r:embed="rId2" cstate="email"/>
          <a:srcRect l="50938" t="45000" r="32187" b="35000"/>
          <a:stretch>
            <a:fillRect/>
          </a:stretch>
        </p:blipFill>
        <p:spPr>
          <a:xfrm>
            <a:off x="7429520" y="1119200"/>
            <a:ext cx="1714480" cy="1523982"/>
          </a:xfrm>
          <a:prstGeom prst="rect">
            <a:avLst/>
          </a:prstGeom>
        </p:spPr>
      </p:pic>
      <p:pic>
        <p:nvPicPr>
          <p:cNvPr id="9" name="Рисунок 8" descr="logotip[1].png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806000">
            <a:off x="7548974" y="1500836"/>
            <a:ext cx="1062207" cy="7619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A6652-5C64-49D1-BB7C-62D709304D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 userDrawn="1"/>
        </p:nvSpPr>
        <p:spPr>
          <a:xfrm rot="5400000">
            <a:off x="5029200" y="2286000"/>
            <a:ext cx="5334000" cy="24384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2B266-8B09-4DF4-B6E9-6E1FD1D244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Рисунок 7" descr="Безимени-1.gif"/>
          <p:cNvPicPr>
            <a:picLocks noChangeAspect="1"/>
          </p:cNvPicPr>
          <p:nvPr userDrawn="1"/>
        </p:nvPicPr>
        <p:blipFill>
          <a:blip r:embed="rId2" cstate="email"/>
          <a:srcRect l="50938" t="45000" r="32187" b="35000"/>
          <a:stretch>
            <a:fillRect/>
          </a:stretch>
        </p:blipFill>
        <p:spPr>
          <a:xfrm rot="5400000">
            <a:off x="5984888" y="5230822"/>
            <a:ext cx="1571572" cy="1396952"/>
          </a:xfrm>
          <a:prstGeom prst="rect">
            <a:avLst/>
          </a:prstGeom>
        </p:spPr>
      </p:pic>
      <p:pic>
        <p:nvPicPr>
          <p:cNvPr id="9" name="Рисунок 8" descr="logotip[1].png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5400000">
            <a:off x="6186438" y="5580060"/>
            <a:ext cx="926400" cy="698476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0521-CFDC-4B0B-8882-E9032BC15D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7854D-845A-4ACB-87C1-176E473AA6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Горизонтальный свиток 6"/>
          <p:cNvSpPr/>
          <p:nvPr userDrawn="1"/>
        </p:nvSpPr>
        <p:spPr>
          <a:xfrm>
            <a:off x="685800" y="3962400"/>
            <a:ext cx="7924800" cy="19812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Безимени-1.gif"/>
          <p:cNvPicPr>
            <a:picLocks noChangeAspect="1"/>
          </p:cNvPicPr>
          <p:nvPr userDrawn="1"/>
        </p:nvPicPr>
        <p:blipFill>
          <a:blip r:embed="rId2" cstate="email"/>
          <a:srcRect l="50938" t="45000" r="32187" b="35000"/>
          <a:stretch>
            <a:fillRect/>
          </a:stretch>
        </p:blipFill>
        <p:spPr>
          <a:xfrm>
            <a:off x="7563466" y="4881601"/>
            <a:ext cx="1580534" cy="1404919"/>
          </a:xfrm>
          <a:prstGeom prst="rect">
            <a:avLst/>
          </a:prstGeom>
        </p:spPr>
      </p:pic>
      <p:pic>
        <p:nvPicPr>
          <p:cNvPr id="9" name="Рисунок 8" descr="logotip[1].png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827336" y="5262589"/>
            <a:ext cx="931684" cy="702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0280E-B917-4050-9E6F-F848EB0DE9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984CE-C044-4503-9DBD-E0591DC37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E44FD-D638-4CBB-A4F8-A4670E3F02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6B0BE-D5C8-4EB6-B7EE-9142C44BDB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" name="Рисунок 4" descr="Безимени-1.gif"/>
          <p:cNvPicPr>
            <a:picLocks noChangeAspect="1"/>
          </p:cNvPicPr>
          <p:nvPr userDrawn="1"/>
        </p:nvPicPr>
        <p:blipFill>
          <a:blip r:embed="rId2" cstate="email"/>
          <a:srcRect l="50938" t="45000" r="32187" b="35000"/>
          <a:stretch>
            <a:fillRect/>
          </a:stretch>
        </p:blipFill>
        <p:spPr>
          <a:xfrm>
            <a:off x="7500958" y="428604"/>
            <a:ext cx="1526987" cy="1357322"/>
          </a:xfrm>
          <a:prstGeom prst="rect">
            <a:avLst/>
          </a:prstGeom>
        </p:spPr>
      </p:pic>
      <p:pic>
        <p:nvPicPr>
          <p:cNvPr id="6" name="Рисунок 5" descr="logotip[1].png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742845" y="714355"/>
            <a:ext cx="900119" cy="678661"/>
          </a:xfrm>
          <a:prstGeom prst="rect">
            <a:avLst/>
          </a:prstGeom>
        </p:spPr>
      </p:pic>
    </p:spTree>
  </p:cSld>
  <p:clrMapOvr>
    <a:masterClrMapping/>
  </p:clrMapOvr>
  <p:transition spd="slow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 userDrawn="1"/>
        </p:nvSpPr>
        <p:spPr>
          <a:xfrm>
            <a:off x="381000" y="685800"/>
            <a:ext cx="3124200" cy="8382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2D6D-893B-449A-8387-CD487C780B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" name="Рисунок 9" descr="Безимени-1.gif"/>
          <p:cNvPicPr>
            <a:picLocks noChangeAspect="1"/>
          </p:cNvPicPr>
          <p:nvPr userDrawn="1"/>
        </p:nvPicPr>
        <p:blipFill>
          <a:blip r:embed="rId2" cstate="email"/>
          <a:srcRect l="50938" t="45000" r="32187" b="35000"/>
          <a:stretch>
            <a:fillRect/>
          </a:stretch>
        </p:blipFill>
        <p:spPr>
          <a:xfrm>
            <a:off x="3071769" y="1142984"/>
            <a:ext cx="642942" cy="571504"/>
          </a:xfrm>
          <a:prstGeom prst="rect">
            <a:avLst/>
          </a:prstGeom>
        </p:spPr>
      </p:pic>
      <p:pic>
        <p:nvPicPr>
          <p:cNvPr id="11" name="Рисунок 10" descr="logotip[1].png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143240" y="1285860"/>
            <a:ext cx="378998" cy="285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slow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04357-3126-4D0B-A81B-142EE616BC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Горизонтальный свиток 7"/>
          <p:cNvSpPr/>
          <p:nvPr userDrawn="1"/>
        </p:nvSpPr>
        <p:spPr>
          <a:xfrm>
            <a:off x="1676400" y="4572000"/>
            <a:ext cx="5715000" cy="9906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Безимени-1.gif"/>
          <p:cNvPicPr>
            <a:picLocks noChangeAspect="1"/>
          </p:cNvPicPr>
          <p:nvPr userDrawn="1"/>
        </p:nvPicPr>
        <p:blipFill>
          <a:blip r:embed="rId2" cstate="email"/>
          <a:srcRect l="50938" t="45000" r="32187" b="35000"/>
          <a:stretch>
            <a:fillRect/>
          </a:stretch>
        </p:blipFill>
        <p:spPr>
          <a:xfrm flipH="1">
            <a:off x="500002" y="5072074"/>
            <a:ext cx="1285884" cy="1143008"/>
          </a:xfrm>
          <a:prstGeom prst="rect">
            <a:avLst/>
          </a:prstGeom>
        </p:spPr>
      </p:pic>
      <p:pic>
        <p:nvPicPr>
          <p:cNvPr id="10" name="Рисунок 9" descr="logotip[1].png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28662" y="5357826"/>
            <a:ext cx="757995" cy="571504"/>
          </a:xfrm>
          <a:prstGeom prst="rect">
            <a:avLst/>
          </a:prstGeom>
        </p:spPr>
      </p:pic>
    </p:spTree>
  </p:cSld>
  <p:clrMapOvr>
    <a:masterClrMapping/>
  </p:clrMapOvr>
  <p:transition spd="slow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91E2C4-1C63-4999-A5A5-BC4F2F070A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81000" y="685800"/>
            <a:ext cx="8382000" cy="14478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Безимени-1.gif"/>
          <p:cNvPicPr>
            <a:picLocks noChangeAspect="1"/>
          </p:cNvPicPr>
          <p:nvPr/>
        </p:nvPicPr>
        <p:blipFill>
          <a:blip r:embed="rId14" cstate="email"/>
          <a:srcRect l="50938" t="45000" r="32187" b="35000"/>
          <a:stretch>
            <a:fillRect/>
          </a:stretch>
        </p:blipFill>
        <p:spPr>
          <a:xfrm>
            <a:off x="7858116" y="1500174"/>
            <a:ext cx="1285884" cy="1143008"/>
          </a:xfrm>
          <a:prstGeom prst="rect">
            <a:avLst/>
          </a:prstGeom>
        </p:spPr>
      </p:pic>
      <p:pic>
        <p:nvPicPr>
          <p:cNvPr id="11" name="Рисунок 10" descr="logotip[1].png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001024" y="1785926"/>
            <a:ext cx="757995" cy="57150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229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sterdam_vp" pitchFamily="8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merican Retro" pitchFamily="66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merican Retro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merican Retro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Retro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Retro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9.xml"/><Relationship Id="rId9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24.xml"/><Relationship Id="rId7" Type="http://schemas.openxmlformats.org/officeDocument/2006/relationships/slide" Target="slide2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6.xml"/><Relationship Id="rId9" Type="http://schemas.openxmlformats.org/officeDocument/2006/relationships/slide" Target="slide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12.xml"/><Relationship Id="rId9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b="1" dirty="0" err="1" smtClean="0">
                <a:solidFill>
                  <a:srgbClr val="2F1103"/>
                </a:solidFill>
                <a:latin typeface="American Retro" pitchFamily="66" charset="0"/>
              </a:rPr>
              <a:t>Эрудицион</a:t>
            </a:r>
            <a:endParaRPr lang="ru-RU" sz="8800" b="1" dirty="0">
              <a:solidFill>
                <a:srgbClr val="2F1103"/>
              </a:solidFill>
              <a:latin typeface="American Retro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175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990000"/>
                </a:solidFill>
              </a:rPr>
              <a:t>По страницам изученных произведений</a:t>
            </a:r>
            <a:endParaRPr lang="ru-RU" sz="48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72" y="1028635"/>
            <a:ext cx="68964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«…начертил в порыве восторга имя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своей любимой на столе по пыли,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которой стол был обильно покрыт…»</a:t>
            </a:r>
            <a:endParaRPr lang="ru-RU" sz="2800" b="1" dirty="0">
              <a:solidFill>
                <a:srgbClr val="662406"/>
              </a:solidFill>
              <a:latin typeface="American Retro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4500570"/>
            <a:ext cx="6715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American Retro" pitchFamily="66" charset="0"/>
              </a:rPr>
              <a:t>Обломов </a:t>
            </a:r>
          </a:p>
          <a:p>
            <a:r>
              <a:rPr lang="ru-RU" sz="4000" b="1" dirty="0" smtClean="0">
                <a:solidFill>
                  <a:srgbClr val="990000"/>
                </a:solidFill>
                <a:latin typeface="American Retro" pitchFamily="66" charset="0"/>
              </a:rPr>
              <a:t>Илья Ильич</a:t>
            </a:r>
          </a:p>
          <a:p>
            <a:r>
              <a:rPr lang="ru-RU" sz="4000" b="1" dirty="0" smtClean="0">
                <a:solidFill>
                  <a:srgbClr val="990000"/>
                </a:solidFill>
                <a:latin typeface="American Retro" pitchFamily="66" charset="0"/>
              </a:rPr>
              <a:t>И.А.Гончаров«Обломов»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500306"/>
            <a:ext cx="3860445" cy="2829706"/>
          </a:xfrm>
          <a:prstGeom prst="rect">
            <a:avLst/>
          </a:prstGeom>
          <a:noFill/>
          <a:ln w="38100">
            <a:solidFill>
              <a:srgbClr val="336699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301427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72" y="836712"/>
            <a:ext cx="90172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«Ей было лет 30. Она была очень бела 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и полна</a:t>
            </a:r>
            <a:r>
              <a:rPr lang="en-US" sz="2800" b="1" dirty="0" smtClean="0">
                <a:solidFill>
                  <a:srgbClr val="662406"/>
                </a:solidFill>
                <a:latin typeface="American Retro" pitchFamily="66" charset="0"/>
              </a:rPr>
              <a:t> </a:t>
            </a:r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в лице, так что румянец, кажется,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не мог пробиться сквозь щёки. Бровей у неё 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почти совсем не было, а были на их местах 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немного будто припухлые, лоснящиеся полосы 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с редкими светлыми волосами…»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286124"/>
            <a:ext cx="2372772" cy="3180004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44" y="4426565"/>
            <a:ext cx="62746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990000"/>
                </a:solidFill>
                <a:latin typeface="American Retro" pitchFamily="66" charset="0"/>
              </a:rPr>
              <a:t>Агафья Матвеевна Пшеницына</a:t>
            </a:r>
            <a:endParaRPr lang="ru-RU" sz="3600" b="1" dirty="0" smtClean="0">
              <a:solidFill>
                <a:srgbClr val="990000"/>
              </a:solidFill>
              <a:latin typeface="American Retro" pitchFamily="66" charset="0"/>
            </a:endParaRPr>
          </a:p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И.А.Гончаров «Обломов»</a:t>
            </a:r>
            <a:endParaRPr lang="ru-RU" sz="3600" b="1" dirty="0">
              <a:solidFill>
                <a:srgbClr val="990000"/>
              </a:solidFill>
              <a:latin typeface="American Retro" pitchFamily="66" charset="0"/>
            </a:endParaRPr>
          </a:p>
          <a:p>
            <a:endParaRPr lang="ru-RU" sz="4400" b="1" dirty="0" smtClean="0">
              <a:solidFill>
                <a:srgbClr val="990000"/>
              </a:solidFill>
              <a:latin typeface="American Retro" pitchFamily="66" charset="0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02265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72" y="1028635"/>
            <a:ext cx="65165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2406"/>
                </a:solidFill>
                <a:latin typeface="American Retro" pitchFamily="66" charset="0"/>
              </a:rPr>
              <a:t>«Какая у ней на лице улыбка </a:t>
            </a:r>
          </a:p>
          <a:p>
            <a:r>
              <a:rPr lang="ru-RU" sz="3200" b="1" dirty="0" smtClean="0">
                <a:solidFill>
                  <a:srgbClr val="662406"/>
                </a:solidFill>
                <a:latin typeface="American Retro" pitchFamily="66" charset="0"/>
              </a:rPr>
              <a:t>ангельская, а от лица-то </a:t>
            </a:r>
          </a:p>
          <a:p>
            <a:r>
              <a:rPr lang="ru-RU" sz="3200" b="1" dirty="0" smtClean="0">
                <a:solidFill>
                  <a:srgbClr val="662406"/>
                </a:solidFill>
                <a:latin typeface="American Retro" pitchFamily="66" charset="0"/>
              </a:rPr>
              <a:t>как будто светится»</a:t>
            </a:r>
            <a:endParaRPr lang="ru-RU" sz="3200" b="1" dirty="0">
              <a:solidFill>
                <a:srgbClr val="662406"/>
              </a:solidFill>
              <a:latin typeface="American Retro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4429132"/>
            <a:ext cx="4744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American Retro" pitchFamily="66" charset="0"/>
              </a:rPr>
              <a:t>Катерина</a:t>
            </a:r>
          </a:p>
          <a:p>
            <a:r>
              <a:rPr lang="ru-RU" sz="4000" b="1" dirty="0" smtClean="0">
                <a:solidFill>
                  <a:srgbClr val="990000"/>
                </a:solidFill>
                <a:latin typeface="American Retro" pitchFamily="66" charset="0"/>
              </a:rPr>
              <a:t>А.Н. Островский «Гроза»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143116"/>
            <a:ext cx="2571768" cy="3932368"/>
          </a:xfrm>
          <a:prstGeom prst="rect">
            <a:avLst/>
          </a:prstGeom>
          <a:noFill/>
          <a:ln w="38100">
            <a:solidFill>
              <a:srgbClr val="336699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639687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28635"/>
            <a:ext cx="8786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«Ей от роду шёл 24 год; росту она была 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невысокого, но стройная, шея точно из мрамора выточенная, плечи круглые, грудь крепкая, носик прямой, тоненький, глаза чёрные, живые…»</a:t>
            </a:r>
            <a:endParaRPr lang="ru-RU" sz="2800" b="1" dirty="0">
              <a:solidFill>
                <a:srgbClr val="662406"/>
              </a:solidFill>
              <a:latin typeface="American Retro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4500570"/>
            <a:ext cx="62664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Катерина Измайлова</a:t>
            </a:r>
          </a:p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Н.С.Лесков «Леди Макбет</a:t>
            </a:r>
          </a:p>
          <a:p>
            <a:r>
              <a:rPr lang="ru-RU" sz="3600" b="1" dirty="0" err="1" smtClean="0">
                <a:solidFill>
                  <a:srgbClr val="990000"/>
                </a:solidFill>
                <a:latin typeface="American Retro" pitchFamily="66" charset="0"/>
              </a:rPr>
              <a:t>Мценского</a:t>
            </a:r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 уезда»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928934"/>
            <a:ext cx="2000264" cy="3571900"/>
          </a:xfrm>
          <a:prstGeom prst="rect">
            <a:avLst/>
          </a:prstGeom>
          <a:noFill/>
          <a:ln w="38100">
            <a:solidFill>
              <a:srgbClr val="336699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325383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72" y="1028635"/>
            <a:ext cx="84032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«…сватался за всех богатых невест 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в губернии и, получив отказ от руки и от 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дому, с сокрушённым сердцем доверял своё 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горе всем друзьям и знакомым»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4214818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Помещик </a:t>
            </a:r>
            <a:r>
              <a:rPr lang="ru-RU" sz="3600" b="1" dirty="0" err="1" smtClean="0">
                <a:solidFill>
                  <a:srgbClr val="990000"/>
                </a:solidFill>
                <a:latin typeface="American Retro" pitchFamily="66" charset="0"/>
              </a:rPr>
              <a:t>Полутыкин</a:t>
            </a:r>
            <a:endParaRPr lang="ru-RU" sz="3600" b="1" dirty="0" smtClean="0">
              <a:solidFill>
                <a:srgbClr val="990000"/>
              </a:solidFill>
              <a:latin typeface="American Retro" pitchFamily="66" charset="0"/>
            </a:endParaRPr>
          </a:p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И.С.Тургенев «Хорь и </a:t>
            </a:r>
            <a:r>
              <a:rPr lang="ru-RU" sz="3600" b="1" dirty="0" err="1" smtClean="0">
                <a:solidFill>
                  <a:srgbClr val="990000"/>
                </a:solidFill>
                <a:latin typeface="American Retro" pitchFamily="66" charset="0"/>
              </a:rPr>
              <a:t>Калиныч</a:t>
            </a:r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»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  <p:pic>
        <p:nvPicPr>
          <p:cNvPr id="13316" name="Picture 4" descr="Картинка 60 из 1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2597983"/>
            <a:ext cx="2451968" cy="3960871"/>
          </a:xfrm>
          <a:prstGeom prst="rect">
            <a:avLst/>
          </a:prstGeom>
          <a:noFill/>
          <a:ln w="38100">
            <a:solidFill>
              <a:srgbClr val="336699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4101341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71546"/>
            <a:ext cx="6786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…«Твёрдо знал уже, что будет жить для </a:t>
            </a:r>
            <a:r>
              <a:rPr lang="ru-RU" sz="2800" b="1" dirty="0" err="1" smtClean="0">
                <a:solidFill>
                  <a:srgbClr val="662406"/>
                </a:solidFill>
                <a:latin typeface="American Retro" pitchFamily="66" charset="0"/>
              </a:rPr>
              <a:t>счастия</a:t>
            </a:r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 убогого и тёмного родного уголка»?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071942"/>
            <a:ext cx="6286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Гриша </a:t>
            </a:r>
            <a:r>
              <a:rPr lang="ru-RU" sz="3600" b="1" dirty="0" err="1" smtClean="0">
                <a:solidFill>
                  <a:srgbClr val="990000"/>
                </a:solidFill>
                <a:latin typeface="American Retro" pitchFamily="66" charset="0"/>
              </a:rPr>
              <a:t>Добросклонов</a:t>
            </a:r>
            <a:endParaRPr lang="ru-RU" sz="3600" b="1" dirty="0" smtClean="0">
              <a:solidFill>
                <a:srgbClr val="990000"/>
              </a:solidFill>
              <a:latin typeface="American Retro" pitchFamily="66" charset="0"/>
            </a:endParaRPr>
          </a:p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Н.А.Некрасов «Кому на Руси жить хорошо»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  <p:pic>
        <p:nvPicPr>
          <p:cNvPr id="16386" name="Picture 2" descr="Картинка 1 из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500306"/>
            <a:ext cx="2571768" cy="3963550"/>
          </a:xfrm>
          <a:prstGeom prst="rect">
            <a:avLst/>
          </a:prstGeom>
          <a:noFill/>
          <a:ln w="38100">
            <a:solidFill>
              <a:srgbClr val="336699"/>
            </a:solidFill>
          </a:ln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" y="836712"/>
            <a:ext cx="8229600" cy="117316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662406"/>
                </a:solidFill>
                <a:latin typeface="American Retro" pitchFamily="66" charset="0"/>
              </a:rPr>
              <a:t>Чьи слова?</a:t>
            </a:r>
            <a:endParaRPr lang="ru-RU" sz="4800" b="1" dirty="0">
              <a:solidFill>
                <a:srgbClr val="662406"/>
              </a:solidFill>
              <a:latin typeface="American Retro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28596" y="2428868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428992" y="2357430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300192" y="2297832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28596" y="4857760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500430" y="4786322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14348" y="2571744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3" action="ppaction://hlinksldjump"/>
              </a:rPr>
              <a:t>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3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587963" y="2533948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4" action="ppaction://hlinksldjump"/>
              </a:rPr>
              <a:t>15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4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714744" y="2643182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5" action="ppaction://hlinksldjump"/>
              </a:rPr>
              <a:t>10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5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85786" y="5143512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6" action="ppaction://hlinksldjump"/>
              </a:rPr>
              <a:t>20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6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57620" y="5000636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7" action="ppaction://hlinksldjump"/>
              </a:rPr>
              <a:t>25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286512" y="4714884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643702" y="4929198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8" action="ppaction://hlinksldjump"/>
              </a:rPr>
              <a:t>30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9" name="Стрелка влево 18">
            <a:hlinkClick r:id="rId9" action="ppaction://hlinksldjump"/>
          </p:cNvPr>
          <p:cNvSpPr/>
          <p:nvPr/>
        </p:nvSpPr>
        <p:spPr>
          <a:xfrm rot="10800000">
            <a:off x="8072462" y="6072206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59601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72" y="1028635"/>
            <a:ext cx="859241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2406"/>
                </a:solidFill>
                <a:latin typeface="American Retro" pitchFamily="66" charset="0"/>
              </a:rPr>
              <a:t>«Жестокие нравы в нашем городе,</a:t>
            </a:r>
          </a:p>
          <a:p>
            <a:r>
              <a:rPr lang="ru-RU" sz="3200" b="1" dirty="0" smtClean="0">
                <a:solidFill>
                  <a:srgbClr val="662406"/>
                </a:solidFill>
                <a:latin typeface="American Retro" pitchFamily="66" charset="0"/>
              </a:rPr>
              <a:t>сударь, жестокие! В мещанстве, сударь,</a:t>
            </a:r>
          </a:p>
          <a:p>
            <a:r>
              <a:rPr lang="ru-RU" sz="3200" b="1" dirty="0" smtClean="0">
                <a:solidFill>
                  <a:srgbClr val="662406"/>
                </a:solidFill>
                <a:latin typeface="American Retro" pitchFamily="66" charset="0"/>
              </a:rPr>
              <a:t>вы ничего, кроме грубости да бедности </a:t>
            </a:r>
          </a:p>
          <a:p>
            <a:r>
              <a:rPr lang="ru-RU" sz="3200" b="1" dirty="0" smtClean="0">
                <a:solidFill>
                  <a:srgbClr val="662406"/>
                </a:solidFill>
                <a:latin typeface="American Retro" pitchFamily="66" charset="0"/>
              </a:rPr>
              <a:t>нагольной, не увидите…»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3857628"/>
            <a:ext cx="464347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990000"/>
                </a:solidFill>
                <a:latin typeface="American Retro" pitchFamily="66" charset="0"/>
              </a:rPr>
              <a:t>Кулигин</a:t>
            </a:r>
            <a:endParaRPr lang="ru-RU" sz="3600" b="1" dirty="0" smtClean="0">
              <a:solidFill>
                <a:srgbClr val="990000"/>
              </a:solidFill>
              <a:latin typeface="American Retro" pitchFamily="66" charset="0"/>
            </a:endParaRPr>
          </a:p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А.Н. Островский «</a:t>
            </a:r>
            <a:r>
              <a:rPr lang="ru-RU" sz="3600" b="1" dirty="0">
                <a:solidFill>
                  <a:srgbClr val="990000"/>
                </a:solidFill>
                <a:latin typeface="American Retro" pitchFamily="66" charset="0"/>
              </a:rPr>
              <a:t>Гроза»</a:t>
            </a:r>
          </a:p>
          <a:p>
            <a:endParaRPr lang="ru-RU" sz="4400" b="1" dirty="0" smtClean="0">
              <a:solidFill>
                <a:srgbClr val="990000"/>
              </a:solidFill>
              <a:latin typeface="American Retro" pitchFamily="66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  <p:pic>
        <p:nvPicPr>
          <p:cNvPr id="11266" name="Picture 2" descr="http://im6-tub-ru.yandex.net/i?id=332178597-33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714620"/>
            <a:ext cx="2428892" cy="3756019"/>
          </a:xfrm>
          <a:prstGeom prst="rect">
            <a:avLst/>
          </a:prstGeom>
          <a:noFill/>
          <a:ln w="38100">
            <a:solidFill>
              <a:srgbClr val="336699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8676812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71546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«По-моему, или всё или ничего. Жизнь 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за жизнь. Взял мою, отдай свою, и тогда уже без сожаленья, без возврата. А то лучше и не надо»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4071942"/>
            <a:ext cx="471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Анна Одинцова</a:t>
            </a:r>
          </a:p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Тургенев И.С. «Отцы и дети»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  <p:pic>
        <p:nvPicPr>
          <p:cNvPr id="10242" name="Picture 2" descr="Картинка 1 из 83"/>
          <p:cNvPicPr>
            <a:picLocks noChangeAspect="1" noChangeArrowheads="1"/>
          </p:cNvPicPr>
          <p:nvPr/>
        </p:nvPicPr>
        <p:blipFill>
          <a:blip r:embed="rId3" cstate="email"/>
          <a:srcRect l="19298"/>
          <a:stretch>
            <a:fillRect/>
          </a:stretch>
        </p:blipFill>
        <p:spPr bwMode="auto">
          <a:xfrm>
            <a:off x="4669548" y="2714620"/>
            <a:ext cx="4117294" cy="3571900"/>
          </a:xfrm>
          <a:prstGeom prst="rect">
            <a:avLst/>
          </a:prstGeom>
          <a:noFill/>
          <a:ln w="38100">
            <a:solidFill>
              <a:srgbClr val="336699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8676812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1546"/>
            <a:ext cx="85924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«Для меня любовь- это всё равно, что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… жизнь… долг, обязанность, отсюда следует-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 любовь тоже долг»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4786322"/>
            <a:ext cx="68162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American Retro" pitchFamily="66" charset="0"/>
              </a:rPr>
              <a:t>Ольга Ильинская</a:t>
            </a:r>
          </a:p>
          <a:p>
            <a:r>
              <a:rPr lang="ru-RU" sz="4000" b="1" dirty="0" smtClean="0">
                <a:solidFill>
                  <a:srgbClr val="990000"/>
                </a:solidFill>
                <a:latin typeface="American Retro" pitchFamily="66" charset="0"/>
              </a:rPr>
              <a:t>И.А.Гончаров «Обломов</a:t>
            </a:r>
            <a:r>
              <a:rPr lang="ru-RU" sz="4400" b="1" dirty="0" smtClean="0">
                <a:solidFill>
                  <a:srgbClr val="990000"/>
                </a:solidFill>
                <a:latin typeface="American Retro" pitchFamily="66" charset="0"/>
              </a:rPr>
              <a:t>»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  <p:pic>
        <p:nvPicPr>
          <p:cNvPr id="6" name="Picture 5" descr="Ольга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143116"/>
            <a:ext cx="2710879" cy="3353149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676812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2406"/>
                </a:solidFill>
                <a:latin typeface="American Retro" pitchFamily="66" charset="0"/>
              </a:rPr>
              <a:t>Писатель и его творчество</a:t>
            </a:r>
            <a:endParaRPr lang="ru-RU" b="1" dirty="0">
              <a:solidFill>
                <a:srgbClr val="662406"/>
              </a:solidFill>
              <a:latin typeface="American Retro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71472" y="2428868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571868" y="2285992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300192" y="2297832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71472" y="4572008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571868" y="4500570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37855" y="2584996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>
                <a:solidFill>
                  <a:srgbClr val="990000"/>
                </a:solidFill>
                <a:hlinkClick r:id="rId2" action="ppaction://hlinksldjump"/>
              </a:rPr>
              <a:t>5</a:t>
            </a:r>
            <a:endParaRPr lang="ru-RU" sz="4800" dirty="0">
              <a:solidFill>
                <a:srgbClr val="990000"/>
              </a:solidFill>
            </a:endParaRPr>
          </a:p>
        </p:txBody>
      </p:sp>
      <p:sp>
        <p:nvSpPr>
          <p:cNvPr id="13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587963" y="2533948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3" action="ppaction://hlinksldjump"/>
              </a:rPr>
              <a:t>15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4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23667" y="2616380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4" action="ppaction://hlinksldjump"/>
              </a:rPr>
              <a:t>10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5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57224" y="4857760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5" action="ppaction://hlinksldjump"/>
              </a:rPr>
              <a:t>20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6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000496" y="4857760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6" action="ppaction://hlinksldjump"/>
              </a:rPr>
              <a:t>25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6500826" y="4572008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715140" y="4857760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7" action="ppaction://hlinksldjump"/>
              </a:rPr>
              <a:t>30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7" name="Стрелка влево 16">
            <a:hlinkClick r:id="rId8" action="ppaction://hlinksldjump"/>
          </p:cNvPr>
          <p:cNvSpPr/>
          <p:nvPr/>
        </p:nvSpPr>
        <p:spPr>
          <a:xfrm rot="10800000">
            <a:off x="8072462" y="6072206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72" y="1028635"/>
            <a:ext cx="83936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Кто из героев романа </a:t>
            </a:r>
            <a:r>
              <a:rPr lang="ru-RU" sz="2800" b="1" dirty="0" err="1" smtClean="0">
                <a:solidFill>
                  <a:srgbClr val="662406"/>
                </a:solidFill>
                <a:latin typeface="American Retro" pitchFamily="66" charset="0"/>
              </a:rPr>
              <a:t>И.С.Тургенева</a:t>
            </a:r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 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«Отцы и дети» назвал Базарова «хищным», 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а Аркадия Кирсанова «ручным»?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4500570"/>
            <a:ext cx="415530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Катя, сестра </a:t>
            </a:r>
          </a:p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Анны Одинцовой</a:t>
            </a:r>
          </a:p>
          <a:p>
            <a:endParaRPr lang="ru-RU" sz="4400" b="1" dirty="0" smtClean="0">
              <a:solidFill>
                <a:srgbClr val="990000"/>
              </a:solidFill>
              <a:latin typeface="American Retro" pitchFamily="66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285720" y="6072206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  <p:pic>
        <p:nvPicPr>
          <p:cNvPr id="8194" name="Picture 2" descr="Картинка 1 из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571744"/>
            <a:ext cx="2786082" cy="3343298"/>
          </a:xfrm>
          <a:prstGeom prst="rect">
            <a:avLst/>
          </a:prstGeom>
          <a:noFill/>
          <a:ln w="38100">
            <a:solidFill>
              <a:srgbClr val="336699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8676812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72" y="1028635"/>
            <a:ext cx="882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«Русский человек со всем справится…»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4429132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Барин говорит </a:t>
            </a:r>
            <a:r>
              <a:rPr lang="ru-RU" sz="3600" b="1" dirty="0" err="1" smtClean="0">
                <a:solidFill>
                  <a:srgbClr val="990000"/>
                </a:solidFill>
                <a:latin typeface="American Retro" pitchFamily="66" charset="0"/>
              </a:rPr>
              <a:t>Флягину</a:t>
            </a:r>
            <a:endParaRPr lang="ru-RU" sz="3600" b="1" dirty="0" smtClean="0">
              <a:solidFill>
                <a:srgbClr val="990000"/>
              </a:solidFill>
              <a:latin typeface="American Retro" pitchFamily="66" charset="0"/>
            </a:endParaRPr>
          </a:p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Н.С. Лесков «Очарованный странник»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13857" y="1857364"/>
            <a:ext cx="3117950" cy="3143272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676812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2406"/>
                </a:solidFill>
                <a:latin typeface="American Retro" pitchFamily="66" charset="0"/>
              </a:rPr>
              <a:t>«Вся Россия – наш сад!»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4643446"/>
            <a:ext cx="58583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  <a:latin typeface="American Retro" pitchFamily="66" charset="0"/>
              </a:rPr>
              <a:t>Студент Петя Трофимов</a:t>
            </a:r>
          </a:p>
          <a:p>
            <a:r>
              <a:rPr lang="ru-RU" sz="3200" b="1" dirty="0" smtClean="0">
                <a:solidFill>
                  <a:srgbClr val="990000"/>
                </a:solidFill>
              </a:rPr>
              <a:t>А.П.Чехов «Вишнёвый сад»</a:t>
            </a:r>
            <a:endParaRPr lang="ru-RU" sz="32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85720" y="6072206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  <p:pic>
        <p:nvPicPr>
          <p:cNvPr id="9218" name="Picture 2" descr="Картинка 8 из 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2214554"/>
            <a:ext cx="2718613" cy="4057632"/>
          </a:xfrm>
          <a:prstGeom prst="rect">
            <a:avLst/>
          </a:prstGeom>
          <a:noFill/>
          <a:ln w="38100">
            <a:solidFill>
              <a:srgbClr val="336699"/>
            </a:solidFill>
          </a:ln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" y="836712"/>
            <a:ext cx="7607189" cy="115212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662406"/>
                </a:solidFill>
                <a:latin typeface="American Retro" pitchFamily="66" charset="0"/>
              </a:rPr>
              <a:t>Литературоведение</a:t>
            </a:r>
            <a:endParaRPr lang="ru-RU" sz="4800" b="1" dirty="0">
              <a:solidFill>
                <a:srgbClr val="662406"/>
              </a:solidFill>
              <a:latin typeface="American Retro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00034" y="2428868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643306" y="2428868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429388" y="2428868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714348" y="4643446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714744" y="4572008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928662" y="2643182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3" action="ppaction://hlinksldjump"/>
              </a:rPr>
              <a:t>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3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715140" y="2714620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4" action="ppaction://hlinksldjump"/>
              </a:rPr>
              <a:t>15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4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000496" y="2643182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5" action="ppaction://hlinksldjump"/>
              </a:rPr>
              <a:t>10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5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42976" y="4857760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6" action="ppaction://hlinksldjump"/>
              </a:rPr>
              <a:t>20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6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071934" y="4786322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7" action="ppaction://hlinksldjump"/>
              </a:rPr>
              <a:t>25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500826" y="4500570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786578" y="4714884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8" action="ppaction://hlinksldjump"/>
              </a:rPr>
              <a:t>30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9" name="Стрелка влево 18">
            <a:hlinkClick r:id="rId9" action="ppaction://hlinksldjump"/>
          </p:cNvPr>
          <p:cNvSpPr/>
          <p:nvPr/>
        </p:nvSpPr>
        <p:spPr>
          <a:xfrm rot="10800000">
            <a:off x="8072462" y="6072206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4595977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00108"/>
            <a:ext cx="8394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662406"/>
                </a:solidFill>
              </a:rPr>
              <a:t>Какой троп использован в следующих </a:t>
            </a:r>
          </a:p>
          <a:p>
            <a:pPr lvl="0"/>
            <a:r>
              <a:rPr lang="ru-RU" sz="2800" dirty="0" smtClean="0">
                <a:solidFill>
                  <a:srgbClr val="662406"/>
                </a:solidFill>
              </a:rPr>
              <a:t>строчках Ф.И.Тютчева:</a:t>
            </a:r>
          </a:p>
          <a:p>
            <a:r>
              <a:rPr lang="ru-RU" sz="2800" dirty="0" smtClean="0">
                <a:solidFill>
                  <a:srgbClr val="662406"/>
                </a:solidFill>
              </a:rPr>
              <a:t>«О чём ты воешь, </a:t>
            </a:r>
            <a:r>
              <a:rPr lang="ru-RU" sz="2800" dirty="0" err="1" smtClean="0">
                <a:solidFill>
                  <a:srgbClr val="662406"/>
                </a:solidFill>
              </a:rPr>
              <a:t>ветр</a:t>
            </a:r>
            <a:r>
              <a:rPr lang="ru-RU" sz="2800" dirty="0" smtClean="0">
                <a:solidFill>
                  <a:srgbClr val="662406"/>
                </a:solidFill>
              </a:rPr>
              <a:t> ночной?</a:t>
            </a:r>
          </a:p>
          <a:p>
            <a:r>
              <a:rPr lang="ru-RU" sz="2800" dirty="0" smtClean="0">
                <a:solidFill>
                  <a:srgbClr val="662406"/>
                </a:solidFill>
              </a:rPr>
              <a:t>  О чём так сетуешь безумно?»</a:t>
            </a:r>
          </a:p>
          <a:p>
            <a:endParaRPr lang="ru-RU" sz="2800" b="1" dirty="0" smtClean="0">
              <a:solidFill>
                <a:srgbClr val="662406"/>
              </a:solidFill>
              <a:latin typeface="American Retro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686" y="528638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Олицетворение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72" y="1028635"/>
            <a:ext cx="88232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662406"/>
                </a:solidFill>
              </a:rPr>
              <a:t>Какой художественный приём положен </a:t>
            </a:r>
          </a:p>
          <a:p>
            <a:pPr lvl="0"/>
            <a:r>
              <a:rPr lang="ru-RU" sz="2800" b="1" dirty="0" smtClean="0">
                <a:solidFill>
                  <a:srgbClr val="662406"/>
                </a:solidFill>
              </a:rPr>
              <a:t>в основу данного стихотворения?</a:t>
            </a:r>
            <a:r>
              <a:rPr lang="ru-RU" sz="2800" dirty="0" smtClean="0"/>
              <a:t> </a:t>
            </a:r>
          </a:p>
          <a:p>
            <a:r>
              <a:rPr lang="ru-RU" sz="2800" i="1" dirty="0" smtClean="0">
                <a:solidFill>
                  <a:srgbClr val="662406"/>
                </a:solidFill>
              </a:rPr>
              <a:t>Всесилен я и вместе слаб, </a:t>
            </a:r>
          </a:p>
          <a:p>
            <a:r>
              <a:rPr lang="ru-RU" sz="2800" i="1" dirty="0" smtClean="0">
                <a:solidFill>
                  <a:srgbClr val="662406"/>
                </a:solidFill>
              </a:rPr>
              <a:t>Властитель я и вместе раб,</a:t>
            </a:r>
          </a:p>
          <a:p>
            <a:r>
              <a:rPr lang="ru-RU" sz="2800" i="1" dirty="0" smtClean="0">
                <a:solidFill>
                  <a:srgbClr val="662406"/>
                </a:solidFill>
              </a:rPr>
              <a:t>Добро иль зло творю – о том не рассуждаю.</a:t>
            </a:r>
          </a:p>
          <a:p>
            <a:r>
              <a:rPr lang="ru-RU" sz="2800" i="1" dirty="0" smtClean="0">
                <a:solidFill>
                  <a:srgbClr val="662406"/>
                </a:solidFill>
              </a:rPr>
              <a:t>Я много отдаю, но мало получаю,</a:t>
            </a:r>
          </a:p>
          <a:p>
            <a:r>
              <a:rPr lang="ru-RU" sz="2800" i="1" dirty="0" smtClean="0">
                <a:solidFill>
                  <a:srgbClr val="662406"/>
                </a:solidFill>
              </a:rPr>
              <a:t>И в имя же своё собой повелеваю.</a:t>
            </a:r>
          </a:p>
          <a:p>
            <a:r>
              <a:rPr lang="ru-RU" sz="2800" i="1" dirty="0" smtClean="0">
                <a:solidFill>
                  <a:srgbClr val="662406"/>
                </a:solidFill>
              </a:rPr>
              <a:t>И если бить хочу кого,</a:t>
            </a:r>
          </a:p>
          <a:p>
            <a:r>
              <a:rPr lang="ru-RU" sz="2800" i="1" dirty="0" smtClean="0">
                <a:solidFill>
                  <a:srgbClr val="662406"/>
                </a:solidFill>
              </a:rPr>
              <a:t>То бью себя я самого. (Ф.И.Тютчев)</a:t>
            </a:r>
          </a:p>
          <a:p>
            <a:endParaRPr lang="ru-RU" sz="2800" b="1" dirty="0" smtClean="0">
              <a:solidFill>
                <a:srgbClr val="662406"/>
              </a:solidFill>
              <a:latin typeface="American Retro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438" y="557214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Антитеза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72" y="1028635"/>
            <a:ext cx="88232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Выберите определение, которое не соответствует понятию «драмы» как литературного рода</a:t>
            </a:r>
          </a:p>
          <a:p>
            <a:r>
              <a:rPr lang="ru-RU" sz="2400" i="1" dirty="0" smtClean="0">
                <a:solidFill>
                  <a:srgbClr val="662406"/>
                </a:solidFill>
              </a:rPr>
              <a:t>а) текст строится как сплошная цепь высказываний персонажей, прерываемая авторскими ремарками</a:t>
            </a:r>
          </a:p>
          <a:p>
            <a:r>
              <a:rPr lang="ru-RU" sz="2400" i="1" dirty="0" smtClean="0">
                <a:solidFill>
                  <a:srgbClr val="662406"/>
                </a:solidFill>
              </a:rPr>
              <a:t>б) пейзаж, описание интерьера, портреты действующих лиц являются главным художественным средством</a:t>
            </a:r>
          </a:p>
          <a:p>
            <a:r>
              <a:rPr lang="ru-RU" sz="2400" i="1" dirty="0" smtClean="0">
                <a:solidFill>
                  <a:srgbClr val="662406"/>
                </a:solidFill>
              </a:rPr>
              <a:t>в) предназначена не только для чтения, но и для исполнения актёрами в театре</a:t>
            </a:r>
          </a:p>
          <a:p>
            <a:r>
              <a:rPr lang="ru-RU" sz="2400" i="1" dirty="0" smtClean="0">
                <a:solidFill>
                  <a:srgbClr val="662406"/>
                </a:solidFill>
              </a:rPr>
              <a:t>г) нет авторского повествования и его прямых оценок героев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4942" y="5286388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Б</a:t>
            </a: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029576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72" y="1028635"/>
            <a:ext cx="88232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Восстановите фразу.</a:t>
            </a:r>
            <a:endParaRPr lang="ru-RU" sz="2800" dirty="0" smtClean="0"/>
          </a:p>
          <a:p>
            <a:r>
              <a:rPr lang="ru-RU" sz="2400" i="1" dirty="0" smtClean="0">
                <a:solidFill>
                  <a:srgbClr val="662406"/>
                </a:solidFill>
              </a:rPr>
              <a:t>а)… эпический жанр большой формы, раскрывающий историю нескольких, иногда многих человеческих судеб на протяжении длительного времени.</a:t>
            </a:r>
          </a:p>
          <a:p>
            <a:r>
              <a:rPr lang="ru-RU" sz="2400" i="1" dirty="0" smtClean="0">
                <a:solidFill>
                  <a:srgbClr val="662406"/>
                </a:solidFill>
              </a:rPr>
              <a:t>б)…небольшое произведение, поэтическое по содержанию и прозаическое по форме (жанр введён в русскую литературу И.С.Тургеневым).</a:t>
            </a:r>
          </a:p>
          <a:p>
            <a:r>
              <a:rPr lang="ru-RU" sz="2400" i="1" dirty="0" smtClean="0">
                <a:solidFill>
                  <a:srgbClr val="662406"/>
                </a:solidFill>
              </a:rPr>
              <a:t>в)…литературный род, главным лицом которого является сам автор, местом действия его внутренний мир, предметом изображения «переживания и страсти сердца и духа».</a:t>
            </a:r>
          </a:p>
          <a:p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endParaRPr lang="ru-RU" sz="2800" b="1" dirty="0" smtClean="0">
              <a:solidFill>
                <a:srgbClr val="662406"/>
              </a:solidFill>
              <a:latin typeface="American Retro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5072074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Роман</a:t>
            </a:r>
          </a:p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Стихотворение в прозе</a:t>
            </a:r>
          </a:p>
          <a:p>
            <a:r>
              <a:rPr lang="ru-RU" sz="3600" b="1" dirty="0" smtClean="0">
                <a:solidFill>
                  <a:srgbClr val="990000"/>
                </a:solidFill>
                <a:latin typeface="American Retro" pitchFamily="66" charset="0"/>
              </a:rPr>
              <a:t>Лирика 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676812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72" y="1028635"/>
            <a:ext cx="88232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Определите жанр произведений:</a:t>
            </a:r>
            <a:endParaRPr lang="ru-RU" sz="2800" dirty="0" smtClean="0"/>
          </a:p>
          <a:p>
            <a:pPr lvl="0"/>
            <a:r>
              <a:rPr lang="ru-RU" sz="2800" i="1" dirty="0" smtClean="0">
                <a:solidFill>
                  <a:srgbClr val="662406"/>
                </a:solidFill>
              </a:rPr>
              <a:t>И.С.Тургенев«Отцы и дети» - ?</a:t>
            </a:r>
          </a:p>
          <a:p>
            <a:pPr lvl="0"/>
            <a:r>
              <a:rPr lang="ru-RU" sz="2800" i="1" dirty="0" smtClean="0">
                <a:solidFill>
                  <a:srgbClr val="662406"/>
                </a:solidFill>
              </a:rPr>
              <a:t>А.Н.Островский«Гроза» - ?</a:t>
            </a:r>
          </a:p>
          <a:p>
            <a:pPr lvl="0"/>
            <a:r>
              <a:rPr lang="ru-RU" sz="2800" i="1" dirty="0" smtClean="0">
                <a:solidFill>
                  <a:srgbClr val="662406"/>
                </a:solidFill>
              </a:rPr>
              <a:t>А.А.Фет «…Свет небес высоких,</a:t>
            </a:r>
          </a:p>
          <a:p>
            <a:r>
              <a:rPr lang="ru-RU" sz="2800" i="1" dirty="0" smtClean="0">
                <a:solidFill>
                  <a:srgbClr val="662406"/>
                </a:solidFill>
              </a:rPr>
              <a:t>                   И блестящий снег,</a:t>
            </a:r>
          </a:p>
          <a:p>
            <a:r>
              <a:rPr lang="ru-RU" sz="2800" i="1" dirty="0" smtClean="0">
                <a:solidFill>
                  <a:srgbClr val="662406"/>
                </a:solidFill>
              </a:rPr>
              <a:t>                  И саней далёких</a:t>
            </a:r>
          </a:p>
          <a:p>
            <a:r>
              <a:rPr lang="ru-RU" sz="2800" i="1" dirty="0" smtClean="0">
                <a:solidFill>
                  <a:srgbClr val="662406"/>
                </a:solidFill>
              </a:rPr>
              <a:t>                 Одинокий бег..» - ?</a:t>
            </a:r>
          </a:p>
          <a:p>
            <a:pPr lvl="0"/>
            <a:r>
              <a:rPr lang="ru-RU" sz="2800" i="1" dirty="0" smtClean="0">
                <a:solidFill>
                  <a:srgbClr val="662406"/>
                </a:solidFill>
              </a:rPr>
              <a:t> И.С.Тургенев «Русский язык» -?</a:t>
            </a:r>
          </a:p>
          <a:p>
            <a:r>
              <a:rPr lang="ru-RU" sz="2800" dirty="0" smtClean="0"/>
              <a:t> </a:t>
            </a:r>
          </a:p>
          <a:p>
            <a:endParaRPr lang="ru-RU" sz="2800" b="1" dirty="0" smtClean="0">
              <a:solidFill>
                <a:srgbClr val="662406"/>
              </a:solidFill>
              <a:latin typeface="American Retro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32" y="4500570"/>
            <a:ext cx="6143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  <a:latin typeface="American Retro" pitchFamily="66" charset="0"/>
              </a:rPr>
              <a:t>Роман</a:t>
            </a:r>
          </a:p>
          <a:p>
            <a:r>
              <a:rPr lang="ru-RU" sz="3200" b="1" dirty="0" smtClean="0">
                <a:solidFill>
                  <a:srgbClr val="990000"/>
                </a:solidFill>
                <a:latin typeface="American Retro" pitchFamily="66" charset="0"/>
              </a:rPr>
              <a:t>Драма </a:t>
            </a:r>
          </a:p>
          <a:p>
            <a:r>
              <a:rPr lang="ru-RU" sz="3200" b="1" dirty="0" smtClean="0">
                <a:solidFill>
                  <a:srgbClr val="990000"/>
                </a:solidFill>
                <a:latin typeface="American Retro" pitchFamily="66" charset="0"/>
              </a:rPr>
              <a:t>Стихотворение</a:t>
            </a:r>
          </a:p>
          <a:p>
            <a:r>
              <a:rPr lang="ru-RU" sz="3200" b="1" dirty="0" smtClean="0">
                <a:solidFill>
                  <a:srgbClr val="990000"/>
                </a:solidFill>
                <a:latin typeface="American Retro" pitchFamily="66" charset="0"/>
              </a:rPr>
              <a:t>Стихотворение в прозе</a:t>
            </a:r>
          </a:p>
          <a:p>
            <a:r>
              <a:rPr lang="ru-RU" sz="3200" b="1" dirty="0" smtClean="0">
                <a:solidFill>
                  <a:srgbClr val="990000"/>
                </a:solidFill>
                <a:latin typeface="American Retro" pitchFamily="66" charset="0"/>
              </a:rPr>
              <a:t> 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676812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285720" y="6143644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8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Сформулируйте главные проблемы  произведений Ф.М.Достоевского: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а) «Записки из подполья»; б) «</a:t>
            </a:r>
            <a:r>
              <a:rPr lang="ru-RU" sz="2800" b="1" dirty="0" err="1" smtClean="0">
                <a:solidFill>
                  <a:srgbClr val="662406"/>
                </a:solidFill>
                <a:latin typeface="American Retro" pitchFamily="66" charset="0"/>
              </a:rPr>
              <a:t>Идиот</a:t>
            </a:r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»; в) «Преступление и наказание»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572008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American Retro" pitchFamily="66" charset="0"/>
              </a:rPr>
              <a:t>а) проблема человека-индивидуалиста</a:t>
            </a:r>
          </a:p>
          <a:p>
            <a:r>
              <a:rPr lang="ru-RU" sz="2800" b="1" dirty="0" smtClean="0">
                <a:solidFill>
                  <a:srgbClr val="990000"/>
                </a:solidFill>
                <a:latin typeface="American Retro" pitchFamily="66" charset="0"/>
              </a:rPr>
              <a:t>б) проблема дисгармоничного мира</a:t>
            </a:r>
          </a:p>
          <a:p>
            <a:r>
              <a:rPr lang="ru-RU" sz="2800" b="1" dirty="0" smtClean="0">
                <a:solidFill>
                  <a:srgbClr val="990000"/>
                </a:solidFill>
                <a:latin typeface="American Retro" pitchFamily="66" charset="0"/>
              </a:rPr>
              <a:t>в) проблема выбора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28670"/>
            <a:ext cx="7500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Назовите писателя второй половины 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19 века, написавшего 3 романа, которые начинаются на одну и ту же букву </a:t>
            </a:r>
            <a:endParaRPr lang="ru-RU" sz="2800" b="1" dirty="0">
              <a:solidFill>
                <a:srgbClr val="662406"/>
              </a:solidFill>
              <a:latin typeface="American Retro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2714620"/>
            <a:ext cx="64892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American Retro" pitchFamily="66" charset="0"/>
              </a:rPr>
              <a:t>И.А. Гончаров</a:t>
            </a:r>
          </a:p>
          <a:p>
            <a:r>
              <a:rPr lang="ru-RU" sz="4000" dirty="0" smtClean="0">
                <a:solidFill>
                  <a:srgbClr val="990000"/>
                </a:solidFill>
                <a:latin typeface="American Retro" pitchFamily="66" charset="0"/>
              </a:rPr>
              <a:t>«Обыкновенная история»</a:t>
            </a:r>
          </a:p>
          <a:p>
            <a:r>
              <a:rPr lang="ru-RU" sz="4000" dirty="0" smtClean="0">
                <a:solidFill>
                  <a:srgbClr val="990000"/>
                </a:solidFill>
                <a:latin typeface="American Retro" pitchFamily="66" charset="0"/>
              </a:rPr>
              <a:t>«Обрыв»</a:t>
            </a:r>
          </a:p>
          <a:p>
            <a:r>
              <a:rPr lang="ru-RU" sz="4000" dirty="0" smtClean="0">
                <a:solidFill>
                  <a:srgbClr val="990000"/>
                </a:solidFill>
                <a:latin typeface="American Retro" pitchFamily="66" charset="0"/>
              </a:rPr>
              <a:t>«Обломов»</a:t>
            </a:r>
            <a:endParaRPr lang="ru-RU" sz="4000" dirty="0">
              <a:solidFill>
                <a:srgbClr val="990000"/>
              </a:solidFill>
              <a:latin typeface="American Retro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5008" y="4857760"/>
            <a:ext cx="1116769" cy="1745538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3372" y="4857760"/>
            <a:ext cx="1049430" cy="1745537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285992"/>
            <a:ext cx="1928826" cy="2232682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8" t="446" r="6783" b="5920"/>
          <a:stretch/>
        </p:blipFill>
        <p:spPr bwMode="auto">
          <a:xfrm>
            <a:off x="7286644" y="4857760"/>
            <a:ext cx="1066509" cy="1778344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лево 8">
            <a:hlinkClick r:id="rId7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143116"/>
            <a:ext cx="62808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2F1103"/>
                </a:solidFill>
                <a:latin typeface="American Retro" pitchFamily="66" charset="0"/>
              </a:rPr>
              <a:t>Молодцы!</a:t>
            </a:r>
            <a:endParaRPr lang="ru-RU" sz="9600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285860"/>
            <a:ext cx="43576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2406"/>
                </a:solidFill>
                <a:latin typeface="American Retro" pitchFamily="66" charset="0"/>
              </a:rPr>
              <a:t>Он почти половину своей жизни провёл за границей. В его повестях мы видим тоску по Родине: «Помнится, я шёл домой, ни о чём </a:t>
            </a:r>
          </a:p>
          <a:p>
            <a:r>
              <a:rPr lang="ru-RU" sz="2400" b="1" dirty="0" smtClean="0">
                <a:solidFill>
                  <a:srgbClr val="662406"/>
                </a:solidFill>
                <a:latin typeface="American Retro" pitchFamily="66" charset="0"/>
              </a:rPr>
              <a:t>не размышляя, но со странной тяжестью в сердце, как вдруг меня поразил сильный и знакомый, в Германии русский запах…» («Ася»)</a:t>
            </a:r>
            <a:endParaRPr lang="ru-RU" sz="2400" b="1" dirty="0">
              <a:solidFill>
                <a:srgbClr val="662406"/>
              </a:solidFill>
              <a:latin typeface="American Retro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285992"/>
            <a:ext cx="3402158" cy="4000528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1604" y="5857892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990000"/>
                </a:solidFill>
                <a:latin typeface="American Retro" pitchFamily="66" charset="0"/>
              </a:rPr>
              <a:t>И.С.Тургенев</a:t>
            </a:r>
            <a:endParaRPr lang="ru-RU" sz="4000" b="1" dirty="0">
              <a:solidFill>
                <a:srgbClr val="990000"/>
              </a:solidFill>
              <a:latin typeface="American Retro" pitchFamily="66" charset="0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5360789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00108"/>
            <a:ext cx="61350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2406"/>
                </a:solidFill>
                <a:latin typeface="American Retro" pitchFamily="66" charset="0"/>
              </a:rPr>
              <a:t>Кого называли </a:t>
            </a:r>
          </a:p>
          <a:p>
            <a:r>
              <a:rPr lang="ru-RU" sz="3200" b="1" dirty="0" smtClean="0">
                <a:solidFill>
                  <a:srgbClr val="662406"/>
                </a:solidFill>
                <a:latin typeface="American Retro" pitchFamily="66" charset="0"/>
              </a:rPr>
              <a:t>«Колумбом Замоскворечья»?</a:t>
            </a:r>
            <a:endParaRPr lang="ru-RU" sz="3200" b="1" dirty="0">
              <a:solidFill>
                <a:srgbClr val="662406"/>
              </a:solidFill>
              <a:latin typeface="American Retro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5143512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American Retro" pitchFamily="66" charset="0"/>
              </a:rPr>
              <a:t>А.Н. Островский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404252"/>
            <a:ext cx="3000396" cy="3936150"/>
          </a:xfrm>
          <a:prstGeom prst="rect">
            <a:avLst/>
          </a:prstGeom>
          <a:noFill/>
          <a:ln w="38100">
            <a:solidFill>
              <a:srgbClr val="336699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612517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72" y="1028635"/>
            <a:ext cx="905247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О ком идёт речь? </a:t>
            </a:r>
            <a:endParaRPr lang="ru-RU" sz="2800" b="1" dirty="0">
              <a:solidFill>
                <a:srgbClr val="662406"/>
              </a:solidFill>
              <a:latin typeface="American Retro" pitchFamily="66" charset="0"/>
            </a:endParaRP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В возрасте 12 лет он переводил Горацио.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В 16- печатал переводы.</a:t>
            </a:r>
          </a:p>
          <a:p>
            <a:r>
              <a:rPr lang="ru-RU" sz="2800" b="1" dirty="0" err="1" smtClean="0">
                <a:solidFill>
                  <a:srgbClr val="662406"/>
                </a:solidFill>
                <a:latin typeface="American Retro" pitchFamily="66" charset="0"/>
              </a:rPr>
              <a:t>А.С.Пушкин</a:t>
            </a:r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 опубликовал его 24 стихотворения </a:t>
            </a:r>
          </a:p>
          <a:p>
            <a:r>
              <a:rPr lang="ru-RU" sz="2800" b="1" dirty="0">
                <a:solidFill>
                  <a:srgbClr val="662406"/>
                </a:solidFill>
                <a:latin typeface="American Retro" pitchFamily="66" charset="0"/>
              </a:rPr>
              <a:t>в</a:t>
            </a:r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 журнале</a:t>
            </a:r>
            <a:r>
              <a:rPr lang="ru-RU" sz="2800" b="1" dirty="0">
                <a:solidFill>
                  <a:srgbClr val="662406"/>
                </a:solidFill>
                <a:latin typeface="American Retro" pitchFamily="66" charset="0"/>
              </a:rPr>
              <a:t> </a:t>
            </a:r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«Современник»</a:t>
            </a:r>
            <a:endParaRPr lang="ru-RU" sz="2800" b="1" dirty="0">
              <a:solidFill>
                <a:srgbClr val="662406"/>
              </a:solidFill>
              <a:latin typeface="American Retro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5072074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American Retro" pitchFamily="66" charset="0"/>
              </a:rPr>
              <a:t>Ф.И. Тютчев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857496"/>
            <a:ext cx="2922688" cy="3573940"/>
          </a:xfrm>
          <a:prstGeom prst="rect">
            <a:avLst/>
          </a:prstGeom>
          <a:noFill/>
          <a:ln w="38100">
            <a:solidFill>
              <a:srgbClr val="006699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603802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9468"/>
            <a:ext cx="81439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Среди приведённых биографических </a:t>
            </a:r>
          </a:p>
          <a:p>
            <a:r>
              <a:rPr lang="ru-RU" sz="2800" b="1" dirty="0" smtClean="0">
                <a:solidFill>
                  <a:srgbClr val="662406"/>
                </a:solidFill>
                <a:latin typeface="American Retro" pitchFamily="66" charset="0"/>
              </a:rPr>
              <a:t>фактов выберите те, которые относятся к биографии А.А.Фета: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rgbClr val="662406"/>
                </a:solidFill>
                <a:latin typeface="American Retro" pitchFamily="66" charset="0"/>
              </a:rPr>
              <a:t>Родился в 1814 году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rgbClr val="662406"/>
                </a:solidFill>
                <a:latin typeface="American Retro" pitchFamily="66" charset="0"/>
              </a:rPr>
              <a:t>В 14 лет лишился права на дворянство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rgbClr val="662406"/>
                </a:solidFill>
                <a:latin typeface="American Retro" pitchFamily="66" charset="0"/>
              </a:rPr>
              <a:t>Более 20 лет служил в Германии и Италии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rgbClr val="662406"/>
                </a:solidFill>
                <a:latin typeface="American Retro" pitchFamily="66" charset="0"/>
              </a:rPr>
              <a:t>Родился в 1803 году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rgbClr val="662406"/>
                </a:solidFill>
                <a:latin typeface="American Retro" pitchFamily="66" charset="0"/>
              </a:rPr>
              <a:t>Принадлежит к богатой знатной старинной семье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rgbClr val="662406"/>
                </a:solidFill>
                <a:latin typeface="American Retro" pitchFamily="66" charset="0"/>
              </a:rPr>
              <a:t>Работал председателем комитета иностранной цензуры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rgbClr val="662406"/>
                </a:solidFill>
                <a:latin typeface="American Retro" pitchFamily="66" charset="0"/>
              </a:rPr>
              <a:t>Родился в 1820 году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>
                <a:solidFill>
                  <a:srgbClr val="662406"/>
                </a:solidFill>
                <a:latin typeface="American Retro" pitchFamily="66" charset="0"/>
              </a:rPr>
              <a:t>Учился в пансионе профессора </a:t>
            </a:r>
            <a:r>
              <a:rPr lang="ru-RU" sz="2000" b="1" dirty="0" smtClean="0">
                <a:solidFill>
                  <a:srgbClr val="662406"/>
                </a:solidFill>
                <a:latin typeface="American Retro" pitchFamily="66" charset="0"/>
              </a:rPr>
              <a:t>Погодина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rgbClr val="662406"/>
                </a:solidFill>
                <a:latin typeface="American Retro" pitchFamily="66" charset="0"/>
              </a:rPr>
              <a:t>Первый период творчества приходится </a:t>
            </a:r>
          </a:p>
          <a:p>
            <a:pPr marL="514350" indent="-514350"/>
            <a:r>
              <a:rPr lang="ru-RU" sz="2000" b="1" dirty="0" smtClean="0">
                <a:solidFill>
                  <a:srgbClr val="662406"/>
                </a:solidFill>
                <a:latin typeface="American Retro" pitchFamily="66" charset="0"/>
              </a:rPr>
              <a:t>на </a:t>
            </a:r>
            <a:r>
              <a:rPr lang="ru-RU" sz="2000" b="1" dirty="0">
                <a:solidFill>
                  <a:srgbClr val="662406"/>
                </a:solidFill>
                <a:latin typeface="American Retro" pitchFamily="66" charset="0"/>
              </a:rPr>
              <a:t>1810-1820 </a:t>
            </a:r>
            <a:r>
              <a:rPr lang="ru-RU" sz="2000" b="1" dirty="0" smtClean="0">
                <a:solidFill>
                  <a:srgbClr val="662406"/>
                </a:solidFill>
                <a:latin typeface="American Retro" pitchFamily="66" charset="0"/>
              </a:rPr>
              <a:t>года</a:t>
            </a:r>
          </a:p>
          <a:p>
            <a:pPr marL="514350" indent="-514350"/>
            <a:r>
              <a:rPr lang="ru-RU" sz="2000" b="1" dirty="0" smtClean="0">
                <a:solidFill>
                  <a:srgbClr val="662406"/>
                </a:solidFill>
                <a:latin typeface="American Retro" pitchFamily="66" charset="0"/>
              </a:rPr>
              <a:t>10. Первый </a:t>
            </a:r>
            <a:r>
              <a:rPr lang="ru-RU" sz="2000" b="1" dirty="0">
                <a:solidFill>
                  <a:srgbClr val="662406"/>
                </a:solidFill>
                <a:latin typeface="American Retro" pitchFamily="66" charset="0"/>
              </a:rPr>
              <a:t>сборник стихотворений </a:t>
            </a:r>
            <a:r>
              <a:rPr lang="ru-RU" sz="2000" b="1" dirty="0" smtClean="0">
                <a:solidFill>
                  <a:srgbClr val="662406"/>
                </a:solidFill>
                <a:latin typeface="American Retro" pitchFamily="66" charset="0"/>
              </a:rPr>
              <a:t>—</a:t>
            </a:r>
          </a:p>
          <a:p>
            <a:pPr marL="514350" indent="-514350"/>
            <a:r>
              <a:rPr lang="ru-RU" sz="2000" b="1" dirty="0" smtClean="0">
                <a:solidFill>
                  <a:srgbClr val="662406"/>
                </a:solidFill>
                <a:latin typeface="American Retro" pitchFamily="66" charset="0"/>
              </a:rPr>
              <a:t> </a:t>
            </a:r>
            <a:r>
              <a:rPr lang="ru-RU" sz="2000" b="1" dirty="0">
                <a:solidFill>
                  <a:srgbClr val="662406"/>
                </a:solidFill>
                <a:latin typeface="American Retro" pitchFamily="66" charset="0"/>
              </a:rPr>
              <a:t>“Лирический пантеон” (1840)</a:t>
            </a:r>
            <a:endParaRPr lang="ru-RU" sz="2000" b="1" dirty="0" smtClean="0">
              <a:solidFill>
                <a:srgbClr val="662406"/>
              </a:solidFill>
              <a:latin typeface="American Retro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b="1" dirty="0" smtClean="0">
              <a:solidFill>
                <a:srgbClr val="662406"/>
              </a:solidFill>
              <a:latin typeface="American Retro" pitchFamily="66" charset="0"/>
            </a:endParaRPr>
          </a:p>
          <a:p>
            <a:endParaRPr lang="ru-RU" sz="3200" b="1" dirty="0">
              <a:solidFill>
                <a:srgbClr val="662406"/>
              </a:solidFill>
              <a:latin typeface="American Retro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5929330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American Retro" pitchFamily="66" charset="0"/>
              </a:rPr>
              <a:t>2,7,8,10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331276"/>
            <a:ext cx="1785950" cy="2348711"/>
          </a:xfrm>
          <a:prstGeom prst="rect">
            <a:avLst/>
          </a:prstGeom>
          <a:noFill/>
          <a:ln w="38100">
            <a:solidFill>
              <a:srgbClr val="336699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668800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42984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2406"/>
                </a:solidFill>
                <a:latin typeface="American Retro" pitchFamily="66" charset="0"/>
              </a:rPr>
              <a:t>Назовите имя писателя, первая повесть </a:t>
            </a:r>
          </a:p>
          <a:p>
            <a:r>
              <a:rPr lang="ru-RU" sz="2400" b="1" dirty="0" smtClean="0">
                <a:solidFill>
                  <a:srgbClr val="662406"/>
                </a:solidFill>
                <a:latin typeface="American Retro" pitchFamily="66" charset="0"/>
              </a:rPr>
              <a:t>которого называлась «Детство» и была опубликована в журнале «Современник»? Журнал редактировал Некрасов Н.А., признавший сразу, что у автора есть талант.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5286388"/>
            <a:ext cx="35301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American Retro" pitchFamily="66" charset="0"/>
              </a:rPr>
              <a:t>Л.Н.Толстой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51520" y="6237312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  <p:pic>
        <p:nvPicPr>
          <p:cNvPr id="23554" name="Picture 2" descr="http://www.art-portrets.ru/art/portret_tolst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2786058"/>
            <a:ext cx="2588893" cy="3857622"/>
          </a:xfrm>
          <a:prstGeom prst="rect">
            <a:avLst/>
          </a:prstGeom>
          <a:noFill/>
          <a:ln w="38100">
            <a:solidFill>
              <a:srgbClr val="336699"/>
            </a:solidFill>
          </a:ln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" y="836712"/>
            <a:ext cx="8229600" cy="117316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2406"/>
                </a:solidFill>
                <a:latin typeface="American Retro" pitchFamily="66" charset="0"/>
              </a:rPr>
              <a:t>Узнай героя по описанию или действию</a:t>
            </a:r>
            <a:endParaRPr lang="ru-RU" sz="4000" b="1" dirty="0">
              <a:solidFill>
                <a:srgbClr val="662406"/>
              </a:solidFill>
              <a:latin typeface="American Retro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67544" y="2348880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635896" y="2348880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300192" y="2297832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42910" y="4786322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786182" y="4714884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27584" y="2584996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3" action="ppaction://hlinksldjump"/>
              </a:rPr>
              <a:t>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3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587963" y="2533948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4" action="ppaction://hlinksldjump"/>
              </a:rPr>
              <a:t>15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4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29058" y="2616380"/>
            <a:ext cx="9312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5" action="ppaction://hlinksldjump"/>
              </a:rPr>
              <a:t>10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5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928662" y="5000636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6" action="ppaction://hlinksldjump"/>
              </a:rPr>
              <a:t>20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6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143372" y="4929198"/>
            <a:ext cx="936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7" action="ppaction://hlinksldjump"/>
              </a:rPr>
              <a:t>25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572264" y="4643446"/>
            <a:ext cx="1512168" cy="1296144"/>
          </a:xfrm>
          <a:prstGeom prst="horizontalScroll">
            <a:avLst/>
          </a:prstGeom>
          <a:solidFill>
            <a:srgbClr val="808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929454" y="4929198"/>
            <a:ext cx="9312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bg1"/>
                </a:solidFill>
                <a:hlinkClick r:id="rId8" action="ppaction://hlinksldjump"/>
              </a:rPr>
              <a:t>30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9" name="Стрелка влево 18">
            <a:hlinkClick r:id="rId9" action="ppaction://hlinksldjump"/>
          </p:cNvPr>
          <p:cNvSpPr/>
          <p:nvPr/>
        </p:nvSpPr>
        <p:spPr>
          <a:xfrm rot="10800000">
            <a:off x="8072462" y="6072206"/>
            <a:ext cx="720080" cy="5254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390812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виток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Свиток</Template>
  <TotalTime>897</TotalTime>
  <Words>984</Words>
  <Application>Microsoft Office PowerPoint</Application>
  <PresentationFormat>Экран (4:3)</PresentationFormat>
  <Paragraphs>177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Свиток</vt:lpstr>
      <vt:lpstr>Эрудицион</vt:lpstr>
      <vt:lpstr>Писатель и его творчество</vt:lpstr>
      <vt:lpstr>Слайд 3</vt:lpstr>
      <vt:lpstr>Слайд 4</vt:lpstr>
      <vt:lpstr>Слайд 5</vt:lpstr>
      <vt:lpstr>Слайд 6</vt:lpstr>
      <vt:lpstr>Слайд 7</vt:lpstr>
      <vt:lpstr>Слайд 8</vt:lpstr>
      <vt:lpstr>Узнай героя по описанию или действию</vt:lpstr>
      <vt:lpstr>Слайд 10</vt:lpstr>
      <vt:lpstr>Слайд 11</vt:lpstr>
      <vt:lpstr>Слайд 12</vt:lpstr>
      <vt:lpstr>Слайд 13</vt:lpstr>
      <vt:lpstr>Слайд 14</vt:lpstr>
      <vt:lpstr>Слайд 15</vt:lpstr>
      <vt:lpstr>Чьи слова?</vt:lpstr>
      <vt:lpstr>Слайд 17</vt:lpstr>
      <vt:lpstr>Слайд 18</vt:lpstr>
      <vt:lpstr>Слайд 19</vt:lpstr>
      <vt:lpstr>Слайд 20</vt:lpstr>
      <vt:lpstr>Слайд 21</vt:lpstr>
      <vt:lpstr>Слайд 22</vt:lpstr>
      <vt:lpstr>Литературоведение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Эрудицион</dc:title>
  <dc:creator>Loner-XP</dc:creator>
  <cp:lastModifiedBy>Дарёна</cp:lastModifiedBy>
  <cp:revision>85</cp:revision>
  <cp:lastPrinted>1601-01-01T00:00:00Z</cp:lastPrinted>
  <dcterms:created xsi:type="dcterms:W3CDTF">2012-01-20T16:47:07Z</dcterms:created>
  <dcterms:modified xsi:type="dcterms:W3CDTF">2012-04-19T19:04:25Z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