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26FA"/>
    <a:srgbClr val="981092"/>
    <a:srgbClr val="B513A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4BCDB-9DDC-4486-A731-957BAA99F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E207C9-4285-4D64-8526-BAF72F0E16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37A496-89C3-45CB-8271-E3F5B2D4E5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02E8-63EB-463D-9925-7ADE439E19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15E929-341F-425A-A0A0-317B684AE2B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285B30-7A0E-4A87-B9A2-39F2277E0E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ADE1D4-34B4-40FF-B4F7-5E33746B94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30736F-44F5-4AB2-95BD-0D798402ED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57C96C-AC8E-40DE-87D2-91ABEE4640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7CA508-8F2B-41FF-8A8F-E510E74DF3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C38E8C-F0F5-4D4E-B3AC-8DD3FE88B9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strips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BA6A128-9E32-4810-839C-0B0A0050B8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trips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ru-RU" sz="6000" b="1" smtClean="0">
                <a:solidFill>
                  <a:srgbClr val="981092"/>
                </a:solidFill>
              </a:rPr>
              <a:t>Путь в науку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3962400" cy="38862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     Непросто было ему поступить в первое в России высшее учебное заведение Славяно-греко-латинскую академию. </a:t>
            </a:r>
          </a:p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</a:rPr>
              <a:t>         Но он добился своего и стал учиться. </a:t>
            </a:r>
          </a:p>
        </p:txBody>
      </p:sp>
      <p:pic>
        <p:nvPicPr>
          <p:cNvPr id="2052" name="Picture 4" descr="Славяно -греко-латин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48200" y="1371600"/>
            <a:ext cx="4037013" cy="4976813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2053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1000"/>
            <a:ext cx="8458200" cy="1173163"/>
          </a:xfrm>
        </p:spPr>
        <p:txBody>
          <a:bodyPr/>
          <a:lstStyle/>
          <a:p>
            <a:pPr eaLnBrk="1" hangingPunct="1"/>
            <a:r>
              <a:rPr lang="ru-RU" sz="3600" b="1" smtClean="0">
                <a:solidFill>
                  <a:srgbClr val="981092"/>
                </a:solidFill>
                <a:cs typeface="Arial" charset="0"/>
              </a:rPr>
              <a:t>«Чтобы покорить, надо знать, а мы пока знаем очень мало» </a:t>
            </a:r>
            <a:r>
              <a:rPr lang="ru-RU" sz="2800" b="1" smtClean="0">
                <a:solidFill>
                  <a:srgbClr val="981092"/>
                </a:solidFill>
                <a:cs typeface="Arial" charset="0"/>
              </a:rPr>
              <a:t/>
            </a:r>
            <a:br>
              <a:rPr lang="ru-RU" sz="2800" b="1" smtClean="0">
                <a:solidFill>
                  <a:srgbClr val="981092"/>
                </a:solidFill>
                <a:cs typeface="Arial" charset="0"/>
              </a:rPr>
            </a:br>
            <a:r>
              <a:rPr lang="ru-RU" sz="2800" b="1" smtClean="0">
                <a:solidFill>
                  <a:srgbClr val="981092"/>
                </a:solidFill>
                <a:cs typeface="Arial" charset="0"/>
              </a:rPr>
              <a:t>                                                 М.В.Ломоносов</a:t>
            </a:r>
          </a:p>
        </p:txBody>
      </p:sp>
      <p:pic>
        <p:nvPicPr>
          <p:cNvPr id="11267" name="Picture 4" descr="10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447800" y="1828800"/>
            <a:ext cx="6172200" cy="4629150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11268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52400" y="2438400"/>
            <a:ext cx="3429000" cy="33528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  К тому же он был плохо одет и обут. Он жил впроголодь - одну копейку тратил на хлеб, одну - на квас и одну – на бумагу для занятий. </a:t>
            </a:r>
          </a:p>
        </p:txBody>
      </p:sp>
      <p:pic>
        <p:nvPicPr>
          <p:cNvPr id="2" name="Picture 6" descr="учеба в москве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0" y="2133600"/>
            <a:ext cx="4724400" cy="4025900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3076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Прямоугольник 9"/>
          <p:cNvSpPr/>
          <p:nvPr/>
        </p:nvSpPr>
        <p:spPr>
          <a:xfrm>
            <a:off x="533400" y="533400"/>
            <a:ext cx="8077200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Товарищи  по школе были значительно моложе его. Они встретили великовозрастного детину обидными насмешками. </a:t>
            </a: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1143000"/>
            <a:ext cx="3352800" cy="4525963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  <a:buFontTx/>
              <a:buNone/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       За три года он изучил то, чему  обычно обучали девять лет. За свои успехи ломоносов был направлен для продолжения обучения в Санкт-Петербург, а потом и за границу.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495800" y="5486400"/>
            <a:ext cx="4038600" cy="7921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ru-RU" sz="2000" dirty="0" smtClean="0"/>
              <a:t>   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Ломоносов в Германии. Ученый диспут.</a:t>
            </a:r>
          </a:p>
        </p:txBody>
      </p:sp>
      <p:pic>
        <p:nvPicPr>
          <p:cNvPr id="2" name="Рисунок 2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86200" y="1295400"/>
            <a:ext cx="4789488" cy="3868738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4101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381000" y="2286000"/>
            <a:ext cx="35814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Филолог, химик и геолог,</a:t>
            </a:r>
          </a:p>
          <a:p>
            <a:pPr algn="just"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Географ, физик, металлург,</a:t>
            </a:r>
          </a:p>
          <a:p>
            <a:pPr algn="just"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Художник и метеоролог, </a:t>
            </a:r>
          </a:p>
          <a:p>
            <a:pPr algn="just">
              <a:defRPr/>
            </a:pPr>
            <a:endParaRPr lang="ru-RU" b="1" dirty="0">
              <a:solidFill>
                <a:schemeClr val="accent2">
                  <a:lumMod val="75000"/>
                </a:schemeClr>
              </a:solidFill>
            </a:endParaRPr>
          </a:p>
          <a:p>
            <a:pPr algn="just"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Исследователь, драматург.</a:t>
            </a:r>
          </a:p>
          <a:p>
            <a:pPr>
              <a:spcBef>
                <a:spcPct val="50000"/>
              </a:spcBef>
              <a:defRPr/>
            </a:pPr>
            <a:endParaRPr lang="ru-RU" sz="2400" b="1" dirty="0"/>
          </a:p>
        </p:txBody>
      </p:sp>
      <p:pic>
        <p:nvPicPr>
          <p:cNvPr id="5123" name="Picture 5" descr="м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114800" y="457200"/>
            <a:ext cx="4106863" cy="5943600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2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81092"/>
                </a:solidFill>
                <a:cs typeface="Arial" charset="0"/>
              </a:rPr>
              <a:t>ФИЗИКА</a:t>
            </a:r>
          </a:p>
        </p:txBody>
      </p:sp>
      <p:sp>
        <p:nvSpPr>
          <p:cNvPr id="6147" name="AutoShape 3"/>
          <p:cNvSpPr>
            <a:spLocks noGrp="1" noChangeAspect="1" noChangeArrowheads="1"/>
          </p:cNvSpPr>
          <p:nvPr>
            <p:ph type="body" idx="1"/>
          </p:nvPr>
        </p:nvSpPr>
        <p:spPr>
          <a:xfrm>
            <a:off x="533400" y="1447800"/>
            <a:ext cx="3886200" cy="4800600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открыл закон сохранения материи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сформулировал основные положения кинетической теории газов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считал, что все тела состоят из подвижных частиц – молекул и атомов, которые при нагревании тела движутся быстрее, а при охлаждении – медленнее.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изучал северное сияние и высказал правильную догадку о его электрической природе, оценил его высоту.</a:t>
            </a:r>
          </a:p>
          <a:p>
            <a:pPr lvl="1" algn="just" eaLnBrk="1" hangingPunct="1">
              <a:lnSpc>
                <a:spcPct val="80000"/>
              </a:lnSpc>
              <a:buFontTx/>
              <a:buNone/>
              <a:defRPr/>
            </a:pPr>
            <a:endParaRPr lang="ru-RU" sz="2400" dirty="0" smtClean="0"/>
          </a:p>
        </p:txBody>
      </p:sp>
      <p:pic>
        <p:nvPicPr>
          <p:cNvPr id="6148" name="Picture 5" descr="молни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029200" y="3905250"/>
            <a:ext cx="3048000" cy="2606675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pic>
        <p:nvPicPr>
          <p:cNvPr id="6149" name="Picture 6" descr="молния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29200" y="1371600"/>
            <a:ext cx="3048000" cy="2286000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6150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81092"/>
                </a:solidFill>
                <a:cs typeface="Arial" charset="0"/>
              </a:rPr>
              <a:t>АСТРОНОМИЯ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114800" cy="46021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разгадал, что поверхность Солнца представляет собой бушующий огненный океан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высказал смелую мысль, что хвосты комет образуются под действием электрических сил, исходящих от Солнца.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доказал существование атмосферы на Венере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разрабатывал «</a:t>
            </a:r>
            <a:r>
              <a:rPr lang="ru-RU" sz="2000" b="1" dirty="0" err="1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ночезрительные</a:t>
            </a: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трубы»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изготовил телескоп-рефлектор 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20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7172" name="Рисунок 36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689475" y="1447800"/>
            <a:ext cx="3698875" cy="4876800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7173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81092"/>
                </a:solidFill>
                <a:cs typeface="Arial" charset="0"/>
              </a:rPr>
              <a:t>ХИМИЯ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3276600" cy="4602163"/>
          </a:xfrm>
        </p:spPr>
        <p:txBody>
          <a:bodyPr/>
          <a:lstStyle/>
          <a:p>
            <a:pPr algn="just" eaLnBrk="1" hangingPunct="1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создал первую в стране химическую лабораторию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способствовал созданию многих химических производств в России,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 разработал рецепты и технологию приготовления цветных стёкол, которые использовал для своих мозаичных картин; </a:t>
            </a:r>
          </a:p>
          <a:p>
            <a:pPr algn="just" eaLnBrk="1" hangingPunct="1">
              <a:lnSpc>
                <a:spcPct val="80000"/>
              </a:lnSpc>
              <a:defRPr/>
            </a:pPr>
            <a:r>
              <a:rPr lang="ru-RU" sz="1800" b="1" dirty="0" smtClean="0">
                <a:solidFill>
                  <a:schemeClr val="accent2">
                    <a:lumMod val="75000"/>
                  </a:schemeClr>
                </a:solidFill>
              </a:rPr>
              <a:t>одним из первых высказал гипотезу об органическом происхождении нефти и каменного угля</a:t>
            </a:r>
          </a:p>
          <a:p>
            <a:pPr algn="just" eaLnBrk="1" hangingPunct="1">
              <a:lnSpc>
                <a:spcPct val="80000"/>
              </a:lnSpc>
              <a:defRPr/>
            </a:pPr>
            <a:endParaRPr lang="ru-RU" sz="1800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8196" name="Picture 6" descr="химия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0" y="1905000"/>
            <a:ext cx="4868863" cy="3733800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8197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6" name="Прямая соединительная линия 5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81092"/>
                </a:solidFill>
                <a:cs typeface="Arial" charset="0"/>
              </a:rPr>
              <a:t>ИСКУССТВОВЕД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828800"/>
            <a:ext cx="3200400" cy="4602163"/>
          </a:xfrm>
        </p:spPr>
        <p:txBody>
          <a:bodyPr/>
          <a:lstStyle/>
          <a:p>
            <a:pPr algn="just" eaLnBrk="1" hangingPunct="1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строит фабрику цветных стёкол </a:t>
            </a:r>
          </a:p>
          <a:p>
            <a:pPr algn="just" eaLnBrk="1" hangingPunct="1"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создаёт художественную мастерскую по изготовлению мозаичных картин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3429000" y="5486400"/>
            <a:ext cx="5181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Ломоносов демонстрирует Екатерине II </a:t>
            </a:r>
          </a:p>
          <a:p>
            <a:pPr marL="342900" indent="-342900" algn="ctr">
              <a:spcBef>
                <a:spcPct val="20000"/>
              </a:spcBef>
              <a:defRPr/>
            </a:pPr>
            <a:r>
              <a:rPr lang="ru-RU" b="1" dirty="0">
                <a:solidFill>
                  <a:schemeClr val="accent2">
                    <a:lumMod val="75000"/>
                  </a:schemeClr>
                </a:solidFill>
              </a:rPr>
              <a:t>мозаику собственного изготовления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 </a:t>
            </a:r>
          </a:p>
        </p:txBody>
      </p:sp>
      <p:pic>
        <p:nvPicPr>
          <p:cNvPr id="9221" name="Picture 4" descr="ria05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810000" y="1676400"/>
            <a:ext cx="4899025" cy="3427413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9222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981092"/>
                </a:solidFill>
                <a:cs typeface="Arial" charset="0"/>
              </a:rPr>
              <a:t>ГЕОГРАФИЯ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46482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написал специальную «Инструкцию Географическому департаменту»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разработал подробный план создания нового «Атласа»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он сочинил «Географические запросы» - специальную анкету, которую разослал по губерниям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стал изучать верхние слои атмосферы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высказал мысль об изменении климата нашей планеты в процессе её развития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  <a:cs typeface="Arial" charset="0"/>
              </a:rPr>
              <a:t>объяснил значение внутренних сил в образовании рельефа Земли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  <p:pic>
        <p:nvPicPr>
          <p:cNvPr id="10244" name="Picture 4" descr="морск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105400" y="1447800"/>
            <a:ext cx="3429000" cy="2593975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pic>
        <p:nvPicPr>
          <p:cNvPr id="10245" name="Picture 5" descr="карта 1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38800" y="4267200"/>
            <a:ext cx="2049463" cy="2133600"/>
          </a:xfrm>
          <a:prstGeom prst="rect">
            <a:avLst/>
          </a:prstGeom>
          <a:noFill/>
          <a:ln w="57150">
            <a:solidFill>
              <a:srgbClr val="4E26FA"/>
            </a:solidFill>
            <a:miter lim="800000"/>
            <a:headEnd/>
            <a:tailEnd/>
          </a:ln>
        </p:spPr>
      </p:pic>
      <p:grpSp>
        <p:nvGrpSpPr>
          <p:cNvPr id="10246" name="Группа 12"/>
          <p:cNvGrpSpPr>
            <a:grpSpLocks/>
          </p:cNvGrpSpPr>
          <p:nvPr/>
        </p:nvGrpSpPr>
        <p:grpSpPr bwMode="auto">
          <a:xfrm>
            <a:off x="152400" y="152400"/>
            <a:ext cx="8764588" cy="6554788"/>
            <a:chOff x="152400" y="152400"/>
            <a:chExt cx="8763794" cy="6554788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152400" y="1524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52400" y="6705600"/>
              <a:ext cx="8762206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 rot="5400000" flipH="1" flipV="1">
              <a:off x="5639594" y="3429000"/>
              <a:ext cx="6551612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 flipH="1" flipV="1">
              <a:off x="-3122613" y="3427413"/>
              <a:ext cx="6551613" cy="1588"/>
            </a:xfrm>
            <a:prstGeom prst="line">
              <a:avLst/>
            </a:prstGeom>
            <a:ln w="57150">
              <a:solidFill>
                <a:srgbClr val="4E26F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</TotalTime>
  <Words>360</Words>
  <Application>Microsoft Office PowerPoint</Application>
  <PresentationFormat>Экран (4:3)</PresentationFormat>
  <Paragraphs>43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Calibri</vt:lpstr>
      <vt:lpstr>Оформление по умолчанию</vt:lpstr>
      <vt:lpstr>Путь в науку</vt:lpstr>
      <vt:lpstr>Слайд 2</vt:lpstr>
      <vt:lpstr>Слайд 3</vt:lpstr>
      <vt:lpstr>Слайд 4</vt:lpstr>
      <vt:lpstr>ФИЗИКА</vt:lpstr>
      <vt:lpstr>АСТРОНОМИЯ</vt:lpstr>
      <vt:lpstr>ХИМИЯ</vt:lpstr>
      <vt:lpstr>ИСКУССТВОВЕД</vt:lpstr>
      <vt:lpstr>ГЕОГРАФИЯ</vt:lpstr>
      <vt:lpstr>«Чтобы покорить, надо знать, а мы пока знаем очень мало»                                                   М.В.Ломоносов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Дарёна</dc:creator>
  <cp:lastModifiedBy>Дарёна</cp:lastModifiedBy>
  <cp:revision>8</cp:revision>
  <cp:lastPrinted>1601-01-01T00:00:00Z</cp:lastPrinted>
  <dcterms:created xsi:type="dcterms:W3CDTF">1601-01-01T00:00:00Z</dcterms:created>
  <dcterms:modified xsi:type="dcterms:W3CDTF">2012-06-05T02:15:31Z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