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05" r:id="rId3"/>
    <p:sldId id="295" r:id="rId4"/>
    <p:sldId id="299" r:id="rId5"/>
    <p:sldId id="300" r:id="rId6"/>
    <p:sldId id="302" r:id="rId7"/>
    <p:sldId id="297" r:id="rId8"/>
    <p:sldId id="296" r:id="rId9"/>
    <p:sldId id="298" r:id="rId10"/>
    <p:sldId id="303" r:id="rId11"/>
    <p:sldId id="273" r:id="rId12"/>
    <p:sldId id="294" r:id="rId13"/>
    <p:sldId id="258" r:id="rId14"/>
    <p:sldId id="257" r:id="rId15"/>
    <p:sldId id="256" r:id="rId16"/>
    <p:sldId id="259" r:id="rId17"/>
    <p:sldId id="260" r:id="rId18"/>
    <p:sldId id="261" r:id="rId19"/>
    <p:sldId id="266" r:id="rId20"/>
    <p:sldId id="267" r:id="rId21"/>
    <p:sldId id="268" r:id="rId22"/>
    <p:sldId id="262" r:id="rId23"/>
    <p:sldId id="263" r:id="rId24"/>
    <p:sldId id="265" r:id="rId25"/>
    <p:sldId id="264" r:id="rId26"/>
    <p:sldId id="270" r:id="rId27"/>
    <p:sldId id="269" r:id="rId28"/>
    <p:sldId id="277" r:id="rId29"/>
    <p:sldId id="272" r:id="rId30"/>
    <p:sldId id="274" r:id="rId31"/>
    <p:sldId id="275" r:id="rId32"/>
    <p:sldId id="276" r:id="rId33"/>
    <p:sldId id="280" r:id="rId34"/>
    <p:sldId id="278" r:id="rId35"/>
    <p:sldId id="279" r:id="rId36"/>
    <p:sldId id="291" r:id="rId37"/>
    <p:sldId id="289" r:id="rId38"/>
    <p:sldId id="288" r:id="rId39"/>
    <p:sldId id="282" r:id="rId40"/>
    <p:sldId id="281" r:id="rId41"/>
    <p:sldId id="285" r:id="rId42"/>
    <p:sldId id="287" r:id="rId43"/>
    <p:sldId id="286" r:id="rId44"/>
    <p:sldId id="304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44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3689" autoAdjust="0"/>
  </p:normalViewPr>
  <p:slideViewPr>
    <p:cSldViewPr>
      <p:cViewPr>
        <p:scale>
          <a:sx n="66" d="100"/>
          <a:sy n="66" d="100"/>
        </p:scale>
        <p:origin x="-101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BAC0-E5D6-4591-A287-AA549F05FFFB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62EA-6C25-49D8-8574-5A356279D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BAC0-E5D6-4591-A287-AA549F05FFFB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62EA-6C25-49D8-8574-5A356279D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BAC0-E5D6-4591-A287-AA549F05FFFB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62EA-6C25-49D8-8574-5A356279D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BAC0-E5D6-4591-A287-AA549F05FFFB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62EA-6C25-49D8-8574-5A356279D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BAC0-E5D6-4591-A287-AA549F05FFFB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62EA-6C25-49D8-8574-5A356279D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BAC0-E5D6-4591-A287-AA549F05FFFB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62EA-6C25-49D8-8574-5A356279D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BAC0-E5D6-4591-A287-AA549F05FFFB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62EA-6C25-49D8-8574-5A356279D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BAC0-E5D6-4591-A287-AA549F05FFFB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62EA-6C25-49D8-8574-5A356279D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BAC0-E5D6-4591-A287-AA549F05FFFB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62EA-6C25-49D8-8574-5A356279D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BAC0-E5D6-4591-A287-AA549F05FFFB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62EA-6C25-49D8-8574-5A356279D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1BAC0-E5D6-4591-A287-AA549F05FFFB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662EA-6C25-49D8-8574-5A356279D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1BAC0-E5D6-4591-A287-AA549F05FFFB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662EA-6C25-49D8-8574-5A356279D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0"/>
            <a:ext cx="7500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Многообразие видов голосеменных растений, их роль в природе и практическое значение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92919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методическое пособие для урока биологии  в 7 классе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– составитель: Колягина Галина Борисовна,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учитель биологии 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«Лицей № 47»  г.  Новокузнецк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Кемеровской области</a:t>
            </a:r>
          </a:p>
          <a:p>
            <a:pPr algn="ctr"/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28868"/>
            <a:ext cx="2143140" cy="200026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D:\мамина папка 1\Мамина папка\рисунки, фильмы, анимация\веселые картинки\5492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714488"/>
            <a:ext cx="535785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D:\мамина папка 1\Мамина папка\рисунки, фильмы, анимация\веселые картинки\7772855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1357322" cy="1285884"/>
          </a:xfrm>
          <a:prstGeom prst="ellipse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latin typeface="Times New Roman" pitchFamily="18" charset="0"/>
                <a:cs typeface="EucrosiaUPC" pitchFamily="18" charset="-34"/>
              </a:rPr>
              <a:t>Молодцы!</a:t>
            </a:r>
            <a:endParaRPr lang="ru-RU" sz="9600" b="1" dirty="0">
              <a:solidFill>
                <a:srgbClr val="7030A0"/>
              </a:solidFill>
              <a:latin typeface="Times New Roman" pitchFamily="18" charset="0"/>
              <a:cs typeface="EucrosiaUPC" pitchFamily="18" charset="-34"/>
            </a:endParaRPr>
          </a:p>
        </p:txBody>
      </p:sp>
      <p:pic>
        <p:nvPicPr>
          <p:cNvPr id="2050" name="Picture 2" descr="D:\мамина папка 1\Мамина папка\рисунки, фильмы, анимация\анимации\1270473133_705-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71612"/>
            <a:ext cx="7929618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taiga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500034" y="1071546"/>
            <a:ext cx="4214842" cy="50720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29190" y="0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Черневая тайга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Рабочий стол\lanshaft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857752" y="1071546"/>
            <a:ext cx="4143404" cy="53751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42852"/>
            <a:ext cx="42862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Заняты хвойными породами  - 81,6% земель -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86520"/>
            <a:ext cx="571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пихта  - 46,4%  всей лесопокрытой площади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Значение хвойных  растений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1" y="928671"/>
          <a:ext cx="8715438" cy="57817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86149"/>
                <a:gridCol w="2524143"/>
                <a:gridCol w="2905146"/>
              </a:tblGrid>
              <a:tr h="1071569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растения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природе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для человека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63016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Пихта сибирская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51628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Сосна сибирская (кедр)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584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Ель сибирская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54206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Лиственница сибирская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071546"/>
            <a:ext cx="4643470" cy="5643602"/>
          </a:xfrm>
          <a:prstGeom prst="round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Пихта сибирская 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785794"/>
            <a:ext cx="4500594" cy="5857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 растения: 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древесное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Отношение к свету: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теневыносливое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Отношение к влаге:  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предпочитает умеренное увлажнение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Зимовка: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зимостойкое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Почва: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предпочитает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садовые почвы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Высота: 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высокое дерево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(более 3 м)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Ценность в культуре: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хвойное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Домен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Эукариоты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Царство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Растения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Отдел: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Хвойные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Класс: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Хвойные 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66700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Порядок: 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Сосновые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Семейство: 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Сосновые</a:t>
            </a:r>
            <a:b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Род: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Пихта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Вид: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Пихта сибирская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Admin\Рабочий стол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3429000"/>
            <a:ext cx="1785950" cy="2928958"/>
          </a:xfrm>
          <a:prstGeom prst="ellipse">
            <a:avLst/>
          </a:prstGeom>
          <a:noFill/>
        </p:spPr>
      </p:pic>
      <p:pic>
        <p:nvPicPr>
          <p:cNvPr id="3074" name="Picture 2" descr="C:\Documents and Settings\Admin\Рабочий стол\пихта1jpe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42852"/>
            <a:ext cx="2571768" cy="31194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857364"/>
            <a:ext cx="8072494" cy="47149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78579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Хвойное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вечнозеленое дерево</a:t>
            </a: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Documents and Settings\Admin\Рабочий стол\пихта 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6715172" cy="507209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0034" y="0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Пихта сибирская </a:t>
            </a:r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464978" y="3178968"/>
            <a:ext cx="5072100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0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Размножение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Рабочий стол\abies_alba_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7500990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ima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2762253" cy="2286016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i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57166"/>
            <a:ext cx="3071834" cy="2357454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скипидар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214686"/>
            <a:ext cx="1428760" cy="2214578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Рабочий стол\пихт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3429000"/>
            <a:ext cx="2286016" cy="2857520"/>
          </a:xfrm>
          <a:prstGeom prst="rect">
            <a:avLst/>
          </a:prstGeom>
          <a:noFill/>
        </p:spPr>
      </p:pic>
      <p:pic>
        <p:nvPicPr>
          <p:cNvPr id="4103" name="Picture 7" descr="C:\Documents and Settings\Admin\Рабочий стол\zivitza_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57166"/>
            <a:ext cx="2071702" cy="2415903"/>
          </a:xfrm>
          <a:prstGeom prst="rect">
            <a:avLst/>
          </a:prstGeom>
          <a:noFill/>
        </p:spPr>
      </p:pic>
      <p:pic>
        <p:nvPicPr>
          <p:cNvPr id="4105" name="Picture 9" descr="C:\Documents and Settings\Admin\Рабочий стол\promuz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2928934"/>
            <a:ext cx="1571636" cy="2428892"/>
          </a:xfrm>
          <a:prstGeom prst="rect">
            <a:avLst/>
          </a:prstGeom>
          <a:noFill/>
        </p:spPr>
      </p:pic>
      <p:pic>
        <p:nvPicPr>
          <p:cNvPr id="4106" name="Picture 10" descr="C:\Documents and Settings\Admin\Рабочий стол\p101008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3357562"/>
            <a:ext cx="3238496" cy="24288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629_256x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857628"/>
            <a:ext cx="2857520" cy="2757494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669_1_192x2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2143140" cy="2714644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675_256x1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85728"/>
            <a:ext cx="2724152" cy="2643206"/>
          </a:xfrm>
          <a:prstGeom prst="rect">
            <a:avLst/>
          </a:prstGeom>
          <a:noFill/>
        </p:spPr>
      </p:pic>
      <p:pic>
        <p:nvPicPr>
          <p:cNvPr id="5125" name="Picture 5" descr="C:\Documents and Settings\Admin\Рабочий стол\612_256x1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857628"/>
            <a:ext cx="2857520" cy="27146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3071810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Хвойные в  декоративном садоводстве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C:\Documents and Settings\Admin\Рабочий стол\jap_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285728"/>
            <a:ext cx="3524248" cy="2633783"/>
          </a:xfrm>
          <a:prstGeom prst="rect">
            <a:avLst/>
          </a:prstGeom>
          <a:noFill/>
        </p:spPr>
      </p:pic>
      <p:pic>
        <p:nvPicPr>
          <p:cNvPr id="5127" name="Picture 7" descr="C:\Documents and Settings\Admin\Рабочий стол\Chamaecyparis-lawsonian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929066"/>
            <a:ext cx="2857520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junipe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3286148" cy="2428892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Abies_koreana_(szyszki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28604"/>
            <a:ext cx="3857652" cy="2357454"/>
          </a:xfrm>
          <a:prstGeom prst="rect">
            <a:avLst/>
          </a:prstGeom>
          <a:noFill/>
        </p:spPr>
      </p:pic>
      <p:pic>
        <p:nvPicPr>
          <p:cNvPr id="8196" name="Picture 4" descr="C:\Documents and Settings\Admin\Рабочий стол\Taxus_baccata_04_i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357562"/>
            <a:ext cx="3425702" cy="2995614"/>
          </a:xfrm>
          <a:prstGeom prst="rect">
            <a:avLst/>
          </a:prstGeom>
          <a:noFill/>
        </p:spPr>
      </p:pic>
      <p:pic>
        <p:nvPicPr>
          <p:cNvPr id="8197" name="Picture 5" descr="C:\Documents and Settings\Admin\Рабочий стол\Thuja_occidentali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429000"/>
            <a:ext cx="3857652" cy="28654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271462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можжевельник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7686" y="2714621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пихта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7752" y="6215082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туя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0"/>
            <a:ext cx="821537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Инструкция   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Смена осуществляется слайдов по щелчку. </a:t>
            </a: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решении познавательных задач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 выдерживать паузу после того, как появится  вопрос, так как  при следующем щелчке мышкой может появиться ответ на задачу,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подсказка,  баллы.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закреплении учебного материала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сначала по щелчку мышкой  появляются билеты с номерами, а затем на   каждый  щелчок мышкой  открывается вопрос, ответ, оценка за ответ.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25025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hvoy_derev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4214842" cy="3205141"/>
          </a:xfrm>
          <a:prstGeom prst="rect">
            <a:avLst/>
          </a:prstGeom>
          <a:noFill/>
        </p:spPr>
      </p:pic>
      <p:pic>
        <p:nvPicPr>
          <p:cNvPr id="13315" name="Picture 3" descr="C:\Documents and Settings\Admin\Рабочий стол\hvoy_derev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290"/>
            <a:ext cx="4459263" cy="3133703"/>
          </a:xfrm>
          <a:prstGeom prst="rect">
            <a:avLst/>
          </a:prstGeom>
          <a:noFill/>
        </p:spPr>
      </p:pic>
      <p:pic>
        <p:nvPicPr>
          <p:cNvPr id="13316" name="Picture 4" descr="C:\Documents and Settings\Admin\Рабочий стол\hvoy_derev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571876"/>
            <a:ext cx="4500594" cy="295430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Documents and Settings\Admin\Рабочий стол\knyz000204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643290"/>
            <a:ext cx="4071966" cy="3214710"/>
          </a:xfrm>
          <a:prstGeom prst="ellipse">
            <a:avLst/>
          </a:prstGeom>
          <a:noFill/>
        </p:spPr>
      </p:pic>
      <p:pic>
        <p:nvPicPr>
          <p:cNvPr id="6151" name="Picture 7" descr="C:\Documents and Settings\Admin\Рабочий стол\i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2714644" cy="3405194"/>
          </a:xfrm>
          <a:prstGeom prst="ellipse">
            <a:avLst/>
          </a:prstGeom>
          <a:noFill/>
        </p:spPr>
      </p:pic>
      <p:pic>
        <p:nvPicPr>
          <p:cNvPr id="6152" name="Picture 8" descr="C:\Documents and Settings\Admin\Рабочий стол\imag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857496"/>
            <a:ext cx="4000528" cy="3714776"/>
          </a:xfrm>
          <a:prstGeom prst="ellipse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357554" y="214290"/>
            <a:ext cx="53578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Кедр </a:t>
            </a:r>
          </a:p>
          <a:p>
            <a:pPr algn="ctr"/>
            <a:r>
              <a:rPr lang="ru-RU" sz="6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сибирский</a:t>
            </a:r>
            <a:endParaRPr lang="ru-RU" sz="6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3"/>
            <a:ext cx="885831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Домен: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Эукариоты</a:t>
            </a:r>
          </a:p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Царство: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Растения</a:t>
            </a:r>
          </a:p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Отдел: 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Хвойные</a:t>
            </a:r>
          </a:p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Класс: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Хвойные  </a:t>
            </a:r>
          </a:p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Порядок: 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Сосновые</a:t>
            </a:r>
          </a:p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Семейство: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Сосновые</a:t>
            </a:r>
          </a:p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Род: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Сосна</a:t>
            </a:r>
          </a:p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Вид: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Сибирский кедр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Documents and Settings\Admin\Рабочий стол\250px-Pinus_sibirica_Ural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285728"/>
            <a:ext cx="2500330" cy="2071702"/>
          </a:xfrm>
          <a:prstGeom prst="rect">
            <a:avLst/>
          </a:prstGeom>
          <a:noFill/>
        </p:spPr>
      </p:pic>
      <p:pic>
        <p:nvPicPr>
          <p:cNvPr id="4" name="Picture 5" descr="C:\Documents and Settings\Admin\Рабочий стол\knyz000213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4000504"/>
            <a:ext cx="1857388" cy="2643206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knyz000208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428868"/>
            <a:ext cx="2500330" cy="132238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knyz000212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2571768" cy="3071834"/>
          </a:xfrm>
          <a:prstGeom prst="rect">
            <a:avLst/>
          </a:prstGeom>
          <a:noFill/>
        </p:spPr>
      </p:pic>
      <p:pic>
        <p:nvPicPr>
          <p:cNvPr id="7173" name="Picture 5" descr="C:\Documents and Settings\Admin\Рабочий стол\knyz000209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00438"/>
            <a:ext cx="2643206" cy="2928958"/>
          </a:xfrm>
          <a:prstGeom prst="rect">
            <a:avLst/>
          </a:prstGeom>
          <a:noFill/>
        </p:spPr>
      </p:pic>
      <p:pic>
        <p:nvPicPr>
          <p:cNvPr id="7175" name="Picture 7" descr="C:\Documents and Settings\Admin\Рабочий стол\kedrsi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785794"/>
            <a:ext cx="5715040" cy="57864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71802" y="0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Размножение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250px-Siberian_pine_nuts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142985"/>
            <a:ext cx="2317776" cy="1857388"/>
          </a:xfrm>
          <a:prstGeom prst="rect">
            <a:avLst/>
          </a:prstGeom>
          <a:noFill/>
        </p:spPr>
      </p:pic>
      <p:pic>
        <p:nvPicPr>
          <p:cNvPr id="11267" name="Picture 3" descr="C:\Documents and Settings\Admin\Рабочий стол\w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857232"/>
            <a:ext cx="2000232" cy="1347982"/>
          </a:xfrm>
          <a:prstGeom prst="rect">
            <a:avLst/>
          </a:prstGeom>
          <a:noFill/>
        </p:spPr>
      </p:pic>
      <p:pic>
        <p:nvPicPr>
          <p:cNvPr id="11268" name="Picture 4" descr="C:\Documents and Settings\Admin\Рабочий стол\st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786322"/>
            <a:ext cx="2500330" cy="1842682"/>
          </a:xfrm>
          <a:prstGeom prst="rect">
            <a:avLst/>
          </a:prstGeom>
          <a:noFill/>
        </p:spPr>
      </p:pic>
      <p:pic>
        <p:nvPicPr>
          <p:cNvPr id="11269" name="Picture 5" descr="C:\Documents and Settings\Admin\Рабочий стол\m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000108"/>
            <a:ext cx="2159724" cy="1668199"/>
          </a:xfrm>
          <a:prstGeom prst="rect">
            <a:avLst/>
          </a:prstGeom>
          <a:noFill/>
        </p:spPr>
      </p:pic>
      <p:pic>
        <p:nvPicPr>
          <p:cNvPr id="11270" name="Picture 6" descr="C:\Documents and Settings\Admin\Рабочий стол\iкедр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214686"/>
            <a:ext cx="4286280" cy="32861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85984" y="142852"/>
            <a:ext cx="5639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Применение кедра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300px-Корневатик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2357430"/>
            <a:ext cx="3214710" cy="186408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34" y="4214818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корневатик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Рабочий стол\265px-Reka_Shav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6786610" cy="46434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142852"/>
            <a:ext cx="7000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Ель сибирская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8583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Домен:</a:t>
            </a:r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Эукариоты</a:t>
            </a:r>
            <a:endParaRPr lang="ru-RU" sz="4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Царство: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Растения</a:t>
            </a:r>
          </a:p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Отдел: 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Хвойные</a:t>
            </a:r>
          </a:p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Класс: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Хвойные 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Порядок: 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Сосновые</a:t>
            </a:r>
          </a:p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Семейство: 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Сосновые</a:t>
            </a:r>
          </a:p>
          <a:p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Род:</a:t>
            </a:r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Ель</a:t>
            </a:r>
            <a:endParaRPr lang="ru-RU" sz="4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Вид: 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Ель сибирская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Documents and Settings\Admin\Рабочий стол\imag4.jpe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6000760" y="428604"/>
            <a:ext cx="2786082" cy="2500330"/>
          </a:xfrm>
          <a:prstGeom prst="rect">
            <a:avLst/>
          </a:prstGeom>
          <a:noFill/>
        </p:spPr>
      </p:pic>
      <p:pic>
        <p:nvPicPr>
          <p:cNvPr id="4" name="Picture 4" descr="C:\Documents and Settings\Admin\Рабочий стол\image2jpe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1357298"/>
            <a:ext cx="1428760" cy="1518719"/>
          </a:xfrm>
          <a:prstGeom prst="rect">
            <a:avLst/>
          </a:prstGeom>
          <a:noFill/>
        </p:spPr>
      </p:pic>
      <p:pic>
        <p:nvPicPr>
          <p:cNvPr id="5" name="Picture 5" descr="C:\Documents and Settings\Admin\Рабочий стол\image 1.jpe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6643702" y="3286124"/>
            <a:ext cx="2286016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ima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714644" cy="2286016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im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85728"/>
            <a:ext cx="2319339" cy="2643206"/>
          </a:xfrm>
          <a:prstGeom prst="rect">
            <a:avLst/>
          </a:prstGeom>
          <a:noFill/>
        </p:spPr>
      </p:pic>
      <p:pic>
        <p:nvPicPr>
          <p:cNvPr id="8196" name="Picture 4" descr="C:\Documents and Settings\Admin\Рабочий стол\ima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857496"/>
            <a:ext cx="2314579" cy="2928958"/>
          </a:xfrm>
          <a:prstGeom prst="rect">
            <a:avLst/>
          </a:prstGeom>
          <a:noFill/>
        </p:spPr>
      </p:pic>
      <p:pic>
        <p:nvPicPr>
          <p:cNvPr id="8197" name="Picture 5" descr="C:\Documents and Settings\Admin\Рабочий стол\220px-Niccolo_Paganini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57166"/>
            <a:ext cx="2500330" cy="3000396"/>
          </a:xfrm>
          <a:prstGeom prst="rect">
            <a:avLst/>
          </a:prstGeom>
          <a:noFill/>
        </p:spPr>
      </p:pic>
      <p:pic>
        <p:nvPicPr>
          <p:cNvPr id="8198" name="Picture 6" descr="C:\Documents and Settings\Admin\Рабочий стол\220px-Violin_VL1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348152" y="2867030"/>
            <a:ext cx="2643205" cy="376714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00232" y="6143644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Изделия из ели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Documents and Settings\Admin\Рабочий стол\ima.jpe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785918" y="1704393"/>
            <a:ext cx="5429288" cy="418999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57224" y="214290"/>
            <a:ext cx="7072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Сосна обыкновенная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ина папка 1\Мамина папка\рисунки, фильмы, анимация\анимации\1256905894_aoo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357430"/>
            <a:ext cx="8643998" cy="2214578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Познавательные задачи</a:t>
            </a:r>
            <a:endParaRPr lang="ru-RU" sz="8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214290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баллов </a:t>
            </a:r>
            <a:r>
              <a:rPr lang="ru-RU" sz="4000" dirty="0" smtClean="0"/>
              <a:t>- </a:t>
            </a:r>
            <a:r>
              <a:rPr lang="ru-RU" sz="4000" b="1" dirty="0" smtClean="0">
                <a:solidFill>
                  <a:srgbClr val="FF0000"/>
                </a:solidFill>
              </a:rPr>
              <a:t>5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857232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баллов -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214422"/>
            <a:ext cx="214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1643050"/>
            <a:ext cx="248739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Порешаем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7620" y="0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Интеллектуальная минутка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 animBg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85728"/>
            <a:ext cx="807249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Домен: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Эукариоты</a:t>
            </a:r>
          </a:p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Царство: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Растения</a:t>
            </a:r>
          </a:p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Отдел: 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Хвойные</a:t>
            </a:r>
          </a:p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Класс: 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Хвойные  </a:t>
            </a:r>
          </a:p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Порядок: 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Сосновые</a:t>
            </a:r>
          </a:p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Семейство: 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Сосновые</a:t>
            </a:r>
          </a:p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Род: 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Сосна</a:t>
            </a:r>
          </a:p>
          <a:p>
            <a:r>
              <a:rPr lang="ru-RU" sz="4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Вид:</a:t>
            </a:r>
            <a:r>
              <a:rPr lang="ru-RU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Сосна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обыкновенная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Рабочий стол\image.jpe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6215074" y="285728"/>
            <a:ext cx="2786082" cy="285752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265px-Seebruecke_Prerow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429000"/>
            <a:ext cx="2428892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im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142984"/>
            <a:ext cx="2390780" cy="3071834"/>
          </a:xfrm>
          <a:prstGeom prst="rect">
            <a:avLst/>
          </a:prstGeom>
          <a:noFill/>
        </p:spPr>
      </p:pic>
      <p:pic>
        <p:nvPicPr>
          <p:cNvPr id="6148" name="Picture 4" descr="C:\Documents and Settings\Admin\Рабочий стол\170px-Pinus_sylvestris_seedlings_k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429132"/>
            <a:ext cx="3214710" cy="2143140"/>
          </a:xfrm>
          <a:prstGeom prst="rect">
            <a:avLst/>
          </a:prstGeom>
          <a:noFill/>
        </p:spPr>
      </p:pic>
      <p:pic>
        <p:nvPicPr>
          <p:cNvPr id="6150" name="Picture 6" descr="C:\Documents and Settings\Admin\Рабочий стол\160px-Dseed_pinus_sylvestris_3_beentr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357694"/>
            <a:ext cx="3286148" cy="2286016"/>
          </a:xfrm>
          <a:prstGeom prst="rect">
            <a:avLst/>
          </a:prstGeom>
          <a:noFill/>
        </p:spPr>
      </p:pic>
      <p:pic>
        <p:nvPicPr>
          <p:cNvPr id="6151" name="Picture 7" descr="C:\Documents and Settings\Admin\Рабочий стол\180px-Pinus_sylvestris_flos_female_bialowieza_forest_beentre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285860"/>
            <a:ext cx="2714644" cy="2357454"/>
          </a:xfrm>
          <a:prstGeom prst="rect">
            <a:avLst/>
          </a:prstGeom>
          <a:noFill/>
        </p:spPr>
      </p:pic>
      <p:pic>
        <p:nvPicPr>
          <p:cNvPr id="6152" name="Picture 8" descr="C:\Documents and Settings\Admin\Рабочий стол\180px-Pinus_sylvestris_flos_pollen_bialowieza_forest_beentre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285860"/>
            <a:ext cx="2928958" cy="235744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42976" y="214290"/>
            <a:ext cx="7492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Размножение сосны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3857628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Мужская шишка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0" y="3857628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Женская шишка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\Рабочий стол\180px-Pinus_silvestris_cross_been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928670"/>
            <a:ext cx="3143272" cy="2643206"/>
          </a:xfrm>
          <a:prstGeom prst="rect">
            <a:avLst/>
          </a:prstGeom>
          <a:noFill/>
        </p:spPr>
      </p:pic>
      <p:pic>
        <p:nvPicPr>
          <p:cNvPr id="7170" name="Picture 2" descr="C:\Documents and Settings\Admin\Рабочий стол\180px-PinusSylvestrisBo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14356"/>
            <a:ext cx="3571900" cy="2857520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310px-Furnierstap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857628"/>
            <a:ext cx="3937000" cy="2400300"/>
          </a:xfrm>
          <a:prstGeom prst="rect">
            <a:avLst/>
          </a:prstGeom>
          <a:noFill/>
        </p:spPr>
      </p:pic>
      <p:pic>
        <p:nvPicPr>
          <p:cNvPr id="7172" name="Picture 4" descr="C:\Documents and Settings\Admin\Рабочий стол\300px-Корневатик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857628"/>
            <a:ext cx="3143272" cy="24288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2066" y="6143644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шпон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08" y="0"/>
            <a:ext cx="5374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Применение сосны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Admin\Рабочий стол\265px-Larix_sibirica_Urals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500166" y="1428736"/>
            <a:ext cx="5929354" cy="44291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142852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Лиственница сибирская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Домен: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Эукариоты</a:t>
            </a:r>
          </a:p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Царство: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Растения</a:t>
            </a:r>
          </a:p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Отдел: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Хвойные</a:t>
            </a:r>
          </a:p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Класс: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Хвойные  </a:t>
            </a:r>
          </a:p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Порядок: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Сосновые</a:t>
            </a:r>
          </a:p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Семейство: 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Сосновые</a:t>
            </a:r>
          </a:p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Род: 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Лиственница</a:t>
            </a:r>
          </a:p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Вид: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Лиственница Сибирская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Admin\Рабочий стол\ima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42852"/>
            <a:ext cx="3143272" cy="3071834"/>
          </a:xfrm>
          <a:prstGeom prst="rect">
            <a:avLst/>
          </a:prstGeom>
          <a:noFill/>
        </p:spPr>
      </p:pic>
      <p:pic>
        <p:nvPicPr>
          <p:cNvPr id="9219" name="Picture 3" descr="C:\Documents and Settings\Admin\Рабочий стол\im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357562"/>
            <a:ext cx="2286016" cy="21717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286116" y="2857496"/>
            <a:ext cx="2357454" cy="2214578"/>
          </a:xfrm>
          <a:prstGeom prst="rect">
            <a:avLst/>
          </a:prstGeom>
          <a:noFill/>
        </p:spPr>
      </p:pic>
      <p:pic>
        <p:nvPicPr>
          <p:cNvPr id="10244" name="Picture 4" descr="C:\Documents and Settings\Admin\Рабочий стол\17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786446" y="2928934"/>
            <a:ext cx="3000396" cy="2214578"/>
          </a:xfrm>
          <a:prstGeom prst="rect">
            <a:avLst/>
          </a:prstGeom>
          <a:noFill/>
        </p:spPr>
      </p:pic>
      <p:pic>
        <p:nvPicPr>
          <p:cNvPr id="10245" name="Picture 5" descr="C:\Documents and Settings\Admin\Рабочий стол\16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28596" y="357166"/>
            <a:ext cx="2373322" cy="2119322"/>
          </a:xfrm>
          <a:prstGeom prst="rect">
            <a:avLst/>
          </a:prstGeom>
          <a:noFill/>
        </p:spPr>
      </p:pic>
      <p:pic>
        <p:nvPicPr>
          <p:cNvPr id="10246" name="Picture 6" descr="C:\Documents and Settings\Admin\Рабочий стол\3.jpg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3000364" y="357166"/>
            <a:ext cx="3286148" cy="2119314"/>
          </a:xfrm>
          <a:prstGeom prst="rect">
            <a:avLst/>
          </a:prstGeom>
          <a:noFill/>
        </p:spPr>
      </p:pic>
      <p:pic>
        <p:nvPicPr>
          <p:cNvPr id="10248" name="Picture 8" descr="C:\Documents and Settings\Admin\Рабочий стол\10.jpg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714348" y="5214950"/>
            <a:ext cx="3500462" cy="1500198"/>
          </a:xfrm>
          <a:prstGeom prst="rect">
            <a:avLst/>
          </a:prstGeom>
          <a:noFill/>
        </p:spPr>
      </p:pic>
      <p:pic>
        <p:nvPicPr>
          <p:cNvPr id="10249" name="Picture 9" descr="C:\Documents and Settings\Admin\Рабочий стол\14.jpg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571472" y="2928934"/>
            <a:ext cx="2547942" cy="2214578"/>
          </a:xfrm>
          <a:prstGeom prst="rect">
            <a:avLst/>
          </a:prstGeom>
          <a:noFill/>
        </p:spPr>
      </p:pic>
      <p:pic>
        <p:nvPicPr>
          <p:cNvPr id="10250" name="Picture 10" descr="C:\Documents and Settings\Admin\Рабочий стол\18.jpg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6572264" y="428604"/>
            <a:ext cx="2262190" cy="221457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86248" y="5286388"/>
            <a:ext cx="471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лиственницы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Значение хвойных  растений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714356"/>
          <a:ext cx="9144000" cy="61209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8131"/>
                <a:gridCol w="3147934"/>
                <a:gridCol w="3147935"/>
              </a:tblGrid>
              <a:tr h="928694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растения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природе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для человека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2688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Пихта сибирская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lvl="0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Синтезируют органическое вещество;  поглощают углекислый газ; </a:t>
                      </a:r>
                    </a:p>
                    <a:p>
                      <a:pPr lvl="0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выделяют в атмосферу кислород;  выполняют климатообразующую;</a:t>
                      </a:r>
                    </a:p>
                    <a:p>
                      <a:pPr lvl="0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водоохранную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</a:p>
                    <a:p>
                      <a:pPr lvl="0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противоэрозионную функции;</a:t>
                      </a:r>
                    </a:p>
                    <a:p>
                      <a:pPr lvl="0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являются источником питания;</a:t>
                      </a:r>
                    </a:p>
                    <a:p>
                      <a:pPr lvl="0"/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местом обитания для животных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Сырье для производства бумаги;  источник витамина С, сырье для изготовления лекарств;</a:t>
                      </a:r>
                    </a:p>
                    <a:p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украшение скверов, бульваров в городах;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0226">
                <a:tc rowSpan="2"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Сосна сибирская (кедр)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7096">
                <a:tc vMerge="1">
                  <a:txBody>
                    <a:bodyPr/>
                    <a:lstStyle/>
                    <a:p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Изготовление мебели; место расположения санаториев,</a:t>
                      </a:r>
                    </a:p>
                    <a:p>
                      <a:pPr marL="514350" indent="-514350" algn="l">
                        <a:buNone/>
                      </a:pPr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продукт питания; сырье</a:t>
                      </a:r>
                      <a:r>
                        <a:rPr lang="ru-RU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изготовления</a:t>
                      </a:r>
                      <a:r>
                        <a:rPr lang="ru-RU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лекарств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38502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Ель сибирская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Материал для изготовления скрипок, строительный материал; украшение скверов, бульваров в городах; новогоднее дерево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7737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Лиственница сибирская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Выводы: (значение в природе)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Синтезируют органическое вещество; </a:t>
            </a:r>
          </a:p>
          <a:p>
            <a:pPr lvl="0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поглощают углекислый газ; </a:t>
            </a:r>
          </a:p>
          <a:p>
            <a:pPr lvl="0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выделяют в атмосферу кислород; </a:t>
            </a:r>
          </a:p>
          <a:p>
            <a:pPr lvl="0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выполняют климатообразующую;</a:t>
            </a:r>
          </a:p>
          <a:p>
            <a:pPr lvl="0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водоохранную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противоэрозионную функции;</a:t>
            </a:r>
          </a:p>
          <a:p>
            <a:pPr lvl="0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являются источником питания;</a:t>
            </a:r>
          </a:p>
          <a:p>
            <a:pPr lvl="0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местом обитания для животных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(практическое значение)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Сырье для производства бумаги;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 для изготовления скрипок, строительный материал;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 витамина С, сырье для изготовления лекарств;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Украшение скверов, бульваров в городах; 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мебели;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расположения санаториев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Продукты питания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809625" indent="-809625"/>
            <a:r>
              <a:rPr lang="ru-RU" sz="8800" dirty="0" smtClean="0"/>
              <a:t>1</a:t>
            </a:r>
            <a:endParaRPr lang="ru-RU" sz="8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/>
              <a:t>2</a:t>
            </a:r>
            <a:endParaRPr lang="ru-RU" sz="9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dirty="0" smtClean="0"/>
              <a:t>3</a:t>
            </a:r>
            <a:endParaRPr lang="ru-RU" sz="9600" dirty="0"/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2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3.Что такое ягель?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Галина\Desktop\300px-Cladonia_rangiferin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928670"/>
            <a:ext cx="8072494" cy="40005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5072074"/>
            <a:ext cx="85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лишайник – «олений мох»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Галина\Desktop\веселые картинки\8499973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285728"/>
            <a:ext cx="1071570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6858048" cy="171448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Древесину какого дерева использовал великий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скрипичный мастер Страдивари?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1472" y="2928934"/>
            <a:ext cx="3929090" cy="285752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Наиболее распространенный представитель тайги, главная лесообразующая порода области?                      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2428868"/>
            <a:ext cx="4143404" cy="3143272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каком лесу более благоприятные условия для построения санаториев? Почему?           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1785926"/>
            <a:ext cx="2428892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Ель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5857892"/>
            <a:ext cx="235745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Пихта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5715016"/>
            <a:ext cx="4000528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Сосновый бор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857620" y="1928802"/>
            <a:ext cx="785818" cy="64294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5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714612" y="5929330"/>
            <a:ext cx="714380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5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215338" y="5786454"/>
            <a:ext cx="642942" cy="5000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5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500438"/>
            <a:ext cx="7772400" cy="292895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9600" dirty="0" smtClean="0"/>
              <a:t>5</a:t>
            </a:r>
            <a:endParaRPr lang="ru-RU" sz="9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4291"/>
            <a:ext cx="7772400" cy="2857519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tx1"/>
                </a:solidFill>
              </a:rPr>
              <a:t>4</a:t>
            </a:r>
            <a:endParaRPr lang="ru-RU" sz="9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86058"/>
            <a:ext cx="8137555" cy="364333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Продуценты,  поглощают углекислый газ,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выделяют кислород,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климатообразование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источник пищевых ресурсов,  круговорот веществ и превращение энергии.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4291"/>
            <a:ext cx="7772400" cy="2143139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Какую роль играют голосеменные растения в природе?</a:t>
            </a:r>
            <a:endParaRPr lang="ru-RU" sz="96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286512" y="2928934"/>
            <a:ext cx="1285884" cy="11430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5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6929486" cy="221457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чем заключается хозяйственное значение пихты сибирской?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2643182"/>
            <a:ext cx="6858048" cy="407196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Производство бумаги, строительный материал;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сырье для производства лекарств;  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озеленение парков и скверов</a:t>
            </a:r>
          </a:p>
          <a:p>
            <a:pPr marL="0" indent="0">
              <a:buNone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072330" y="5143512"/>
            <a:ext cx="1143008" cy="11287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5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ина папка 1\Мамина папка\рисунки, фильмы, анимация\анимации\1278768495_mobibar.ru-anime_1735125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714488"/>
            <a:ext cx="6286544" cy="47863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285728"/>
            <a:ext cx="864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Всем спасибо! Молодцы! Этот танец для  вас!  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6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4.Что такое </a:t>
            </a:r>
            <a:r>
              <a:rPr lang="ru-RU" sz="4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Лихеноиндикация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Галина\Desktop\265px-Flechten_-_Hypogymnia_physod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500306"/>
            <a:ext cx="4357718" cy="42148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00562" y="2571744"/>
            <a:ext cx="464343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Домен: 	Эукариоты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Царство: 	Грибы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Отдел: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Аскомикота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Класс:Леканоромицеты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Порядок: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Леканоровые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Семейство: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Пармелиевые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Гипогимния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642918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Лишайники являются организмами-индикаторами (биоиндикаторы) для определения условий окружающей среды, в частности, качества воздуха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928802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«Активный мониторинг»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3" descr="C:\Users\Галина\Desktop\веселые картинки\8499973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1142984"/>
            <a:ext cx="1071570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Галина\Desktop\веселые картинки\212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500042"/>
            <a:ext cx="2928958" cy="23574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7" y="3929066"/>
            <a:ext cx="83582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повторить   лишайники не помешало бы!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3"/>
            <a:ext cx="8643998" cy="3000395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ли считать водорослями все растения, произрастающие в водоемах? Почему?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286124"/>
            <a:ext cx="8715436" cy="3429024"/>
          </a:xfrm>
        </p:spPr>
        <p:txBody>
          <a:bodyPr>
            <a:normAutofit fontScale="92500"/>
          </a:bodyPr>
          <a:lstStyle/>
          <a:p>
            <a:pPr algn="l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Нет. Водоросли - это низшие растения. Среди водных растений есть высшие. Например, ряска, сальвиния</a:t>
            </a:r>
          </a:p>
          <a:p>
            <a:endParaRPr lang="ru-RU" dirty="0"/>
          </a:p>
        </p:txBody>
      </p:sp>
      <p:sp>
        <p:nvSpPr>
          <p:cNvPr id="5" name="5-конечная звезда 4"/>
          <p:cNvSpPr/>
          <p:nvPr/>
        </p:nvSpPr>
        <p:spPr>
          <a:xfrm>
            <a:off x="6000760" y="3500438"/>
            <a:ext cx="3000396" cy="285752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2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64318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Ученые ботаники относят эвглену зеленую к растениям, а зоологи к животным. Кто из них прав?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86058"/>
            <a:ext cx="9144000" cy="407194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Эвглена – животное, но ее нельзя называть типичным животным. Она свободно передвигается, питается </a:t>
            </a:r>
            <a:r>
              <a:rPr lang="ru-RU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автотрофно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подобно зеленым растениям, использует на свету воду и углекислый газ.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5786446" y="3571876"/>
            <a:ext cx="3357554" cy="285752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ransition>
    <p:wipe dir="r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0"/>
            <a:ext cx="8786874" cy="464344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Способы передвижения простейших разнообразны, но расстояния, на которые они передвигаются, при этом измеряются в миллиметрах. Предложите объяснение, каким образом происходит расселение простейших на десятки и сотни километров.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86322"/>
            <a:ext cx="9001156" cy="2071678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Споры переносятся на десятки и сотни километров.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4429124" y="3857628"/>
            <a:ext cx="3571900" cy="278608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2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725</Words>
  <Application>Microsoft Office PowerPoint</Application>
  <PresentationFormat>Экран (4:3)</PresentationFormat>
  <Paragraphs>179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Слайд 1</vt:lpstr>
      <vt:lpstr>Слайд 2</vt:lpstr>
      <vt:lpstr>Познавательные задачи</vt:lpstr>
      <vt:lpstr>Слайд 4</vt:lpstr>
      <vt:lpstr>Слайд 5</vt:lpstr>
      <vt:lpstr>Слайд 6</vt:lpstr>
      <vt:lpstr>Можно ли считать водорослями все растения, произрастающие в водоемах? Почему?</vt:lpstr>
      <vt:lpstr>Ученые ботаники относят эвглену зеленую к растениям, а зоологи к животным. Кто из них прав?</vt:lpstr>
      <vt:lpstr>Способы передвижения простейших разнообразны, но расстояния, на которые они передвигаются, при этом измеряются в миллиметрах. Предложите объяснение, каким образом происходит расселение простейших на десятки и сотни километров.</vt:lpstr>
      <vt:lpstr>Молодцы!</vt:lpstr>
      <vt:lpstr>Слайд 11</vt:lpstr>
      <vt:lpstr> Значение хвойных  растений</vt:lpstr>
      <vt:lpstr>Слайд 13</vt:lpstr>
      <vt:lpstr>Слайд 14</vt:lpstr>
      <vt:lpstr>  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 Значение хвойных  растений</vt:lpstr>
      <vt:lpstr>Выводы: (значение в природе)</vt:lpstr>
      <vt:lpstr>Выводы (практическое значение)</vt:lpstr>
      <vt:lpstr>1</vt:lpstr>
      <vt:lpstr>  Древесину какого дерева использовал великий скрипичный мастер Страдивари? 1   </vt:lpstr>
      <vt:lpstr>5</vt:lpstr>
      <vt:lpstr>Продуценты,  поглощают углекислый газ, выделяют кислород, климатообразование, источник пищевых ресурсов,  круговорот веществ и превращение энергии. </vt:lpstr>
      <vt:lpstr>В чем заключается хозяйственное значение пихты сибирской? </vt:lpstr>
      <vt:lpstr>Слайд 44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Admin</dc:creator>
  <cp:lastModifiedBy>revaz</cp:lastModifiedBy>
  <cp:revision>85</cp:revision>
  <dcterms:created xsi:type="dcterms:W3CDTF">2011-11-25T18:20:46Z</dcterms:created>
  <dcterms:modified xsi:type="dcterms:W3CDTF">2012-05-06T18:49:31Z</dcterms:modified>
</cp:coreProperties>
</file>