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5" r:id="rId11"/>
    <p:sldId id="266" r:id="rId12"/>
    <p:sldId id="268" r:id="rId13"/>
    <p:sldId id="315" r:id="rId14"/>
    <p:sldId id="318" r:id="rId15"/>
    <p:sldId id="319" r:id="rId16"/>
    <p:sldId id="320" r:id="rId17"/>
    <p:sldId id="269" r:id="rId18"/>
    <p:sldId id="309" r:id="rId19"/>
    <p:sldId id="312" r:id="rId20"/>
    <p:sldId id="311" r:id="rId21"/>
    <p:sldId id="316" r:id="rId22"/>
    <p:sldId id="271" r:id="rId23"/>
    <p:sldId id="274" r:id="rId24"/>
    <p:sldId id="277" r:id="rId25"/>
    <p:sldId id="275" r:id="rId26"/>
    <p:sldId id="276" r:id="rId27"/>
    <p:sldId id="272" r:id="rId28"/>
    <p:sldId id="273" r:id="rId29"/>
    <p:sldId id="284" r:id="rId30"/>
    <p:sldId id="294" r:id="rId31"/>
    <p:sldId id="295" r:id="rId32"/>
    <p:sldId id="296" r:id="rId33"/>
    <p:sldId id="297" r:id="rId34"/>
    <p:sldId id="298" r:id="rId35"/>
    <p:sldId id="278" r:id="rId36"/>
    <p:sldId id="286" r:id="rId37"/>
    <p:sldId id="279" r:id="rId38"/>
    <p:sldId id="280" r:id="rId39"/>
    <p:sldId id="281" r:id="rId40"/>
    <p:sldId id="282" r:id="rId41"/>
    <p:sldId id="283" r:id="rId42"/>
    <p:sldId id="285" r:id="rId43"/>
    <p:sldId id="287" r:id="rId44"/>
    <p:sldId id="301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CC"/>
    <a:srgbClr val="FFFF99"/>
    <a:srgbClr val="9DD5B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06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6EB14-A37A-4127-A007-F5FD2BD10E88}" type="doc">
      <dgm:prSet loTypeId="urn:microsoft.com/office/officeart/2005/8/layout/chevron2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D5D7A95-1A47-4FEF-A1E5-0245025E854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8A88179-5432-4DAD-9986-88C1DE5B0839}" type="parTrans" cxnId="{1529568F-9D84-4DF4-B5F4-F2894CA92963}">
      <dgm:prSet/>
      <dgm:spPr/>
      <dgm:t>
        <a:bodyPr/>
        <a:lstStyle/>
        <a:p>
          <a:endParaRPr lang="ru-RU"/>
        </a:p>
      </dgm:t>
    </dgm:pt>
    <dgm:pt modelId="{CD69C2D1-CC78-4467-B88F-4E0E5A75E1BB}" type="sibTrans" cxnId="{1529568F-9D84-4DF4-B5F4-F2894CA92963}">
      <dgm:prSet/>
      <dgm:spPr/>
      <dgm:t>
        <a:bodyPr/>
        <a:lstStyle/>
        <a:p>
          <a:endParaRPr lang="ru-RU"/>
        </a:p>
      </dgm:t>
    </dgm:pt>
    <dgm:pt modelId="{0690A20C-FC95-44DF-BA62-512B5EA2842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оболочка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715FECF-FD67-4BED-A34F-B94F1AA91B41}" type="parTrans" cxnId="{80FFE2EB-B66A-468B-91CD-0EFE211BAED6}">
      <dgm:prSet/>
      <dgm:spPr/>
      <dgm:t>
        <a:bodyPr/>
        <a:lstStyle/>
        <a:p>
          <a:endParaRPr lang="ru-RU"/>
        </a:p>
      </dgm:t>
    </dgm:pt>
    <dgm:pt modelId="{C0D9C82C-39C2-490C-9172-1020E2C18D8F}" type="sibTrans" cxnId="{80FFE2EB-B66A-468B-91CD-0EFE211BAED6}">
      <dgm:prSet/>
      <dgm:spPr/>
      <dgm:t>
        <a:bodyPr/>
        <a:lstStyle/>
        <a:p>
          <a:endParaRPr lang="ru-RU"/>
        </a:p>
      </dgm:t>
    </dgm:pt>
    <dgm:pt modelId="{1CAD9C7C-2628-4309-98AC-E0A5AA8796F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0DF677E-AAF3-4F69-8609-37688099672E}" type="parTrans" cxnId="{9B5FC9A0-18E0-48BE-9A88-FE2997CF509C}">
      <dgm:prSet/>
      <dgm:spPr/>
      <dgm:t>
        <a:bodyPr/>
        <a:lstStyle/>
        <a:p>
          <a:endParaRPr lang="ru-RU"/>
        </a:p>
      </dgm:t>
    </dgm:pt>
    <dgm:pt modelId="{F21FD75E-2814-48EB-A7D5-9E636E188E5A}" type="sibTrans" cxnId="{9B5FC9A0-18E0-48BE-9A88-FE2997CF509C}">
      <dgm:prSet/>
      <dgm:spPr/>
      <dgm:t>
        <a:bodyPr/>
        <a:lstStyle/>
        <a:p>
          <a:endParaRPr lang="ru-RU"/>
        </a:p>
      </dgm:t>
    </dgm:pt>
    <dgm:pt modelId="{47407528-76FC-48E2-891C-5751A093206A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5AA7562-2745-4532-877F-815C0E331367}" type="parTrans" cxnId="{F018DAB2-24D3-4E7E-9693-7D3940995FE9}">
      <dgm:prSet/>
      <dgm:spPr/>
      <dgm:t>
        <a:bodyPr/>
        <a:lstStyle/>
        <a:p>
          <a:endParaRPr lang="ru-RU"/>
        </a:p>
      </dgm:t>
    </dgm:pt>
    <dgm:pt modelId="{AEAE98A2-4A21-4034-898C-C11FAF5D9DC7}" type="sibTrans" cxnId="{F018DAB2-24D3-4E7E-9693-7D3940995FE9}">
      <dgm:prSet/>
      <dgm:spPr/>
      <dgm:t>
        <a:bodyPr/>
        <a:lstStyle/>
        <a:p>
          <a:endParaRPr lang="ru-RU"/>
        </a:p>
      </dgm:t>
    </dgm:pt>
    <dgm:pt modelId="{C3B30F5E-9515-4E7C-9114-CADA44EFA55B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AA24B57-B73D-4A53-90B5-36AA9E65E9D5}" type="parTrans" cxnId="{8442EC66-A948-4740-8841-3C30909B380C}">
      <dgm:prSet/>
      <dgm:spPr/>
      <dgm:t>
        <a:bodyPr/>
        <a:lstStyle/>
        <a:p>
          <a:endParaRPr lang="ru-RU"/>
        </a:p>
      </dgm:t>
    </dgm:pt>
    <dgm:pt modelId="{17F5BBA1-DE73-4D11-B69C-64AC647FAD51}" type="sibTrans" cxnId="{8442EC66-A948-4740-8841-3C30909B380C}">
      <dgm:prSet/>
      <dgm:spPr/>
      <dgm:t>
        <a:bodyPr/>
        <a:lstStyle/>
        <a:p>
          <a:endParaRPr lang="ru-RU"/>
        </a:p>
      </dgm:t>
    </dgm:pt>
    <dgm:pt modelId="{A1EFC0EC-E9FE-4B71-B70B-91CAF12E74C8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8BBFA94-AE80-4FD3-AD63-90793C4F09A2}" type="parTrans" cxnId="{95BDE226-A744-4D94-AF60-32FF94432496}">
      <dgm:prSet/>
      <dgm:spPr/>
      <dgm:t>
        <a:bodyPr/>
        <a:lstStyle/>
        <a:p>
          <a:endParaRPr lang="ru-RU"/>
        </a:p>
      </dgm:t>
    </dgm:pt>
    <dgm:pt modelId="{099B47F7-F432-4778-AFDE-56E139A4334E}" type="sibTrans" cxnId="{95BDE226-A744-4D94-AF60-32FF94432496}">
      <dgm:prSet/>
      <dgm:spPr/>
      <dgm:t>
        <a:bodyPr/>
        <a:lstStyle/>
        <a:p>
          <a:endParaRPr lang="ru-RU"/>
        </a:p>
      </dgm:t>
    </dgm:pt>
    <dgm:pt modelId="{4DF1C78E-75D2-44A3-A903-40A305F2C29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FE892B0-5C83-4DD6-A7FF-038E92EA2970}" type="sibTrans" cxnId="{A6632C27-B8A2-46ED-A55C-11D17D7B89E7}">
      <dgm:prSet/>
      <dgm:spPr/>
      <dgm:t>
        <a:bodyPr/>
        <a:lstStyle/>
        <a:p>
          <a:endParaRPr lang="ru-RU"/>
        </a:p>
      </dgm:t>
    </dgm:pt>
    <dgm:pt modelId="{D841E89D-E39B-46FB-BE67-DA5F46E7B9AA}" type="parTrans" cxnId="{A6632C27-B8A2-46ED-A55C-11D17D7B89E7}">
      <dgm:prSet/>
      <dgm:spPr/>
      <dgm:t>
        <a:bodyPr/>
        <a:lstStyle/>
        <a:p>
          <a:endParaRPr lang="ru-RU"/>
        </a:p>
      </dgm:t>
    </dgm:pt>
    <dgm:pt modelId="{3C043C91-C0B6-4532-B82B-4C76A70A021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гранулы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1939065-F1EC-4E6C-936E-A9A882C71595}" type="parTrans" cxnId="{DE734190-32C7-4109-BE1F-A2B0CFBC1A83}">
      <dgm:prSet/>
      <dgm:spPr/>
      <dgm:t>
        <a:bodyPr/>
        <a:lstStyle/>
        <a:p>
          <a:endParaRPr lang="ru-RU"/>
        </a:p>
      </dgm:t>
    </dgm:pt>
    <dgm:pt modelId="{FEFB02B7-3ADC-4EFF-AF9D-9D6DA4B31ACD}" type="sibTrans" cxnId="{DE734190-32C7-4109-BE1F-A2B0CFBC1A83}">
      <dgm:prSet/>
      <dgm:spPr/>
      <dgm:t>
        <a:bodyPr/>
        <a:lstStyle/>
        <a:p>
          <a:endParaRPr lang="ru-RU"/>
        </a:p>
      </dgm:t>
    </dgm:pt>
    <dgm:pt modelId="{D0737840-8E46-4A03-BC6C-E537B5D4F121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Цитоплазма (плотный слой)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DF074FF-CEBF-471D-8A3E-7E9F687F271D}" type="parTrans" cxnId="{5A335CB8-35B8-46FF-8B9D-B18C68BC8180}">
      <dgm:prSet/>
      <dgm:spPr/>
      <dgm:t>
        <a:bodyPr/>
        <a:lstStyle/>
        <a:p>
          <a:endParaRPr lang="ru-RU"/>
        </a:p>
      </dgm:t>
    </dgm:pt>
    <dgm:pt modelId="{BA927E96-D0D5-432B-A064-100CB3978392}" type="sibTrans" cxnId="{5A335CB8-35B8-46FF-8B9D-B18C68BC8180}">
      <dgm:prSet/>
      <dgm:spPr/>
      <dgm:t>
        <a:bodyPr/>
        <a:lstStyle/>
        <a:p>
          <a:endParaRPr lang="ru-RU"/>
        </a:p>
      </dgm:t>
    </dgm:pt>
    <dgm:pt modelId="{1A6846A4-39E2-414B-9174-5918E532D9D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Цитоплазма  (менее плотный слой)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7148CF2-02A0-4708-AAB8-7EAD7F7E16B2}" type="parTrans" cxnId="{50270718-0005-4BE0-ADDD-3DCCF86D70C3}">
      <dgm:prSet/>
      <dgm:spPr/>
      <dgm:t>
        <a:bodyPr/>
        <a:lstStyle/>
        <a:p>
          <a:endParaRPr lang="ru-RU"/>
        </a:p>
      </dgm:t>
    </dgm:pt>
    <dgm:pt modelId="{7C954F03-29E8-4DE2-81B3-F980F874A0DD}" type="sibTrans" cxnId="{50270718-0005-4BE0-ADDD-3DCCF86D70C3}">
      <dgm:prSet/>
      <dgm:spPr/>
      <dgm:t>
        <a:bodyPr/>
        <a:lstStyle/>
        <a:p>
          <a:endParaRPr lang="ru-RU"/>
        </a:p>
      </dgm:t>
    </dgm:pt>
    <dgm:pt modelId="{F3903E5F-C8E9-4206-9FCE-DD06F5ABDFB6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ядро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2219347-786A-4CC4-AAA7-0A90659F9216}" type="parTrans" cxnId="{7C987672-F50C-42B6-AFA0-A4E6758BE99D}">
      <dgm:prSet/>
      <dgm:spPr/>
      <dgm:t>
        <a:bodyPr/>
        <a:lstStyle/>
        <a:p>
          <a:endParaRPr lang="ru-RU"/>
        </a:p>
      </dgm:t>
    </dgm:pt>
    <dgm:pt modelId="{8E8808D8-B5F3-4143-9457-BF656D6F957F}" type="sibTrans" cxnId="{7C987672-F50C-42B6-AFA0-A4E6758BE99D}">
      <dgm:prSet/>
      <dgm:spPr/>
      <dgm:t>
        <a:bodyPr/>
        <a:lstStyle/>
        <a:p>
          <a:endParaRPr lang="ru-RU"/>
        </a:p>
      </dgm:t>
    </dgm:pt>
    <dgm:pt modelId="{8DAD6E6D-583D-45E7-9C54-C3E6B5BF8FFA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ядрышко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265471C-4BC3-4898-8F21-5316DF9AE8F7}" type="parTrans" cxnId="{29F7BDDE-E54D-4ED4-8F7D-7023AEFBDD58}">
      <dgm:prSet/>
      <dgm:spPr/>
      <dgm:t>
        <a:bodyPr/>
        <a:lstStyle/>
        <a:p>
          <a:endParaRPr lang="ru-RU"/>
        </a:p>
      </dgm:t>
    </dgm:pt>
    <dgm:pt modelId="{439B251B-D1F1-442F-8358-D4B68B2303AE}" type="sibTrans" cxnId="{29F7BDDE-E54D-4ED4-8F7D-7023AEFBDD58}">
      <dgm:prSet/>
      <dgm:spPr/>
      <dgm:t>
        <a:bodyPr/>
        <a:lstStyle/>
        <a:p>
          <a:endParaRPr lang="ru-RU"/>
        </a:p>
      </dgm:t>
    </dgm:pt>
    <dgm:pt modelId="{3880A9E6-1359-49DC-AC99-E61002B5C7C0}" type="pres">
      <dgm:prSet presAssocID="{8536EB14-A37A-4127-A007-F5FD2BD10E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C687B1-347F-431B-AA06-459EEB48192C}" type="pres">
      <dgm:prSet presAssocID="{9D5D7A95-1A47-4FEF-A1E5-0245025E8543}" presName="composite" presStyleCnt="0"/>
      <dgm:spPr/>
      <dgm:t>
        <a:bodyPr/>
        <a:lstStyle/>
        <a:p>
          <a:endParaRPr lang="ru-RU"/>
        </a:p>
      </dgm:t>
    </dgm:pt>
    <dgm:pt modelId="{BEA908DD-DCE8-435D-8809-EA1373104B13}" type="pres">
      <dgm:prSet presAssocID="{9D5D7A95-1A47-4FEF-A1E5-0245025E854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C8079-EC6C-4DCF-BC03-49C8682B2B0B}" type="pres">
      <dgm:prSet presAssocID="{9D5D7A95-1A47-4FEF-A1E5-0245025E854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61BFD-9CB7-4A0C-8290-39017D7E0C52}" type="pres">
      <dgm:prSet presAssocID="{CD69C2D1-CC78-4467-B88F-4E0E5A75E1BB}" presName="sp" presStyleCnt="0"/>
      <dgm:spPr/>
      <dgm:t>
        <a:bodyPr/>
        <a:lstStyle/>
        <a:p>
          <a:endParaRPr lang="ru-RU"/>
        </a:p>
      </dgm:t>
    </dgm:pt>
    <dgm:pt modelId="{4D93C42E-BF08-492E-9962-94FB52CE715C}" type="pres">
      <dgm:prSet presAssocID="{1CAD9C7C-2628-4309-98AC-E0A5AA8796F2}" presName="composite" presStyleCnt="0"/>
      <dgm:spPr/>
      <dgm:t>
        <a:bodyPr/>
        <a:lstStyle/>
        <a:p>
          <a:endParaRPr lang="ru-RU"/>
        </a:p>
      </dgm:t>
    </dgm:pt>
    <dgm:pt modelId="{9208E875-0732-40B5-9EE3-D2BE4BDB48A5}" type="pres">
      <dgm:prSet presAssocID="{1CAD9C7C-2628-4309-98AC-E0A5AA8796F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9BD23-71DA-48F9-8992-72F8B4236E20}" type="pres">
      <dgm:prSet presAssocID="{1CAD9C7C-2628-4309-98AC-E0A5AA8796F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15DEE-0058-4AB8-A937-3C7849297692}" type="pres">
      <dgm:prSet presAssocID="{F21FD75E-2814-48EB-A7D5-9E636E188E5A}" presName="sp" presStyleCnt="0"/>
      <dgm:spPr/>
      <dgm:t>
        <a:bodyPr/>
        <a:lstStyle/>
        <a:p>
          <a:endParaRPr lang="ru-RU"/>
        </a:p>
      </dgm:t>
    </dgm:pt>
    <dgm:pt modelId="{645C0A71-86C3-4796-AA91-7B9FFD0E5D04}" type="pres">
      <dgm:prSet presAssocID="{4DF1C78E-75D2-44A3-A903-40A305F2C29C}" presName="composite" presStyleCnt="0"/>
      <dgm:spPr/>
      <dgm:t>
        <a:bodyPr/>
        <a:lstStyle/>
        <a:p>
          <a:endParaRPr lang="ru-RU"/>
        </a:p>
      </dgm:t>
    </dgm:pt>
    <dgm:pt modelId="{8806A8ED-BBDC-4B99-98A8-CE99345A2551}" type="pres">
      <dgm:prSet presAssocID="{4DF1C78E-75D2-44A3-A903-40A305F2C29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2D464-F6A9-47EE-8CB3-0C0F0EE80C21}" type="pres">
      <dgm:prSet presAssocID="{4DF1C78E-75D2-44A3-A903-40A305F2C29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6FD0A-54C1-4318-BE75-25C2A0773C40}" type="pres">
      <dgm:prSet presAssocID="{8FE892B0-5C83-4DD6-A7FF-038E92EA2970}" presName="sp" presStyleCnt="0"/>
      <dgm:spPr/>
      <dgm:t>
        <a:bodyPr/>
        <a:lstStyle/>
        <a:p>
          <a:endParaRPr lang="ru-RU"/>
        </a:p>
      </dgm:t>
    </dgm:pt>
    <dgm:pt modelId="{E51647F3-540A-45A6-BEDA-F2CA2BFFC3F5}" type="pres">
      <dgm:prSet presAssocID="{47407528-76FC-48E2-891C-5751A093206A}" presName="composite" presStyleCnt="0"/>
      <dgm:spPr/>
      <dgm:t>
        <a:bodyPr/>
        <a:lstStyle/>
        <a:p>
          <a:endParaRPr lang="ru-RU"/>
        </a:p>
      </dgm:t>
    </dgm:pt>
    <dgm:pt modelId="{80B90BB4-6910-4C98-8B4C-4A036AD26A47}" type="pres">
      <dgm:prSet presAssocID="{47407528-76FC-48E2-891C-5751A093206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2359E-8FFD-48A6-9ABC-245A7ADC92DE}" type="pres">
      <dgm:prSet presAssocID="{47407528-76FC-48E2-891C-5751A093206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E8FA2-C186-4FD1-ABD7-C7DA9143D0BA}" type="pres">
      <dgm:prSet presAssocID="{AEAE98A2-4A21-4034-898C-C11FAF5D9DC7}" presName="sp" presStyleCnt="0"/>
      <dgm:spPr/>
      <dgm:t>
        <a:bodyPr/>
        <a:lstStyle/>
        <a:p>
          <a:endParaRPr lang="ru-RU"/>
        </a:p>
      </dgm:t>
    </dgm:pt>
    <dgm:pt modelId="{3B70FAFE-D781-4F93-8C71-B0B324BE927A}" type="pres">
      <dgm:prSet presAssocID="{C3B30F5E-9515-4E7C-9114-CADA44EFA55B}" presName="composite" presStyleCnt="0"/>
      <dgm:spPr/>
      <dgm:t>
        <a:bodyPr/>
        <a:lstStyle/>
        <a:p>
          <a:endParaRPr lang="ru-RU"/>
        </a:p>
      </dgm:t>
    </dgm:pt>
    <dgm:pt modelId="{765D6E14-70D3-4010-8ED8-BA8A72AA9397}" type="pres">
      <dgm:prSet presAssocID="{C3B30F5E-9515-4E7C-9114-CADA44EFA55B}" presName="parentText" presStyleLbl="alignNode1" presStyleIdx="4" presStyleCnt="6" custLinFactNeighborX="-10981" custLinFactNeighborY="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3062D-CF94-4387-B2C8-DA1C5268A03A}" type="pres">
      <dgm:prSet presAssocID="{C3B30F5E-9515-4E7C-9114-CADA44EFA55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961C0-2A9D-41B4-B4DF-C456185D47B8}" type="pres">
      <dgm:prSet presAssocID="{17F5BBA1-DE73-4D11-B69C-64AC647FAD51}" presName="sp" presStyleCnt="0"/>
      <dgm:spPr/>
      <dgm:t>
        <a:bodyPr/>
        <a:lstStyle/>
        <a:p>
          <a:endParaRPr lang="ru-RU"/>
        </a:p>
      </dgm:t>
    </dgm:pt>
    <dgm:pt modelId="{A14701E2-0CA8-482F-A2B5-E39B7E8D3054}" type="pres">
      <dgm:prSet presAssocID="{A1EFC0EC-E9FE-4B71-B70B-91CAF12E74C8}" presName="composite" presStyleCnt="0"/>
      <dgm:spPr/>
      <dgm:t>
        <a:bodyPr/>
        <a:lstStyle/>
        <a:p>
          <a:endParaRPr lang="ru-RU"/>
        </a:p>
      </dgm:t>
    </dgm:pt>
    <dgm:pt modelId="{8D8B5903-6711-49AD-9BBF-11017B26AB0B}" type="pres">
      <dgm:prSet presAssocID="{A1EFC0EC-E9FE-4B71-B70B-91CAF12E74C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4AA55-E87B-4D90-995C-1E91717A758A}" type="pres">
      <dgm:prSet presAssocID="{A1EFC0EC-E9FE-4B71-B70B-91CAF12E74C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DE226-A744-4D94-AF60-32FF94432496}" srcId="{8536EB14-A37A-4127-A007-F5FD2BD10E88}" destId="{A1EFC0EC-E9FE-4B71-B70B-91CAF12E74C8}" srcOrd="5" destOrd="0" parTransId="{48BBFA94-AE80-4FD3-AD63-90793C4F09A2}" sibTransId="{099B47F7-F432-4778-AFDE-56E139A4334E}"/>
    <dgm:cxn modelId="{F018DAB2-24D3-4E7E-9693-7D3940995FE9}" srcId="{8536EB14-A37A-4127-A007-F5FD2BD10E88}" destId="{47407528-76FC-48E2-891C-5751A093206A}" srcOrd="3" destOrd="0" parTransId="{B5AA7562-2745-4532-877F-815C0E331367}" sibTransId="{AEAE98A2-4A21-4034-898C-C11FAF5D9DC7}"/>
    <dgm:cxn modelId="{7C987672-F50C-42B6-AFA0-A4E6758BE99D}" srcId="{C3B30F5E-9515-4E7C-9114-CADA44EFA55B}" destId="{F3903E5F-C8E9-4206-9FCE-DD06F5ABDFB6}" srcOrd="0" destOrd="0" parTransId="{E2219347-786A-4CC4-AAA7-0A90659F9216}" sibTransId="{8E8808D8-B5F3-4143-9457-BF656D6F957F}"/>
    <dgm:cxn modelId="{1529568F-9D84-4DF4-B5F4-F2894CA92963}" srcId="{8536EB14-A37A-4127-A007-F5FD2BD10E88}" destId="{9D5D7A95-1A47-4FEF-A1E5-0245025E8543}" srcOrd="0" destOrd="0" parTransId="{48A88179-5432-4DAD-9986-88C1DE5B0839}" sibTransId="{CD69C2D1-CC78-4467-B88F-4E0E5A75E1BB}"/>
    <dgm:cxn modelId="{F9F39E4E-2E98-4AC2-9938-91104F90C586}" type="presOf" srcId="{A1EFC0EC-E9FE-4B71-B70B-91CAF12E74C8}" destId="{8D8B5903-6711-49AD-9BBF-11017B26AB0B}" srcOrd="0" destOrd="0" presId="urn:microsoft.com/office/officeart/2005/8/layout/chevron2"/>
    <dgm:cxn modelId="{7E8DE0CC-24FD-4F55-96D0-ED03097B2085}" type="presOf" srcId="{8DAD6E6D-583D-45E7-9C54-C3E6B5BF8FFA}" destId="{BAA4AA55-E87B-4D90-995C-1E91717A758A}" srcOrd="0" destOrd="0" presId="urn:microsoft.com/office/officeart/2005/8/layout/chevron2"/>
    <dgm:cxn modelId="{7218E96E-4211-40B5-A8AE-42668CB20676}" type="presOf" srcId="{0690A20C-FC95-44DF-BA62-512B5EA2842F}" destId="{5F3C8079-EC6C-4DCF-BC03-49C8682B2B0B}" srcOrd="0" destOrd="0" presId="urn:microsoft.com/office/officeart/2005/8/layout/chevron2"/>
    <dgm:cxn modelId="{A6632C27-B8A2-46ED-A55C-11D17D7B89E7}" srcId="{8536EB14-A37A-4127-A007-F5FD2BD10E88}" destId="{4DF1C78E-75D2-44A3-A903-40A305F2C29C}" srcOrd="2" destOrd="0" parTransId="{D841E89D-E39B-46FB-BE67-DA5F46E7B9AA}" sibTransId="{8FE892B0-5C83-4DD6-A7FF-038E92EA2970}"/>
    <dgm:cxn modelId="{532A2231-41C0-44BA-BA5D-BA4D026DC6C3}" type="presOf" srcId="{9D5D7A95-1A47-4FEF-A1E5-0245025E8543}" destId="{BEA908DD-DCE8-435D-8809-EA1373104B13}" srcOrd="0" destOrd="0" presId="urn:microsoft.com/office/officeart/2005/8/layout/chevron2"/>
    <dgm:cxn modelId="{80FFE2EB-B66A-468B-91CD-0EFE211BAED6}" srcId="{9D5D7A95-1A47-4FEF-A1E5-0245025E8543}" destId="{0690A20C-FC95-44DF-BA62-512B5EA2842F}" srcOrd="0" destOrd="0" parTransId="{9715FECF-FD67-4BED-A34F-B94F1AA91B41}" sibTransId="{C0D9C82C-39C2-490C-9172-1020E2C18D8F}"/>
    <dgm:cxn modelId="{22184B03-215B-4EC2-89F6-97B8AECEB1A5}" type="presOf" srcId="{3C043C91-C0B6-4532-B82B-4C76A70A021C}" destId="{9999BD23-71DA-48F9-8992-72F8B4236E20}" srcOrd="0" destOrd="0" presId="urn:microsoft.com/office/officeart/2005/8/layout/chevron2"/>
    <dgm:cxn modelId="{55D05BE7-5E52-4A4C-82FE-110C8DAB8D28}" type="presOf" srcId="{1A6846A4-39E2-414B-9174-5918E532D9DE}" destId="{B702359E-8FFD-48A6-9ABC-245A7ADC92DE}" srcOrd="0" destOrd="0" presId="urn:microsoft.com/office/officeart/2005/8/layout/chevron2"/>
    <dgm:cxn modelId="{7382F47F-1997-47A8-B116-3CB0A8B6337D}" type="presOf" srcId="{8536EB14-A37A-4127-A007-F5FD2BD10E88}" destId="{3880A9E6-1359-49DC-AC99-E61002B5C7C0}" srcOrd="0" destOrd="0" presId="urn:microsoft.com/office/officeart/2005/8/layout/chevron2"/>
    <dgm:cxn modelId="{5A335CB8-35B8-46FF-8B9D-B18C68BC8180}" srcId="{4DF1C78E-75D2-44A3-A903-40A305F2C29C}" destId="{D0737840-8E46-4A03-BC6C-E537B5D4F121}" srcOrd="0" destOrd="0" parTransId="{BDF074FF-CEBF-471D-8A3E-7E9F687F271D}" sibTransId="{BA927E96-D0D5-432B-A064-100CB3978392}"/>
    <dgm:cxn modelId="{CE450B2D-6B4B-4D90-AEC5-7638D18B0D4C}" type="presOf" srcId="{D0737840-8E46-4A03-BC6C-E537B5D4F121}" destId="{A642D464-F6A9-47EE-8CB3-0C0F0EE80C21}" srcOrd="0" destOrd="0" presId="urn:microsoft.com/office/officeart/2005/8/layout/chevron2"/>
    <dgm:cxn modelId="{8442EC66-A948-4740-8841-3C30909B380C}" srcId="{8536EB14-A37A-4127-A007-F5FD2BD10E88}" destId="{C3B30F5E-9515-4E7C-9114-CADA44EFA55B}" srcOrd="4" destOrd="0" parTransId="{CAA24B57-B73D-4A53-90B5-36AA9E65E9D5}" sibTransId="{17F5BBA1-DE73-4D11-B69C-64AC647FAD51}"/>
    <dgm:cxn modelId="{ACED9420-EDF2-4E3A-9352-F3B568EBFB5F}" type="presOf" srcId="{C3B30F5E-9515-4E7C-9114-CADA44EFA55B}" destId="{765D6E14-70D3-4010-8ED8-BA8A72AA9397}" srcOrd="0" destOrd="0" presId="urn:microsoft.com/office/officeart/2005/8/layout/chevron2"/>
    <dgm:cxn modelId="{48E14FDC-4B1E-4F6E-9CD3-ECDD941D2034}" type="presOf" srcId="{F3903E5F-C8E9-4206-9FCE-DD06F5ABDFB6}" destId="{F063062D-CF94-4387-B2C8-DA1C5268A03A}" srcOrd="0" destOrd="0" presId="urn:microsoft.com/office/officeart/2005/8/layout/chevron2"/>
    <dgm:cxn modelId="{50270718-0005-4BE0-ADDD-3DCCF86D70C3}" srcId="{47407528-76FC-48E2-891C-5751A093206A}" destId="{1A6846A4-39E2-414B-9174-5918E532D9DE}" srcOrd="0" destOrd="0" parTransId="{37148CF2-02A0-4708-AAB8-7EAD7F7E16B2}" sibTransId="{7C954F03-29E8-4DE2-81B3-F980F874A0DD}"/>
    <dgm:cxn modelId="{1BA2E8DC-1B29-4C3A-8759-D89D533E4C92}" type="presOf" srcId="{1CAD9C7C-2628-4309-98AC-E0A5AA8796F2}" destId="{9208E875-0732-40B5-9EE3-D2BE4BDB48A5}" srcOrd="0" destOrd="0" presId="urn:microsoft.com/office/officeart/2005/8/layout/chevron2"/>
    <dgm:cxn modelId="{771124D7-B285-4808-8531-5DB7DC0BD41A}" type="presOf" srcId="{47407528-76FC-48E2-891C-5751A093206A}" destId="{80B90BB4-6910-4C98-8B4C-4A036AD26A47}" srcOrd="0" destOrd="0" presId="urn:microsoft.com/office/officeart/2005/8/layout/chevron2"/>
    <dgm:cxn modelId="{29F7BDDE-E54D-4ED4-8F7D-7023AEFBDD58}" srcId="{A1EFC0EC-E9FE-4B71-B70B-91CAF12E74C8}" destId="{8DAD6E6D-583D-45E7-9C54-C3E6B5BF8FFA}" srcOrd="0" destOrd="0" parTransId="{5265471C-4BC3-4898-8F21-5316DF9AE8F7}" sibTransId="{439B251B-D1F1-442F-8358-D4B68B2303AE}"/>
    <dgm:cxn modelId="{DE734190-32C7-4109-BE1F-A2B0CFBC1A83}" srcId="{1CAD9C7C-2628-4309-98AC-E0A5AA8796F2}" destId="{3C043C91-C0B6-4532-B82B-4C76A70A021C}" srcOrd="0" destOrd="0" parTransId="{21939065-F1EC-4E6C-936E-A9A882C71595}" sibTransId="{FEFB02B7-3ADC-4EFF-AF9D-9D6DA4B31ACD}"/>
    <dgm:cxn modelId="{9B5FC9A0-18E0-48BE-9A88-FE2997CF509C}" srcId="{8536EB14-A37A-4127-A007-F5FD2BD10E88}" destId="{1CAD9C7C-2628-4309-98AC-E0A5AA8796F2}" srcOrd="1" destOrd="0" parTransId="{C0DF677E-AAF3-4F69-8609-37688099672E}" sibTransId="{F21FD75E-2814-48EB-A7D5-9E636E188E5A}"/>
    <dgm:cxn modelId="{F6D4E99F-60B6-4588-A3B5-71F045815C38}" type="presOf" srcId="{4DF1C78E-75D2-44A3-A903-40A305F2C29C}" destId="{8806A8ED-BBDC-4B99-98A8-CE99345A2551}" srcOrd="0" destOrd="0" presId="urn:microsoft.com/office/officeart/2005/8/layout/chevron2"/>
    <dgm:cxn modelId="{B638C363-464F-418F-B7FE-C7429E013A06}" type="presParOf" srcId="{3880A9E6-1359-49DC-AC99-E61002B5C7C0}" destId="{0BC687B1-347F-431B-AA06-459EEB48192C}" srcOrd="0" destOrd="0" presId="urn:microsoft.com/office/officeart/2005/8/layout/chevron2"/>
    <dgm:cxn modelId="{15B0CF50-6E5E-4194-BFCE-D84310CAAF27}" type="presParOf" srcId="{0BC687B1-347F-431B-AA06-459EEB48192C}" destId="{BEA908DD-DCE8-435D-8809-EA1373104B13}" srcOrd="0" destOrd="0" presId="urn:microsoft.com/office/officeart/2005/8/layout/chevron2"/>
    <dgm:cxn modelId="{D739DA8A-BB95-4BF3-9F9E-EA8EED7A3A14}" type="presParOf" srcId="{0BC687B1-347F-431B-AA06-459EEB48192C}" destId="{5F3C8079-EC6C-4DCF-BC03-49C8682B2B0B}" srcOrd="1" destOrd="0" presId="urn:microsoft.com/office/officeart/2005/8/layout/chevron2"/>
    <dgm:cxn modelId="{46E15F57-A5AE-45D3-95F5-801D11B402F8}" type="presParOf" srcId="{3880A9E6-1359-49DC-AC99-E61002B5C7C0}" destId="{1BD61BFD-9CB7-4A0C-8290-39017D7E0C52}" srcOrd="1" destOrd="0" presId="urn:microsoft.com/office/officeart/2005/8/layout/chevron2"/>
    <dgm:cxn modelId="{B7DD7949-8B70-41CA-831F-E59D45AEBC5E}" type="presParOf" srcId="{3880A9E6-1359-49DC-AC99-E61002B5C7C0}" destId="{4D93C42E-BF08-492E-9962-94FB52CE715C}" srcOrd="2" destOrd="0" presId="urn:microsoft.com/office/officeart/2005/8/layout/chevron2"/>
    <dgm:cxn modelId="{F5E7C28F-1370-4A75-9F60-1B0F1B4FDF83}" type="presParOf" srcId="{4D93C42E-BF08-492E-9962-94FB52CE715C}" destId="{9208E875-0732-40B5-9EE3-D2BE4BDB48A5}" srcOrd="0" destOrd="0" presId="urn:microsoft.com/office/officeart/2005/8/layout/chevron2"/>
    <dgm:cxn modelId="{A4DB7074-9BAF-449D-9517-D6DD71B31A6E}" type="presParOf" srcId="{4D93C42E-BF08-492E-9962-94FB52CE715C}" destId="{9999BD23-71DA-48F9-8992-72F8B4236E20}" srcOrd="1" destOrd="0" presId="urn:microsoft.com/office/officeart/2005/8/layout/chevron2"/>
    <dgm:cxn modelId="{95BB3916-24D5-430F-838F-4C95E8AD7853}" type="presParOf" srcId="{3880A9E6-1359-49DC-AC99-E61002B5C7C0}" destId="{0D315DEE-0058-4AB8-A937-3C7849297692}" srcOrd="3" destOrd="0" presId="urn:microsoft.com/office/officeart/2005/8/layout/chevron2"/>
    <dgm:cxn modelId="{D49FF375-A0EA-4347-92B1-784D46C45D0C}" type="presParOf" srcId="{3880A9E6-1359-49DC-AC99-E61002B5C7C0}" destId="{645C0A71-86C3-4796-AA91-7B9FFD0E5D04}" srcOrd="4" destOrd="0" presId="urn:microsoft.com/office/officeart/2005/8/layout/chevron2"/>
    <dgm:cxn modelId="{5A9871FC-237E-42E9-8475-30C7021FD46E}" type="presParOf" srcId="{645C0A71-86C3-4796-AA91-7B9FFD0E5D04}" destId="{8806A8ED-BBDC-4B99-98A8-CE99345A2551}" srcOrd="0" destOrd="0" presId="urn:microsoft.com/office/officeart/2005/8/layout/chevron2"/>
    <dgm:cxn modelId="{C36AB930-D2DA-4098-BBAC-E690E9595E19}" type="presParOf" srcId="{645C0A71-86C3-4796-AA91-7B9FFD0E5D04}" destId="{A642D464-F6A9-47EE-8CB3-0C0F0EE80C21}" srcOrd="1" destOrd="0" presId="urn:microsoft.com/office/officeart/2005/8/layout/chevron2"/>
    <dgm:cxn modelId="{C93C075A-368E-4162-A1B9-2402691AD614}" type="presParOf" srcId="{3880A9E6-1359-49DC-AC99-E61002B5C7C0}" destId="{53C6FD0A-54C1-4318-BE75-25C2A0773C40}" srcOrd="5" destOrd="0" presId="urn:microsoft.com/office/officeart/2005/8/layout/chevron2"/>
    <dgm:cxn modelId="{B4E2FE61-0622-4493-A895-80D2695C36B4}" type="presParOf" srcId="{3880A9E6-1359-49DC-AC99-E61002B5C7C0}" destId="{E51647F3-540A-45A6-BEDA-F2CA2BFFC3F5}" srcOrd="6" destOrd="0" presId="urn:microsoft.com/office/officeart/2005/8/layout/chevron2"/>
    <dgm:cxn modelId="{57C45C98-C55D-4337-9721-AD85C1950013}" type="presParOf" srcId="{E51647F3-540A-45A6-BEDA-F2CA2BFFC3F5}" destId="{80B90BB4-6910-4C98-8B4C-4A036AD26A47}" srcOrd="0" destOrd="0" presId="urn:microsoft.com/office/officeart/2005/8/layout/chevron2"/>
    <dgm:cxn modelId="{57AD69EA-91D4-464B-A3AA-B4915EE2B09D}" type="presParOf" srcId="{E51647F3-540A-45A6-BEDA-F2CA2BFFC3F5}" destId="{B702359E-8FFD-48A6-9ABC-245A7ADC92DE}" srcOrd="1" destOrd="0" presId="urn:microsoft.com/office/officeart/2005/8/layout/chevron2"/>
    <dgm:cxn modelId="{A4BF7F98-5177-460B-A278-F1D49667EE88}" type="presParOf" srcId="{3880A9E6-1359-49DC-AC99-E61002B5C7C0}" destId="{745E8FA2-C186-4FD1-ABD7-C7DA9143D0BA}" srcOrd="7" destOrd="0" presId="urn:microsoft.com/office/officeart/2005/8/layout/chevron2"/>
    <dgm:cxn modelId="{B9230FEB-303B-455C-96A7-AB891669E328}" type="presParOf" srcId="{3880A9E6-1359-49DC-AC99-E61002B5C7C0}" destId="{3B70FAFE-D781-4F93-8C71-B0B324BE927A}" srcOrd="8" destOrd="0" presId="urn:microsoft.com/office/officeart/2005/8/layout/chevron2"/>
    <dgm:cxn modelId="{515EA8CE-4169-4333-A0DB-A400F5AD2E0E}" type="presParOf" srcId="{3B70FAFE-D781-4F93-8C71-B0B324BE927A}" destId="{765D6E14-70D3-4010-8ED8-BA8A72AA9397}" srcOrd="0" destOrd="0" presId="urn:microsoft.com/office/officeart/2005/8/layout/chevron2"/>
    <dgm:cxn modelId="{5ECBBCCD-5878-49B1-8DED-06D3F0A670F1}" type="presParOf" srcId="{3B70FAFE-D781-4F93-8C71-B0B324BE927A}" destId="{F063062D-CF94-4387-B2C8-DA1C5268A03A}" srcOrd="1" destOrd="0" presId="urn:microsoft.com/office/officeart/2005/8/layout/chevron2"/>
    <dgm:cxn modelId="{38C50FFF-A16F-4F61-AB0C-5AAF94C27FED}" type="presParOf" srcId="{3880A9E6-1359-49DC-AC99-E61002B5C7C0}" destId="{AF0961C0-2A9D-41B4-B4DF-C456185D47B8}" srcOrd="9" destOrd="0" presId="urn:microsoft.com/office/officeart/2005/8/layout/chevron2"/>
    <dgm:cxn modelId="{AF4C0CD5-7E98-44C6-8B33-7A0FA3B5C95A}" type="presParOf" srcId="{3880A9E6-1359-49DC-AC99-E61002B5C7C0}" destId="{A14701E2-0CA8-482F-A2B5-E39B7E8D3054}" srcOrd="10" destOrd="0" presId="urn:microsoft.com/office/officeart/2005/8/layout/chevron2"/>
    <dgm:cxn modelId="{EEDF2CF4-4802-4FA9-A10E-1285F58E15ED}" type="presParOf" srcId="{A14701E2-0CA8-482F-A2B5-E39B7E8D3054}" destId="{8D8B5903-6711-49AD-9BBF-11017B26AB0B}" srcOrd="0" destOrd="0" presId="urn:microsoft.com/office/officeart/2005/8/layout/chevron2"/>
    <dgm:cxn modelId="{D94DA5FD-9B94-4016-8671-056D9D69EA58}" type="presParOf" srcId="{A14701E2-0CA8-482F-A2B5-E39B7E8D3054}" destId="{BAA4AA55-E87B-4D90-995C-1E91717A75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9EA3FA-BB1E-4073-A5C0-A570AA8CEFB5}" type="datetimeFigureOut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03DBF9-A51F-480E-9297-65C03A40A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1ED5EE-B44C-4844-8ABD-FA21330C945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9096AF-3215-431C-80B5-BAFF1C3453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57C5-6009-4F22-B3D7-E159531607B1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FDE8-5D9D-42DD-91CF-FA37A605B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96EA-3ACC-4D5F-9D91-FE55D5718000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4AF5-5DDB-45EB-8725-E5574330A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B538-BE45-438B-8657-C60310D6741C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A662-6061-45C9-8763-EDB84E4A8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238B5-CAC7-4B6E-A5AA-F54EF3C59C49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AC0F-2128-42C3-B251-FE9D788B5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80A3-F750-4D0F-A27A-BF473C2DC1D2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5B06D-F87F-4C1D-8BE3-137E3A5DF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EAFD-35C5-4EF9-9D74-50B907EE8E8A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5BAB-983D-4818-BAAB-290347B9E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1B3B-3CDD-4DC0-9D12-AE881BDFBA57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1593-4CD0-43B3-A226-E63E9F244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843F-75D4-41F8-94AF-901494B530D5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E496-B598-4E2B-BD4E-1AAC21450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2708-B5B7-4680-99FA-430DD17F3195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FFA5-8EE6-44FC-8AD7-231D47BA8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5B08-D559-4BD6-907B-70EBD9B15AD1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A7FC-D700-4A76-901B-7CD1395B6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F0E9-E8E1-4466-A6B6-DEEAEBADCFEA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BD64-81CE-4E4C-8162-088B9766F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FF1CD-4E09-43E8-82EC-DD09CF2A31D7}" type="datetime1">
              <a:rPr lang="ru-RU"/>
              <a:pPr>
                <a:defRPr/>
              </a:pPr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DD81D4-AA7C-4D8E-B098-15E17AD8B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Ферменты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клетка животных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2113" y="328613"/>
            <a:ext cx="1603375" cy="1397000"/>
          </a:xfrm>
          <a:prstGeom prst="rect">
            <a:avLst/>
          </a:prstGeom>
          <a:noFill/>
        </p:spPr>
      </p:pic>
      <p:pic>
        <p:nvPicPr>
          <p:cNvPr id="4" name="Рисунок 3" descr="нейрон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4187825"/>
            <a:ext cx="1700212" cy="1731963"/>
          </a:xfrm>
          <a:prstGeom prst="rect">
            <a:avLst/>
          </a:prstGeom>
          <a:noFill/>
        </p:spPr>
      </p:pic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F380FD-A3A1-470D-A7DC-A87527863E85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3. Ферменты и свертываемость крови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785938"/>
            <a:ext cx="2105025" cy="1571625"/>
          </a:xfrm>
        </p:spPr>
      </p:pic>
      <p:pic>
        <p:nvPicPr>
          <p:cNvPr id="7" name="Содержимое 6" descr="1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4786313"/>
            <a:ext cx="1428750" cy="8953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35031-35CF-4003-8460-77199CB698A3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214563"/>
            <a:ext cx="18954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643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1643063"/>
            <a:ext cx="19034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 rot="3941612">
            <a:off x="1874838" y="3865563"/>
            <a:ext cx="1071562" cy="41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981593">
            <a:off x="3281363" y="4241800"/>
            <a:ext cx="1071562" cy="41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097521">
            <a:off x="4660900" y="4365625"/>
            <a:ext cx="1071563" cy="417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7885885">
            <a:off x="6757987" y="3505201"/>
            <a:ext cx="1071563" cy="41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50" y="274638"/>
            <a:ext cx="5929313" cy="72548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свертывания крови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процесс.GI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-1888" b="12083"/>
          <a:stretch>
            <a:fillRect/>
          </a:stretch>
        </p:blipFill>
        <p:spPr>
          <a:xfrm>
            <a:off x="357188" y="1214438"/>
            <a:ext cx="5000625" cy="48577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37B64-8D9B-4D01-B87B-325B0D4D7C66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0" name="Содержимое 9"/>
          <p:cNvPicPr>
            <a:picLocks noGrp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26013" y="1463675"/>
            <a:ext cx="4046537" cy="4638675"/>
          </a:xfrm>
        </p:spPr>
      </p:pic>
      <p:sp>
        <p:nvSpPr>
          <p:cNvPr id="12" name="TextBox 11"/>
          <p:cNvSpPr txBox="1"/>
          <p:nvPr/>
        </p:nvSpPr>
        <p:spPr>
          <a:xfrm>
            <a:off x="2286000" y="5643563"/>
            <a:ext cx="2000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Тромбокиназа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4. Ферменты и пищеварение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537E1-35D3-4E49-89E8-96A50270B58E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1.Роль ферментов в пищеварении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313" y="1566863"/>
            <a:ext cx="4286250" cy="47244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5D6A1-9BA2-444C-89C1-39379161456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0" name="Рисунок 9" descr="КРАХ.gif"/>
          <p:cNvPicPr>
            <a:picLocks noChangeAspect="1"/>
          </p:cNvPicPr>
          <p:nvPr/>
        </p:nvPicPr>
        <p:blipFill>
          <a:blip r:embed="rId3"/>
          <a:srcRect t="12500" r="63750" b="52499"/>
          <a:stretch>
            <a:fillRect/>
          </a:stretch>
        </p:blipFill>
        <p:spPr bwMode="auto">
          <a:xfrm>
            <a:off x="5795963" y="3429000"/>
            <a:ext cx="2071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РАХ.gif"/>
          <p:cNvPicPr>
            <a:picLocks noChangeAspect="1"/>
          </p:cNvPicPr>
          <p:nvPr/>
        </p:nvPicPr>
        <p:blipFill>
          <a:blip r:embed="rId3"/>
          <a:srcRect l="66251" r="-2499" b="55000"/>
          <a:stretch>
            <a:fillRect/>
          </a:stretch>
        </p:blipFill>
        <p:spPr bwMode="auto">
          <a:xfrm>
            <a:off x="6572250" y="4786313"/>
            <a:ext cx="2071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Р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357313"/>
            <a:ext cx="3421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429375" y="1428750"/>
            <a:ext cx="1785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КРАХМАЛ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750" y="4429125"/>
            <a:ext cx="1571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МАЛЬТОЗА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0938" y="6072188"/>
            <a:ext cx="1428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ГЛЮКОЗА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63" y="2571750"/>
            <a:ext cx="1285875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</a:rPr>
              <a:t>фермент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7688" y="4286250"/>
            <a:ext cx="1285875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</a:rPr>
              <a:t>фермент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2.Пищеварение углеводов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7663" y="1566863"/>
            <a:ext cx="4230687" cy="47244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780FE-9051-4537-8170-54FF7A62E81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10" name="Рисунок 9" descr="КРАХ.gif"/>
          <p:cNvPicPr>
            <a:picLocks noChangeAspect="1"/>
          </p:cNvPicPr>
          <p:nvPr/>
        </p:nvPicPr>
        <p:blipFill>
          <a:blip r:embed="rId3"/>
          <a:srcRect t="12500" r="63750" b="52499"/>
          <a:stretch>
            <a:fillRect/>
          </a:stretch>
        </p:blipFill>
        <p:spPr bwMode="auto">
          <a:xfrm>
            <a:off x="5786438" y="3429000"/>
            <a:ext cx="2071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РАХ.gif"/>
          <p:cNvPicPr>
            <a:picLocks noChangeAspect="1"/>
          </p:cNvPicPr>
          <p:nvPr/>
        </p:nvPicPr>
        <p:blipFill>
          <a:blip r:embed="rId3"/>
          <a:srcRect l="66251" r="-2499" b="55000"/>
          <a:stretch>
            <a:fillRect/>
          </a:stretch>
        </p:blipFill>
        <p:spPr bwMode="auto">
          <a:xfrm>
            <a:off x="7000875" y="4714875"/>
            <a:ext cx="1611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Р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357313"/>
            <a:ext cx="3421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929063" y="2571750"/>
            <a:ext cx="1285875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</a:rPr>
              <a:t>фермент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938" y="4357688"/>
            <a:ext cx="1285875" cy="369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</a:rPr>
              <a:t>фермент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63" y="1428750"/>
            <a:ext cx="1785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полимер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938" y="3500438"/>
            <a:ext cx="1428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димер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3813" y="4929188"/>
            <a:ext cx="1357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мономер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000625" y="1357313"/>
            <a:ext cx="928688" cy="92868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15000" y="1571625"/>
            <a:ext cx="928688" cy="9286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00813" y="1928813"/>
            <a:ext cx="928687" cy="92868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286625" y="2214563"/>
            <a:ext cx="928688" cy="92868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929438" y="3500438"/>
            <a:ext cx="928687" cy="92868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000750" y="3214688"/>
            <a:ext cx="928688" cy="92868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429500" y="4714875"/>
            <a:ext cx="928688" cy="9286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3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3.Пищеварение белков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7663" y="1566863"/>
            <a:ext cx="4157662" cy="4632325"/>
          </a:xfrm>
        </p:spPr>
      </p:pic>
      <p:pic>
        <p:nvPicPr>
          <p:cNvPr id="30" name="Содержимое 29" descr="8b9a78f0833adae71f695946fdcee972adf5a431_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1721" t="5211" r="25443" b="69357"/>
          <a:stretch>
            <a:fillRect/>
          </a:stretch>
        </p:blipFill>
        <p:spPr>
          <a:xfrm>
            <a:off x="5214938" y="1500188"/>
            <a:ext cx="2286000" cy="13573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13" y="6492875"/>
            <a:ext cx="2133600" cy="365125"/>
          </a:xfrm>
        </p:spPr>
        <p:txBody>
          <a:bodyPr/>
          <a:lstStyle/>
          <a:p>
            <a:pPr>
              <a:defRPr/>
            </a:pPr>
            <a:fld id="{0A23079A-0CA0-43C8-BF64-F71D14837DBA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29063" y="2571750"/>
            <a:ext cx="1285875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</a:rPr>
              <a:t>фермент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938" y="4357688"/>
            <a:ext cx="1285875" cy="369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</a:rPr>
              <a:t>фермент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50" y="1857375"/>
            <a:ext cx="1785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полимер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3813" y="3500438"/>
            <a:ext cx="1285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олигомер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3813" y="4929188"/>
            <a:ext cx="1357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мономер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43625" y="1500188"/>
            <a:ext cx="357188" cy="5000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72250" y="2214563"/>
            <a:ext cx="428625" cy="28575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29375" y="1571625"/>
            <a:ext cx="500063" cy="4286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58000" y="1571625"/>
            <a:ext cx="428625" cy="5000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" name="Содержимое 29" descr="8b9a78f0833adae71f695946fdcee972adf5a431_large.jpg"/>
          <p:cNvPicPr>
            <a:picLocks noChangeAspect="1"/>
          </p:cNvPicPr>
          <p:nvPr/>
        </p:nvPicPr>
        <p:blipFill>
          <a:blip r:embed="rId3"/>
          <a:srcRect l="38416" t="5211" r="32137" b="84081"/>
          <a:stretch>
            <a:fillRect/>
          </a:stretch>
        </p:blipFill>
        <p:spPr bwMode="auto">
          <a:xfrm>
            <a:off x="6072188" y="3071813"/>
            <a:ext cx="1571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Содержимое 29" descr="8b9a78f0833adae71f695946fdcee972adf5a431_large.jpg"/>
          <p:cNvPicPr>
            <a:picLocks noChangeAspect="1"/>
          </p:cNvPicPr>
          <p:nvPr/>
        </p:nvPicPr>
        <p:blipFill>
          <a:blip r:embed="rId3"/>
          <a:srcRect l="45108" t="5209" r="32137" b="85420"/>
          <a:stretch>
            <a:fillRect/>
          </a:stretch>
        </p:blipFill>
        <p:spPr bwMode="auto">
          <a:xfrm>
            <a:off x="6357938" y="3929063"/>
            <a:ext cx="1214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Содержимое 29" descr="8b9a78f0833adae71f695946fdcee972adf5a431_large.jpg"/>
          <p:cNvPicPr>
            <a:picLocks noChangeAspect="1"/>
          </p:cNvPicPr>
          <p:nvPr/>
        </p:nvPicPr>
        <p:blipFill>
          <a:blip r:embed="rId3"/>
          <a:srcRect l="49124" t="3873" r="30797" b="84081"/>
          <a:stretch>
            <a:fillRect/>
          </a:stretch>
        </p:blipFill>
        <p:spPr bwMode="auto">
          <a:xfrm>
            <a:off x="4857750" y="3357563"/>
            <a:ext cx="10715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Содержимое 29" descr="8b9a78f0833adae71f695946fdcee972adf5a431_large.jpg"/>
          <p:cNvPicPr>
            <a:picLocks noChangeAspect="1"/>
          </p:cNvPicPr>
          <p:nvPr/>
        </p:nvPicPr>
        <p:blipFill>
          <a:blip r:embed="rId3"/>
          <a:srcRect l="61172" t="6549" r="32582" b="86758"/>
          <a:stretch>
            <a:fillRect/>
          </a:stretch>
        </p:blipFill>
        <p:spPr bwMode="auto">
          <a:xfrm>
            <a:off x="6715125" y="5143500"/>
            <a:ext cx="5000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Содержимое 29" descr="8b9a78f0833adae71f695946fdcee972adf5a431_large.jpg"/>
          <p:cNvPicPr>
            <a:picLocks noChangeAspect="1"/>
          </p:cNvPicPr>
          <p:nvPr/>
        </p:nvPicPr>
        <p:blipFill>
          <a:blip r:embed="rId3"/>
          <a:srcRect l="56085" t="5478" r="38293" b="88097"/>
          <a:stretch>
            <a:fillRect/>
          </a:stretch>
        </p:blipFill>
        <p:spPr bwMode="auto">
          <a:xfrm>
            <a:off x="6215063" y="5786438"/>
            <a:ext cx="500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Содержимое 29" descr="8b9a78f0833adae71f695946fdcee972adf5a431_large.jpg"/>
          <p:cNvPicPr>
            <a:picLocks noChangeAspect="1"/>
          </p:cNvPicPr>
          <p:nvPr/>
        </p:nvPicPr>
        <p:blipFill>
          <a:blip r:embed="rId3"/>
          <a:srcRect l="50462" t="6062" r="44183" b="88097"/>
          <a:stretch>
            <a:fillRect/>
          </a:stretch>
        </p:blipFill>
        <p:spPr bwMode="auto">
          <a:xfrm>
            <a:off x="5857875" y="5000625"/>
            <a:ext cx="523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Содержимое 29" descr="8b9a78f0833adae71f695946fdcee972adf5a431_large.jpg"/>
          <p:cNvPicPr>
            <a:picLocks noChangeAspect="1"/>
          </p:cNvPicPr>
          <p:nvPr/>
        </p:nvPicPr>
        <p:blipFill>
          <a:blip r:embed="rId3"/>
          <a:srcRect l="45108" t="6549" r="49538" b="86758"/>
          <a:stretch>
            <a:fillRect/>
          </a:stretch>
        </p:blipFill>
        <p:spPr bwMode="auto">
          <a:xfrm>
            <a:off x="5214938" y="5429250"/>
            <a:ext cx="5000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13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4.Пищеварение жиров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9" name="Содержимое 28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597025"/>
            <a:ext cx="4151313" cy="4535488"/>
          </a:xfrm>
        </p:spPr>
      </p:pic>
      <p:pic>
        <p:nvPicPr>
          <p:cNvPr id="39" name="Содержимое 38" descr="4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3254563">
            <a:off x="5818188" y="1695450"/>
            <a:ext cx="1428750" cy="11620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7B1F2-1951-46C5-B1BB-4B2FA32E264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428875" y="3714750"/>
            <a:ext cx="1214438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фермент</a:t>
            </a:r>
            <a:endParaRPr lang="ru-RU" b="1" i="1" dirty="0"/>
          </a:p>
        </p:txBody>
      </p:sp>
      <p:pic>
        <p:nvPicPr>
          <p:cNvPr id="40" name="Рисунок 39" descr="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5520">
            <a:off x="5429250" y="4572000"/>
            <a:ext cx="59531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лип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500438"/>
            <a:ext cx="638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липu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453553" flipH="1">
            <a:off x="7429500" y="4429125"/>
            <a:ext cx="5715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4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4572000"/>
            <a:ext cx="531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Скругленная соединительная линия 47"/>
          <p:cNvCxnSpPr>
            <a:endCxn id="39" idx="2"/>
          </p:cNvCxnSpPr>
          <p:nvPr/>
        </p:nvCxnSpPr>
        <p:spPr>
          <a:xfrm flipV="1">
            <a:off x="3357563" y="2616200"/>
            <a:ext cx="2703512" cy="455613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>
            <a:endCxn id="41" idx="1"/>
          </p:cNvCxnSpPr>
          <p:nvPr/>
        </p:nvCxnSpPr>
        <p:spPr>
          <a:xfrm flipV="1">
            <a:off x="2286000" y="3795713"/>
            <a:ext cx="4000500" cy="990600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/>
          <p:nvPr/>
        </p:nvCxnSpPr>
        <p:spPr>
          <a:xfrm>
            <a:off x="4500563" y="4643438"/>
            <a:ext cx="1071562" cy="500062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7772400" cy="1470025"/>
          </a:xfrm>
        </p:spPr>
        <p:txBody>
          <a:bodyPr/>
          <a:lstStyle/>
          <a:p>
            <a:r>
              <a:rPr lang="ru-RU" smtClean="0"/>
              <a:t>9 класс 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42938" y="1928813"/>
            <a:ext cx="7715250" cy="15382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Биологические катализаторы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A46E8-9C5A-4724-BAFA-6447D38F50C6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родукты реакции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0688" y="3929063"/>
            <a:ext cx="2286000" cy="1924050"/>
          </a:xfr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8" y="1428750"/>
            <a:ext cx="8501062" cy="17859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н₂о₂  → </a:t>
            </a:r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н₂о</a:t>
            </a: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8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о₂↑</a:t>
            </a:r>
            <a:endParaRPr lang="ru-RU" sz="8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ферм1.jpg"/>
          <p:cNvPicPr>
            <a:picLocks noChangeAspect="1"/>
          </p:cNvPicPr>
          <p:nvPr/>
        </p:nvPicPr>
        <p:blipFill>
          <a:blip r:embed="rId3"/>
          <a:srcRect r="64516" b="73586"/>
          <a:stretch>
            <a:fillRect/>
          </a:stretch>
        </p:blipFill>
        <p:spPr bwMode="auto">
          <a:xfrm>
            <a:off x="571500" y="3286125"/>
            <a:ext cx="1571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ерм1.jpg"/>
          <p:cNvPicPr>
            <a:picLocks noChangeAspect="1"/>
          </p:cNvPicPr>
          <p:nvPr/>
        </p:nvPicPr>
        <p:blipFill>
          <a:blip r:embed="rId3"/>
          <a:srcRect l="31171" t="40964" r="9206" b="301"/>
          <a:stretch>
            <a:fillRect/>
          </a:stretch>
        </p:blipFill>
        <p:spPr bwMode="auto">
          <a:xfrm>
            <a:off x="2857500" y="2643188"/>
            <a:ext cx="10001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285750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Субстрат</a:t>
            </a:r>
          </a:p>
          <a:p>
            <a:r>
              <a:rPr lang="ru-RU" sz="2800" b="1">
                <a:latin typeface="Calibri" pitchFamily="34" charset="0"/>
              </a:rPr>
              <a:t>пероксид  водорода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43188" y="3929063"/>
            <a:ext cx="1643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Фермент каталаза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0" y="500063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Продукты реакции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4857750" y="2857500"/>
            <a:ext cx="1643063" cy="142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500813" y="3429000"/>
            <a:ext cx="1500187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778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476E59-B54E-4DEC-BDA3-4A7759FDA035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Строение фермента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Содержимое 12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2863" y="1566863"/>
            <a:ext cx="4840287" cy="463232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ED6B7-1FF8-4A53-A04A-5FC1DBDD58B8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12" name="Содержимое 11" descr="DSCN2538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20000"/>
          </a:blip>
          <a:srcRect l="22287" t="30949" r="21109" b="655"/>
          <a:stretch>
            <a:fillRect/>
          </a:stretch>
        </p:blipFill>
        <p:spPr>
          <a:xfrm>
            <a:off x="857250" y="2071688"/>
            <a:ext cx="2679700" cy="2428875"/>
          </a:xfrm>
          <a:ln>
            <a:solidFill>
              <a:schemeClr val="tx1"/>
            </a:solidFill>
          </a:ln>
        </p:spPr>
      </p:pic>
      <p:sp>
        <p:nvSpPr>
          <p:cNvPr id="19" name="Овал 18"/>
          <p:cNvSpPr/>
          <p:nvPr/>
        </p:nvSpPr>
        <p:spPr>
          <a:xfrm>
            <a:off x="1500188" y="3286125"/>
            <a:ext cx="1071562" cy="128587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>
            <a:off x="2500313" y="3929063"/>
            <a:ext cx="3000375" cy="157162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571750" y="2643188"/>
            <a:ext cx="1071563" cy="128587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00188" y="1857375"/>
            <a:ext cx="1071562" cy="128587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3571875" y="3286125"/>
            <a:ext cx="2000250" cy="5715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2571750" y="2286000"/>
            <a:ext cx="2428875" cy="35718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8 </a:t>
            </a:r>
            <a:r>
              <a:rPr lang="ru-RU" b="1" smtClean="0"/>
              <a:t>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Строение клетки человека</a:t>
            </a:r>
          </a:p>
          <a:p>
            <a:r>
              <a:rPr lang="ru-RU" b="1" smtClean="0"/>
              <a:t>Знакомство с ферментами</a:t>
            </a:r>
          </a:p>
          <a:p>
            <a:r>
              <a:rPr lang="ru-RU" b="1" smtClean="0"/>
              <a:t>Ферменты и свертываемость крови</a:t>
            </a:r>
          </a:p>
          <a:p>
            <a:r>
              <a:rPr lang="ru-RU" b="1" smtClean="0"/>
              <a:t>Ферменты и пищеварение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5767-FC94-4A68-B14C-5C07AA65C089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Работа фермента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857250"/>
            <a:ext cx="3357563" cy="7508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1.Присоединение субстрата к ферменту</a:t>
            </a:r>
            <a:endParaRPr lang="ru-RU" dirty="0"/>
          </a:p>
        </p:txBody>
      </p:sp>
      <p:pic>
        <p:nvPicPr>
          <p:cNvPr id="7" name="Содержимое 6" descr="ферм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075" t="37889"/>
          <a:stretch>
            <a:fillRect/>
          </a:stretch>
        </p:blipFill>
        <p:spPr>
          <a:xfrm>
            <a:off x="1785938" y="2286000"/>
            <a:ext cx="1328737" cy="8191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29063" y="1285875"/>
            <a:ext cx="4572000" cy="82232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3.Химическая реакция в активном центре фермента</a:t>
            </a:r>
            <a:endParaRPr lang="ru-RU" dirty="0"/>
          </a:p>
        </p:txBody>
      </p:sp>
      <p:pic>
        <p:nvPicPr>
          <p:cNvPr id="8" name="Содержимое 7" descr="фск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3357563"/>
            <a:ext cx="1941512" cy="1357312"/>
          </a:xfrm>
        </p:spPr>
      </p:pic>
      <p:pic>
        <p:nvPicPr>
          <p:cNvPr id="9" name="Рисунок 8" descr="обр прод рекции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071688"/>
            <a:ext cx="20081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родукты реакции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143375"/>
            <a:ext cx="24907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3357563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4.Образование продуктов реакции</a:t>
            </a:r>
          </a:p>
        </p:txBody>
      </p:sp>
      <p:pic>
        <p:nvPicPr>
          <p:cNvPr id="17" name="Рисунок 16" descr="ферм1.jpg"/>
          <p:cNvPicPr>
            <a:picLocks noChangeAspect="1"/>
          </p:cNvPicPr>
          <p:nvPr/>
        </p:nvPicPr>
        <p:blipFill>
          <a:blip r:embed="rId2"/>
          <a:srcRect r="62344" b="72891"/>
          <a:stretch>
            <a:fillRect/>
          </a:stretch>
        </p:blipFill>
        <p:spPr bwMode="auto">
          <a:xfrm>
            <a:off x="1000125" y="1643063"/>
            <a:ext cx="857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4F074D-DAD9-4489-84D0-BB016238E6D3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3" y="5072063"/>
            <a:ext cx="3929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2. Образование фермент -субстратного комплекса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фермента: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специфичность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Способны образовывать промежуточные комплексы (фермент  - субстрат)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Субстрат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комплементарен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АЦ фермента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Способность утрачивать каталитическую способность  под действие факторов среды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Свойства фермента связаны со свойствами белка (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денатурация+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ренатурация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254CA-562D-422D-BA51-5717B22B78F7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9" name="Рисунок 8" descr="структуры белка1.jpg"/>
          <p:cNvPicPr>
            <a:picLocks noChangeAspect="1"/>
          </p:cNvPicPr>
          <p:nvPr/>
        </p:nvPicPr>
        <p:blipFill>
          <a:blip r:embed="rId2"/>
          <a:srcRect l="67374" t="28302" r="-424" b="24529"/>
          <a:stretch>
            <a:fillRect/>
          </a:stretch>
        </p:blipFill>
        <p:spPr bwMode="auto">
          <a:xfrm>
            <a:off x="714375" y="5357813"/>
            <a:ext cx="1785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руктуры белка1.jpg"/>
          <p:cNvPicPr>
            <a:picLocks noChangeAspect="1"/>
          </p:cNvPicPr>
          <p:nvPr/>
        </p:nvPicPr>
        <p:blipFill>
          <a:blip r:embed="rId3"/>
          <a:srcRect l="5188" r="35849" b="82204"/>
          <a:stretch>
            <a:fillRect/>
          </a:stretch>
        </p:blipFill>
        <p:spPr bwMode="auto">
          <a:xfrm>
            <a:off x="7143750" y="5357813"/>
            <a:ext cx="1530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труктуры белка1.jpg"/>
          <p:cNvPicPr>
            <a:picLocks noChangeAspect="1"/>
          </p:cNvPicPr>
          <p:nvPr/>
        </p:nvPicPr>
        <p:blipFill>
          <a:blip r:embed="rId4"/>
          <a:srcRect l="16982" t="32204" r="471" b="37288"/>
          <a:stretch>
            <a:fillRect/>
          </a:stretch>
        </p:blipFill>
        <p:spPr bwMode="auto">
          <a:xfrm>
            <a:off x="4000500" y="5429250"/>
            <a:ext cx="15621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2857500" y="5500688"/>
            <a:ext cx="714375" cy="285750"/>
          </a:xfrm>
          <a:prstGeom prst="left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786438" y="5500688"/>
            <a:ext cx="857250" cy="357187"/>
          </a:xfrm>
          <a:prstGeom prst="left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813" y="571500"/>
            <a:ext cx="7529512" cy="655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10 класс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2875" y="1500188"/>
            <a:ext cx="8643938" cy="2786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	</a:t>
            </a: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Ферментативный катализ</a:t>
            </a:r>
            <a:endParaRPr lang="ru-RU" sz="6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CD1AA-4863-4E3E-82AB-DB79DCB0F212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36868" name="TextBox 8"/>
          <p:cNvSpPr txBox="1">
            <a:spLocks noChangeArrowheads="1"/>
          </p:cNvSpPr>
          <p:nvPr/>
        </p:nvSpPr>
        <p:spPr bwMode="auto">
          <a:xfrm>
            <a:off x="4572000" y="3929063"/>
            <a:ext cx="4214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3" y="3857625"/>
            <a:ext cx="7643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Свойства белка и ферментативный катализ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Лабораторная работа «Белки»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625" y="285750"/>
            <a:ext cx="3857625" cy="642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Часть 1.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Свойства белка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DSCN248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643313"/>
            <a:ext cx="2530475" cy="2682875"/>
          </a:xfrm>
          <a:ln w="38100">
            <a:solidFill>
              <a:srgbClr val="002060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14313" y="1214438"/>
            <a:ext cx="8501062" cy="6429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Опыт 1. Определение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гидрофильности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или гидрофобности 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DSCN248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214688" y="2071688"/>
            <a:ext cx="1928812" cy="2668587"/>
          </a:xfrm>
          <a:ln w="38100">
            <a:solidFill>
              <a:srgbClr val="00206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488FE-A22E-4DE2-86DF-5148566FBE71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11" name="Рисунок 10" descr="DSCN24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143125"/>
            <a:ext cx="3333750" cy="41386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Выноска 1 (с границей) 11"/>
          <p:cNvSpPr/>
          <p:nvPr/>
        </p:nvSpPr>
        <p:spPr>
          <a:xfrm>
            <a:off x="3429000" y="4929188"/>
            <a:ext cx="1285875" cy="1000125"/>
          </a:xfrm>
          <a:prstGeom prst="accentCallout1">
            <a:avLst>
              <a:gd name="adj1" fmla="val 18750"/>
              <a:gd name="adj2" fmla="val -8333"/>
              <a:gd name="adj3" fmla="val 55358"/>
              <a:gd name="adj4" fmla="val -5867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Н₂ О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Опыт2. </a:t>
            </a:r>
            <a:r>
              <a:rPr lang="ru-RU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Гидрофильность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или гидрофобность.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DSCN249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786063"/>
            <a:ext cx="2616200" cy="3149600"/>
          </a:xfrm>
          <a:ln w="38100">
            <a:solidFill>
              <a:srgbClr val="002060"/>
            </a:solidFill>
          </a:ln>
        </p:spPr>
      </p:pic>
      <p:pic>
        <p:nvPicPr>
          <p:cNvPr id="9" name="Содержимое 8" descr="DSCN25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00813" y="1214438"/>
            <a:ext cx="2211387" cy="2884487"/>
          </a:xfrm>
          <a:ln w="38100">
            <a:solidFill>
              <a:srgbClr val="00206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181E9-F849-4C97-87A1-F426C587199B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10" name="Рисунок 9" descr="DSCN25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857375"/>
            <a:ext cx="3214688" cy="42862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Выноска 1 (с границей) 11"/>
          <p:cNvSpPr/>
          <p:nvPr/>
        </p:nvSpPr>
        <p:spPr>
          <a:xfrm>
            <a:off x="5929313" y="2643188"/>
            <a:ext cx="2357437" cy="1071562"/>
          </a:xfrm>
          <a:prstGeom prst="accentCallout1">
            <a:avLst>
              <a:gd name="adj1" fmla="val 18750"/>
              <a:gd name="adj2" fmla="val -8333"/>
              <a:gd name="adj3" fmla="val 130637"/>
              <a:gd name="adj4" fmla="val -114434"/>
            </a:avLst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Растительное масло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Выноска 1 (с границей) 12"/>
          <p:cNvSpPr/>
          <p:nvPr/>
        </p:nvSpPr>
        <p:spPr>
          <a:xfrm>
            <a:off x="5786438" y="4286250"/>
            <a:ext cx="2214562" cy="1143000"/>
          </a:xfrm>
          <a:prstGeom prst="accentCallout1">
            <a:avLst>
              <a:gd name="adj1" fmla="val 18750"/>
              <a:gd name="adj2" fmla="val -8333"/>
              <a:gd name="adj3" fmla="val 39876"/>
              <a:gd name="adj4" fmla="val -119190"/>
            </a:avLst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215063" y="4643438"/>
            <a:ext cx="1571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белок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Опыт 3.  Действие уксусной кислоты на куриный белок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DSCN24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1143000"/>
            <a:ext cx="2084387" cy="2087563"/>
          </a:xfrm>
          <a:ln w="38100">
            <a:solidFill>
              <a:srgbClr val="17375E"/>
            </a:solidFill>
          </a:ln>
        </p:spPr>
      </p:pic>
      <p:pic>
        <p:nvPicPr>
          <p:cNvPr id="7" name="Содержимое 6" descr="DSCN249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285875"/>
            <a:ext cx="2268537" cy="4025900"/>
          </a:xfrm>
          <a:ln w="38100">
            <a:solidFill>
              <a:srgbClr val="17375E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50" y="6492875"/>
            <a:ext cx="2133600" cy="365125"/>
          </a:xfrm>
        </p:spPr>
        <p:txBody>
          <a:bodyPr/>
          <a:lstStyle/>
          <a:p>
            <a:pPr>
              <a:defRPr/>
            </a:pPr>
            <a:fld id="{1736674B-9B88-4A71-A6CE-757EBEFABBAF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10" name="Рисунок 9" descr="DSCN249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714750"/>
            <a:ext cx="2289175" cy="2744788"/>
          </a:xfrm>
          <a:prstGeom prst="rect">
            <a:avLst/>
          </a:prstGeom>
          <a:noFill/>
          <a:ln w="38100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11" name="Рисунок 10" descr="DSCN2496.JPG"/>
          <p:cNvPicPr>
            <a:picLocks noChangeAspect="1"/>
          </p:cNvPicPr>
          <p:nvPr/>
        </p:nvPicPr>
        <p:blipFill>
          <a:blip r:embed="rId5">
            <a:lum contrast="-10000"/>
          </a:blip>
          <a:srcRect/>
          <a:stretch>
            <a:fillRect/>
          </a:stretch>
        </p:blipFill>
        <p:spPr bwMode="auto">
          <a:xfrm>
            <a:off x="5857875" y="1857375"/>
            <a:ext cx="2890838" cy="3429000"/>
          </a:xfrm>
          <a:prstGeom prst="rect">
            <a:avLst/>
          </a:prstGeom>
          <a:noFill/>
          <a:ln w="38100">
            <a:solidFill>
              <a:srgbClr val="17375E"/>
            </a:solidFill>
            <a:miter lim="800000"/>
            <a:headEnd/>
            <a:tailEnd/>
          </a:ln>
        </p:spPr>
      </p:pic>
      <p:sp>
        <p:nvSpPr>
          <p:cNvPr id="8" name="Выноска 3 (с границей) 7"/>
          <p:cNvSpPr/>
          <p:nvPr/>
        </p:nvSpPr>
        <p:spPr>
          <a:xfrm>
            <a:off x="785813" y="2143125"/>
            <a:ext cx="3214687" cy="11430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3245"/>
              <a:gd name="adj8" fmla="val 146728"/>
            </a:avLst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Денатурированный белок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Опыт 4. Действие  пищевой соды на куриный белок.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DSCN25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857375"/>
            <a:ext cx="2214562" cy="2895600"/>
          </a:xfrm>
          <a:ln w="38100">
            <a:solidFill>
              <a:srgbClr val="17375E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2A9FF-CD78-4222-B358-D0B88D5E889B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11" name="Содержимое 10" descr="DSCN25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1643063"/>
            <a:ext cx="2187575" cy="3306762"/>
          </a:xfrm>
          <a:ln w="38100">
            <a:solidFill>
              <a:srgbClr val="17375E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143125" y="5643563"/>
            <a:ext cx="6715125" cy="8302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4.1. После добавления раствора  с небольшой концентрацией 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28625" y="5715000"/>
            <a:ext cx="5286375" cy="63976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4.2. После добавления раствора  с большой концентрацией 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DSCN25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928813"/>
            <a:ext cx="2082800" cy="3017837"/>
          </a:xfrm>
          <a:ln w="38100">
            <a:solidFill>
              <a:srgbClr val="17375E"/>
            </a:solidFill>
          </a:ln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3459163" y="3857625"/>
            <a:ext cx="5184775" cy="1500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4.3. После добавления  кристаллов соды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Содержимое 6" descr="DSCN25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714375"/>
            <a:ext cx="2000250" cy="2714625"/>
          </a:xfrm>
          <a:ln w="38100">
            <a:solidFill>
              <a:srgbClr val="000066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71192-2504-4EDA-BF0C-2543EDE98EBA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10" name="Рисунок 9" descr="DSCN25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714375"/>
            <a:ext cx="2038350" cy="2695575"/>
          </a:xfrm>
          <a:prstGeom prst="rect">
            <a:avLst/>
          </a:prstGeom>
          <a:noFill/>
          <a:ln w="38100">
            <a:solidFill>
              <a:srgbClr val="17375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857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5. Действие температуры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DSCN25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57313"/>
            <a:ext cx="3652838" cy="3071812"/>
          </a:xfrm>
          <a:solidFill>
            <a:schemeClr val="bg1"/>
          </a:solidFill>
          <a:ln w="38100">
            <a:solidFill>
              <a:srgbClr val="17375E"/>
            </a:solidFill>
          </a:ln>
        </p:spPr>
      </p:pic>
      <p:pic>
        <p:nvPicPr>
          <p:cNvPr id="8" name="Содержимое 7" descr="DSCN25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428750"/>
            <a:ext cx="3641725" cy="3071813"/>
          </a:xfrm>
          <a:ln w="38100">
            <a:solidFill>
              <a:srgbClr val="17375E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43688" y="6357938"/>
            <a:ext cx="2133600" cy="365125"/>
          </a:xfrm>
        </p:spPr>
        <p:txBody>
          <a:bodyPr/>
          <a:lstStyle/>
          <a:p>
            <a:pPr>
              <a:defRPr/>
            </a:pPr>
            <a:fld id="{2EC9E16D-5E23-40F2-8606-DB44AB5796A5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белка: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Гидрофильность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лабильность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Способность изменять структуру (пространственную организацию):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денатурация </a:t>
            </a:r>
            <a:endParaRPr lang="en-US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+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ренатурация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D620A-85BC-4DFB-AA80-7B173746D632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8" name="Рисунок 7" descr="DSCN24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428625"/>
            <a:ext cx="785812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труктуры белка1.jpg"/>
          <p:cNvPicPr>
            <a:picLocks noChangeAspect="1"/>
          </p:cNvPicPr>
          <p:nvPr/>
        </p:nvPicPr>
        <p:blipFill>
          <a:blip r:embed="rId3"/>
          <a:srcRect l="67374" t="28302" r="-424" b="24529"/>
          <a:stretch>
            <a:fillRect/>
          </a:stretch>
        </p:blipFill>
        <p:spPr bwMode="auto">
          <a:xfrm>
            <a:off x="642938" y="5072063"/>
            <a:ext cx="17859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руктуры белка1.jpg"/>
          <p:cNvPicPr>
            <a:picLocks noChangeAspect="1"/>
          </p:cNvPicPr>
          <p:nvPr/>
        </p:nvPicPr>
        <p:blipFill>
          <a:blip r:embed="rId4"/>
          <a:srcRect l="5188" r="35849" b="82204"/>
          <a:stretch>
            <a:fillRect/>
          </a:stretch>
        </p:blipFill>
        <p:spPr bwMode="auto">
          <a:xfrm>
            <a:off x="7000875" y="5143500"/>
            <a:ext cx="1530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труктуры белка1.jpg"/>
          <p:cNvPicPr>
            <a:picLocks noChangeAspect="1"/>
          </p:cNvPicPr>
          <p:nvPr/>
        </p:nvPicPr>
        <p:blipFill>
          <a:blip r:embed="rId5"/>
          <a:srcRect l="16982" t="32204" r="471" b="37288"/>
          <a:stretch>
            <a:fillRect/>
          </a:stretch>
        </p:blipFill>
        <p:spPr bwMode="auto">
          <a:xfrm>
            <a:off x="3929063" y="5072063"/>
            <a:ext cx="15621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2857500" y="5500688"/>
            <a:ext cx="714375" cy="285750"/>
          </a:xfrm>
          <a:prstGeom prst="left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786438" y="5500688"/>
            <a:ext cx="857250" cy="357187"/>
          </a:xfrm>
          <a:prstGeom prst="left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4" descr="DSCN249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88" y="2286000"/>
            <a:ext cx="1089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47148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Клетки эпителиальной ткани слизистой ротовой полости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клетка эпит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214563" y="1071563"/>
            <a:ext cx="4500562" cy="360045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7C71B4-4C0E-4D4D-BA7C-18FCEBC860CA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8" y="285750"/>
            <a:ext cx="82153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1.Строение  клетки человека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Ферментативный катализ</a:t>
            </a:r>
            <a:endParaRPr lang="ru-RU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14438" y="38576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Теоретические основы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BF60C-40E1-4DFE-AF00-1F770CB7B1CF}" type="slidenum">
              <a:rPr lang="ru-RU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071563"/>
            <a:ext cx="7286625" cy="50006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0066"/>
                </a:solidFill>
              </a:rPr>
              <a:t>Ферментативный катализ, </a:t>
            </a:r>
            <a:r>
              <a:rPr lang="ru-RU" b="1" i="1" dirty="0" err="1" smtClean="0">
                <a:solidFill>
                  <a:srgbClr val="000066"/>
                </a:solidFill>
              </a:rPr>
              <a:t>биокатализ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smtClean="0"/>
              <a:t>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4000" i="1" dirty="0" smtClean="0">
                <a:solidFill>
                  <a:srgbClr val="000066"/>
                </a:solidFill>
              </a:rPr>
              <a:t>избирательное ускорение химических  реакций, протекающих в живом организме, под влиянием ферментов.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(БСИ)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9506E-8941-4892-83B1-B7A8ED9B6D5C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Сходство и отличия ферментов и неорганических катализаторов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57438" y="5786438"/>
            <a:ext cx="1897062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сходство</a:t>
            </a:r>
            <a:endParaRPr lang="ru-RU" dirty="0"/>
          </a:p>
        </p:txBody>
      </p:sp>
      <p:pic>
        <p:nvPicPr>
          <p:cNvPr id="10" name="Содержимое 9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1206500"/>
            <a:ext cx="3840162" cy="458470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86563" y="5857875"/>
            <a:ext cx="1900237" cy="639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отличия</a:t>
            </a:r>
            <a:endParaRPr lang="ru-RU" dirty="0"/>
          </a:p>
        </p:txBody>
      </p:sp>
      <p:pic>
        <p:nvPicPr>
          <p:cNvPr id="11" name="Содержимое 10"/>
          <p:cNvPicPr>
            <a:picLocks noGrp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09725"/>
            <a:ext cx="4121150" cy="459581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9BBF-8CD0-452F-9DA8-392807E2D976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8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Строение фермента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DSCN25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2500313"/>
            <a:ext cx="2571750" cy="2428875"/>
          </a:xfrm>
        </p:spPr>
      </p:pic>
      <p:pic>
        <p:nvPicPr>
          <p:cNvPr id="8" name="Содержимое 7"/>
          <p:cNvPicPr>
            <a:picLocks noGrp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91050" y="1822450"/>
            <a:ext cx="4248150" cy="430371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408C0-E1A7-484D-8232-1CB3E076CE82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13" name="Выноска 3 (без границы) 12"/>
          <p:cNvSpPr/>
          <p:nvPr/>
        </p:nvSpPr>
        <p:spPr>
          <a:xfrm>
            <a:off x="357188" y="2714625"/>
            <a:ext cx="857250" cy="857250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97568"/>
              <a:gd name="adj8" fmla="val 2448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Выноска 1 (без границы) 13"/>
          <p:cNvSpPr/>
          <p:nvPr/>
        </p:nvSpPr>
        <p:spPr>
          <a:xfrm>
            <a:off x="3286125" y="1428750"/>
            <a:ext cx="1071563" cy="785813"/>
          </a:xfrm>
          <a:prstGeom prst="callout1">
            <a:avLst>
              <a:gd name="adj1" fmla="val 18750"/>
              <a:gd name="adj2" fmla="val -8333"/>
              <a:gd name="adj3" fmla="val 204548"/>
              <a:gd name="adj4" fmla="val -4852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Активаторы фермента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Содержимое 12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2863" y="1566863"/>
            <a:ext cx="4840287" cy="463232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5871-AC99-462C-ACA3-AB5EE040B4A2}" type="slidenum">
              <a:rPr lang="ru-RU"/>
              <a:pPr>
                <a:defRPr/>
              </a:pPr>
              <a:t>34</a:t>
            </a:fld>
            <a:endParaRPr lang="ru-RU"/>
          </a:p>
        </p:txBody>
      </p:sp>
      <p:pic>
        <p:nvPicPr>
          <p:cNvPr id="12" name="Содержимое 11" descr="DSCN2538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20000"/>
          </a:blip>
          <a:srcRect l="22287" t="30949" r="21109" b="655"/>
          <a:stretch>
            <a:fillRect/>
          </a:stretch>
        </p:blipFill>
        <p:spPr>
          <a:xfrm>
            <a:off x="857250" y="2071688"/>
            <a:ext cx="2679700" cy="2428875"/>
          </a:xfrm>
          <a:ln>
            <a:solidFill>
              <a:schemeClr val="tx1"/>
            </a:solidFill>
          </a:ln>
        </p:spPr>
      </p:pic>
      <p:sp>
        <p:nvSpPr>
          <p:cNvPr id="19" name="Овал 18"/>
          <p:cNvSpPr/>
          <p:nvPr/>
        </p:nvSpPr>
        <p:spPr>
          <a:xfrm>
            <a:off x="1500188" y="3286125"/>
            <a:ext cx="1071562" cy="128587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Скругленная соединительная линия 20"/>
          <p:cNvCxnSpPr>
            <a:stCxn id="19" idx="6"/>
          </p:cNvCxnSpPr>
          <p:nvPr/>
        </p:nvCxnSpPr>
        <p:spPr>
          <a:xfrm flipV="1">
            <a:off x="2571750" y="2500313"/>
            <a:ext cx="2357438" cy="142875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642938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Лабораторная работа.Часть2.</a:t>
            </a:r>
            <a:b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Ферментативная функция белка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57313" y="20716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термолабильности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ферментов 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EBC0-C71F-462D-8A35-D27BD3DCD65E}" type="slidenum">
              <a:rPr lang="ru-RU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родукты реакции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0688" y="3929063"/>
            <a:ext cx="2286000" cy="1924050"/>
          </a:xfr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8" y="1428750"/>
            <a:ext cx="8501062" cy="17859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н₂о₂  → </a:t>
            </a: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н₂о</a:t>
            </a:r>
            <a:r>
              <a:rPr lang="ru-RU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8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о₂↑</a:t>
            </a:r>
            <a:endParaRPr lang="ru-RU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ферм1.jpg"/>
          <p:cNvPicPr>
            <a:picLocks noChangeAspect="1"/>
          </p:cNvPicPr>
          <p:nvPr/>
        </p:nvPicPr>
        <p:blipFill>
          <a:blip r:embed="rId3"/>
          <a:srcRect r="64516" b="73586"/>
          <a:stretch>
            <a:fillRect/>
          </a:stretch>
        </p:blipFill>
        <p:spPr bwMode="auto">
          <a:xfrm>
            <a:off x="571500" y="3286125"/>
            <a:ext cx="1571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ерм1.jpg"/>
          <p:cNvPicPr>
            <a:picLocks noChangeAspect="1"/>
          </p:cNvPicPr>
          <p:nvPr/>
        </p:nvPicPr>
        <p:blipFill>
          <a:blip r:embed="rId3"/>
          <a:srcRect l="31171" t="40964" r="9206" b="301"/>
          <a:stretch>
            <a:fillRect/>
          </a:stretch>
        </p:blipFill>
        <p:spPr bwMode="auto">
          <a:xfrm>
            <a:off x="2857500" y="2643188"/>
            <a:ext cx="10001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625" y="285750"/>
            <a:ext cx="22145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Субстрат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пероксид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водорода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88" y="3929063"/>
            <a:ext cx="16430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Фермент каталаза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50" y="500063"/>
            <a:ext cx="4143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Продукты реакции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4857750" y="2857500"/>
            <a:ext cx="1643063" cy="142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500813" y="3429000"/>
            <a:ext cx="1500187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210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A01618-2C45-44A3-AB4C-B4CBB1E084D7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50" y="5500688"/>
            <a:ext cx="8501063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Измельченный экспериментальный материал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DSCN25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785813"/>
            <a:ext cx="6296025" cy="4525962"/>
          </a:xfrm>
          <a:ln w="28575">
            <a:solidFill>
              <a:srgbClr val="17375E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FCE5B-B8DB-4619-9468-32F7C9900879}" type="slidenum">
              <a:rPr lang="ru-RU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072063"/>
            <a:ext cx="8186738" cy="1000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Температурный диапазон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3250" name="Содержимое 7" descr="DSCN25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428625"/>
            <a:ext cx="6018213" cy="3971925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CD0AB-2B28-4464-8243-EF0E822EF2FB}" type="slidenum">
              <a:rPr lang="ru-RU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Ферментативная активность при низких температурах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DSCN25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9" name="Содержимое 8" descr="DSCN25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6363" y="1887538"/>
            <a:ext cx="2962275" cy="3951287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0732E-03BD-4312-9CB9-B7058F41A776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6143625" y="3500438"/>
            <a:ext cx="1214438" cy="785812"/>
          </a:xfrm>
          <a:prstGeom prst="wedgeEllipseCallout">
            <a:avLst>
              <a:gd name="adj1" fmla="val -151192"/>
              <a:gd name="adj2" fmla="val 225321"/>
            </a:avLst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00375" y="5786438"/>
            <a:ext cx="19288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 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₂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4929188"/>
            <a:ext cx="42862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клетка эпителиальной ткани слизистой ротовой полости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клетка чел л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1042988"/>
            <a:ext cx="4083050" cy="3449637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429124" y="642918"/>
          <a:ext cx="4214842" cy="40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82825-418C-4F4C-9E50-8931AF9E79B6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Ферментативная активность при температуре человеческого тела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DSCN25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857375"/>
            <a:ext cx="2963863" cy="3952875"/>
          </a:xfrm>
          <a:ln>
            <a:solidFill>
              <a:srgbClr val="17375E"/>
            </a:solidFill>
          </a:ln>
        </p:spPr>
      </p:pic>
      <p:pic>
        <p:nvPicPr>
          <p:cNvPr id="9" name="Содержимое 8" descr="DSCN25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1857375"/>
            <a:ext cx="3171825" cy="3952875"/>
          </a:xfrm>
          <a:ln>
            <a:solidFill>
              <a:srgbClr val="17375E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E3C2-8190-402A-9EF9-7FB57DB7C59F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6572250" y="3214688"/>
            <a:ext cx="1285875" cy="1214437"/>
          </a:xfrm>
          <a:prstGeom prst="wedgeEllipseCallout">
            <a:avLst>
              <a:gd name="adj1" fmla="val -177913"/>
              <a:gd name="adj2" fmla="val 188364"/>
            </a:avLst>
          </a:prstGeom>
          <a:solidFill>
            <a:schemeClr val="accent1">
              <a:alpha val="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86188" y="5929313"/>
            <a:ext cx="857250" cy="584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О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+mn-cs"/>
              </a:rPr>
              <a:t>₂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Ферментативная активность при высоких температурах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DSCN25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214563"/>
            <a:ext cx="3259137" cy="3367087"/>
          </a:xfrm>
        </p:spPr>
      </p:pic>
      <p:pic>
        <p:nvPicPr>
          <p:cNvPr id="9" name="Содержимое 8" descr="DSCN25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2575" y="2120900"/>
            <a:ext cx="2609850" cy="3484563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BCB49-C06E-4B18-ABA2-7622ACF03759}" type="slidenum">
              <a:rPr lang="ru-RU"/>
              <a:pPr>
                <a:defRPr/>
              </a:pPr>
              <a:t>41</a:t>
            </a:fld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929313" y="3286125"/>
            <a:ext cx="1285875" cy="1214438"/>
          </a:xfrm>
          <a:prstGeom prst="wedgeEllipseCallout">
            <a:avLst>
              <a:gd name="adj1" fmla="val -143950"/>
              <a:gd name="adj2" fmla="val 183869"/>
            </a:avLst>
          </a:prstGeom>
          <a:solidFill>
            <a:schemeClr val="accent1">
              <a:alpha val="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57563" y="5929313"/>
            <a:ext cx="1428750" cy="584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О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+mn-cs"/>
              </a:rPr>
              <a:t>₂ - ?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253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143000"/>
            <a:ext cx="5732463" cy="4298950"/>
          </a:xfrm>
          <a:ln>
            <a:solidFill>
              <a:srgbClr val="17375E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3087E-BD02-4BBC-A474-D19333BB7933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63" y="285750"/>
            <a:ext cx="8143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Термолабильность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ферментов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313" y="5786438"/>
            <a:ext cx="5857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Результаты эксперимента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43063" y="2714625"/>
            <a:ext cx="1143000" cy="1000125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6188" y="2643188"/>
            <a:ext cx="1143000" cy="1000125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57875" y="2857500"/>
            <a:ext cx="1143000" cy="1000125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ферментов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Специфичность 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(один фермент – один субстрат)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Лабильность :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Термолабильность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Определенная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77262-06FF-4FD0-9B9A-7FFD5F9BCEC6}" type="slidenum">
              <a:rPr lang="ru-RU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4.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Закономерности ферментативного катализа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DSCN25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071813"/>
            <a:ext cx="3500438" cy="20716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/>
              <a:t>1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smtClean="0"/>
              <a:t> апофермент определяет лабильность фермента</a:t>
            </a:r>
          </a:p>
          <a:p>
            <a:r>
              <a:rPr lang="ru-RU" b="1" smtClean="0"/>
              <a:t>Фермент активен при наличии кофактора (кофермента)</a:t>
            </a:r>
          </a:p>
          <a:p>
            <a:r>
              <a:rPr lang="ru-RU" b="1" smtClean="0"/>
              <a:t>Фермент специфичен, то есть для определенного фермента необходим определенный субстрат</a:t>
            </a:r>
            <a:endParaRPr lang="ru-RU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795CC-E147-4175-8BEE-0B73E37CF69D}" type="slidenum">
              <a:rPr lang="ru-RU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10" name="Выноска 3 (граница и черта) 9"/>
          <p:cNvSpPr/>
          <p:nvPr/>
        </p:nvSpPr>
        <p:spPr>
          <a:xfrm>
            <a:off x="1785938" y="1285875"/>
            <a:ext cx="1643062" cy="78581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88376"/>
              <a:gd name="adj8" fmla="val 72624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3125" y="1500188"/>
            <a:ext cx="1285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субстрат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chemeClr val="accent4">
                    <a:lumMod val="50000"/>
                  </a:schemeClr>
                </a:solidFill>
              </a:rPr>
              <a:t>2.Катализ протекает с определенной скоростью</a:t>
            </a:r>
            <a:endParaRPr lang="ru-RU" sz="31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75" y="1357313"/>
            <a:ext cx="7615238" cy="639762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Зависимость скорости ферментативной реакции от концентрации фермента и субстрата</a:t>
            </a:r>
            <a:endParaRPr lang="ru-RU" dirty="0"/>
          </a:p>
        </p:txBody>
      </p:sp>
      <p:pic>
        <p:nvPicPr>
          <p:cNvPr id="8" name="Содержимое 7" descr="2_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428875"/>
            <a:ext cx="3786188" cy="1928813"/>
          </a:xfrm>
          <a:ln w="38100">
            <a:solidFill>
              <a:srgbClr val="215968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43000" y="4714875"/>
            <a:ext cx="7072313" cy="1571625"/>
          </a:xfrm>
        </p:spPr>
        <p:txBody>
          <a:bodyPr/>
          <a:lstStyle/>
          <a:p>
            <a:pPr marL="0" indent="355600" algn="ctr">
              <a:buFont typeface="Arial" charset="0"/>
              <a:buNone/>
            </a:pPr>
            <a:r>
              <a:rPr lang="ru-RU" b="1" smtClean="0"/>
              <a:t> Скорость катализа определяется соотношением количества субстрата и фермента</a:t>
            </a:r>
            <a:endParaRPr lang="en-US" b="1" smtClean="0"/>
          </a:p>
          <a:p>
            <a:pPr marL="0" indent="355600" algn="ctr">
              <a:buFont typeface="Arial" charset="0"/>
              <a:buNone/>
            </a:pPr>
            <a:endParaRPr lang="ru-RU" b="1" smtClean="0"/>
          </a:p>
          <a:p>
            <a:pPr marL="0" indent="355600">
              <a:buFont typeface="Arial" charset="0"/>
              <a:buNone/>
            </a:pPr>
            <a:r>
              <a:rPr lang="en-US" sz="1200" smtClean="0"/>
              <a:t>http://www.idoktor.info/biohimiya/ferment%FB/osnov%FB-kinetiki-fermentativnogo-kataliza.html</a:t>
            </a:r>
            <a:endParaRPr lang="ru-RU" sz="12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11EE1-D3C9-4C3A-8832-942BCBCC0058}" type="slidenum">
              <a:rPr lang="ru-RU"/>
              <a:pPr>
                <a:defRPr/>
              </a:pPr>
              <a:t>45</a:t>
            </a:fld>
            <a:endParaRPr lang="ru-RU"/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357438"/>
            <a:ext cx="3000375" cy="135731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14938" y="3643313"/>
            <a:ext cx="500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1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00" y="3643313"/>
            <a:ext cx="571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25" y="3643313"/>
            <a:ext cx="642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0" y="2500313"/>
            <a:ext cx="500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1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13" y="3286125"/>
            <a:ext cx="500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uiExpand="1" build="p"/>
      <p:bldP spid="10" grpId="0"/>
      <p:bldP spid="11" grpId="0"/>
      <p:bldP spid="12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3.Теория ферментативного катализа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071938"/>
            <a:ext cx="4500562" cy="23574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i="1" u="sng" dirty="0" smtClean="0">
                <a:solidFill>
                  <a:schemeClr val="tx2">
                    <a:lumMod val="75000"/>
                  </a:schemeClr>
                </a:solidFill>
              </a:rPr>
              <a:t>Эмиль Фишер </a:t>
            </a:r>
            <a:endParaRPr lang="en-US" sz="33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Первое применение ферментов в органическом синтезе (1894)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Принцип "ключ к замку" (1894)</a:t>
            </a:r>
          </a:p>
        </p:txBody>
      </p:sp>
      <p:pic>
        <p:nvPicPr>
          <p:cNvPr id="9" name="Содержимое 8" descr="ФИШЕ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66863" y="1066800"/>
            <a:ext cx="2303462" cy="27193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29313" y="4143375"/>
            <a:ext cx="2714625" cy="20002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u="sng" dirty="0" smtClean="0">
                <a:solidFill>
                  <a:schemeClr val="tx2">
                    <a:lumMod val="75000"/>
                  </a:schemeClr>
                </a:solidFill>
              </a:rPr>
              <a:t>Даниэль </a:t>
            </a:r>
            <a:r>
              <a:rPr lang="ru-RU" sz="2800" i="1" u="sng" dirty="0" err="1" smtClean="0">
                <a:solidFill>
                  <a:schemeClr val="tx2">
                    <a:lumMod val="75000"/>
                  </a:schemeClr>
                </a:solidFill>
              </a:rPr>
              <a:t>Кошланд</a:t>
            </a:r>
            <a:r>
              <a:rPr lang="ru-RU" sz="2800" i="1" u="sng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автор теории индуцированного соответствия</a:t>
            </a:r>
            <a:endParaRPr lang="ru-RU" sz="2000" dirty="0"/>
          </a:p>
        </p:txBody>
      </p:sp>
      <p:pic>
        <p:nvPicPr>
          <p:cNvPr id="8" name="Содержимое 7" descr="кошлан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711825" y="1279525"/>
            <a:ext cx="2249488" cy="22987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3A44B-CFA0-42A2-BDE2-064B424CFF6B}" type="slidenum">
              <a:rPr lang="ru-RU"/>
              <a:pPr>
                <a:defRPr/>
              </a:pPr>
              <a:t>46</a:t>
            </a:fld>
            <a:endParaRPr lang="ru-RU"/>
          </a:p>
        </p:txBody>
      </p:sp>
      <p:pic>
        <p:nvPicPr>
          <p:cNvPr id="11" name="Рисунок 10" descr="DSCN254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68605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люч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3429000"/>
            <a:ext cx="10715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Теория индуцированного соответствия по Д. </a:t>
            </a:r>
            <a:r>
              <a:rPr lang="ru-RU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Кошланду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1 этап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428875"/>
            <a:ext cx="4038600" cy="3697288"/>
          </a:xfrm>
        </p:spPr>
        <p:txBody>
          <a:bodyPr/>
          <a:lstStyle/>
          <a:p>
            <a:r>
              <a:rPr lang="ru-RU" smtClean="0"/>
              <a:t>Не связанное состояние субстрата</a:t>
            </a:r>
          </a:p>
          <a:p>
            <a:r>
              <a:rPr lang="ru-RU" smtClean="0"/>
              <a:t> активный центра не имеет  определенной конфигурации (формы).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20940-F0FB-438E-83F4-1CA847729AC4}" type="slidenum">
              <a:rPr lang="ru-RU"/>
              <a:pPr>
                <a:defRPr/>
              </a:pPr>
              <a:t>47</a:t>
            </a:fld>
            <a:endParaRPr lang="ru-RU"/>
          </a:p>
        </p:txBody>
      </p:sp>
      <p:pic>
        <p:nvPicPr>
          <p:cNvPr id="15" name="Содержимое 14" descr="DSCN254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429500" y="1428750"/>
            <a:ext cx="1071563" cy="1457325"/>
          </a:xfrm>
          <a:ln>
            <a:solidFill>
              <a:srgbClr val="10253F"/>
            </a:solidFill>
          </a:ln>
        </p:spPr>
      </p:pic>
      <p:pic>
        <p:nvPicPr>
          <p:cNvPr id="16" name="Рисунок 15" descr="DSCN2537.JP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714875" y="3071813"/>
            <a:ext cx="2871788" cy="2571750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sp>
        <p:nvSpPr>
          <p:cNvPr id="17" name="Выгнутая вниз стрелка 16"/>
          <p:cNvSpPr/>
          <p:nvPr/>
        </p:nvSpPr>
        <p:spPr>
          <a:xfrm rot="18286402">
            <a:off x="7462044" y="3202781"/>
            <a:ext cx="1214438" cy="714375"/>
          </a:xfrm>
          <a:prstGeom prst="curvedUp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 этап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присоединение субстрата к ферменту, </a:t>
            </a:r>
          </a:p>
          <a:p>
            <a:r>
              <a:rPr lang="ru-RU" smtClean="0"/>
              <a:t> изменение формы активного центра,  </a:t>
            </a:r>
          </a:p>
          <a:p>
            <a:r>
              <a:rPr lang="ru-RU" smtClean="0"/>
              <a:t>каталитические группы активного центра соответствуют субстрату</a:t>
            </a:r>
          </a:p>
          <a:p>
            <a:endParaRPr lang="ru-RU" smtClean="0"/>
          </a:p>
        </p:txBody>
      </p:sp>
      <p:pic>
        <p:nvPicPr>
          <p:cNvPr id="10" name="Содержимое 9" descr="DSCN2541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4643438" y="1857375"/>
            <a:ext cx="4038600" cy="302895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B60E4-53D7-49DF-9AA6-3D2390E8E428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0375" y="5786438"/>
            <a:ext cx="5857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Образование фермент - субстратного комплекса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25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071563"/>
            <a:ext cx="3286125" cy="32146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88" y="5072063"/>
            <a:ext cx="7758112" cy="1054100"/>
          </a:xfrm>
        </p:spPr>
        <p:txBody>
          <a:bodyPr/>
          <a:lstStyle/>
          <a:p>
            <a:r>
              <a:rPr lang="ru-RU" smtClean="0"/>
              <a:t>катализ </a:t>
            </a:r>
          </a:p>
          <a:p>
            <a:r>
              <a:rPr lang="ru-RU" smtClean="0"/>
              <a:t>образование продуктов реакции.</a:t>
            </a:r>
          </a:p>
          <a:p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F7C42-A18D-4F52-AAB1-D9F815EAFC23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58000" y="214313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3 этап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715000"/>
            <a:ext cx="8143875" cy="785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Клетка животных под электронным микроскопом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эл микроскоп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42875"/>
            <a:ext cx="6697663" cy="5357813"/>
          </a:xfrm>
        </p:spPr>
      </p:pic>
      <p:sp>
        <p:nvSpPr>
          <p:cNvPr id="1843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46D6A9-E002-41CC-B9AE-A90033144838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25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500313"/>
            <a:ext cx="1643063" cy="1785937"/>
          </a:xfrm>
          <a:ln w="38100">
            <a:solidFill>
              <a:schemeClr val="bg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0313" y="3929063"/>
            <a:ext cx="6186487" cy="2197100"/>
          </a:xfrm>
        </p:spPr>
        <p:txBody>
          <a:bodyPr/>
          <a:lstStyle/>
          <a:p>
            <a:r>
              <a:rPr lang="ru-RU" smtClean="0"/>
              <a:t>не соответствие формы продукта активному центру</a:t>
            </a:r>
          </a:p>
          <a:p>
            <a:r>
              <a:rPr lang="ru-RU" smtClean="0"/>
              <a:t> отсоединение продуктов реакции от активного центра фермента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92ABF-BFC3-4203-941C-70B2DE7717F4}" type="slidenum">
              <a:rPr lang="ru-RU"/>
              <a:pPr>
                <a:defRPr/>
              </a:pPr>
              <a:t>50</a:t>
            </a:fld>
            <a:endParaRPr lang="ru-RU"/>
          </a:p>
        </p:txBody>
      </p:sp>
      <p:pic>
        <p:nvPicPr>
          <p:cNvPr id="8" name="Рисунок 7" descr="DSCN25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428750" cy="15716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DSCN254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000250"/>
            <a:ext cx="1527175" cy="16557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75" y="357188"/>
            <a:ext cx="1928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4 этап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2" name="Скругленная соединительная линия 11"/>
          <p:cNvCxnSpPr>
            <a:stCxn id="6" idx="3"/>
            <a:endCxn id="8" idx="1"/>
          </p:cNvCxnSpPr>
          <p:nvPr/>
        </p:nvCxnSpPr>
        <p:spPr>
          <a:xfrm flipV="1">
            <a:off x="2214563" y="2143125"/>
            <a:ext cx="1357312" cy="1249363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/>
          <p:nvPr/>
        </p:nvCxnSpPr>
        <p:spPr>
          <a:xfrm rot="5400000" flipH="1" flipV="1">
            <a:off x="5378450" y="1693863"/>
            <a:ext cx="244475" cy="2286000"/>
          </a:xfrm>
          <a:prstGeom prst="curvedConnector4">
            <a:avLst>
              <a:gd name="adj1" fmla="val -93666"/>
              <a:gd name="adj2" fmla="val 65625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" y="4929188"/>
            <a:ext cx="8215313" cy="971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приобретение активным центром неопределенных очертаний</a:t>
            </a:r>
          </a:p>
          <a:p>
            <a:pPr algn="ctr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798A4-4A6C-4697-9D61-ED463CAECA45}" type="slidenum">
              <a:rPr lang="ru-RU"/>
              <a:pPr>
                <a:defRPr/>
              </a:pPr>
              <a:t>51</a:t>
            </a:fld>
            <a:endParaRPr lang="ru-RU"/>
          </a:p>
        </p:txBody>
      </p:sp>
      <p:pic>
        <p:nvPicPr>
          <p:cNvPr id="14" name="Содержимое 13" descr="DSCN25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1773238"/>
            <a:ext cx="2038350" cy="1928812"/>
          </a:xfrm>
          <a:noFill/>
          <a:ln w="38100">
            <a:solidFill>
              <a:schemeClr val="bg1"/>
            </a:solidFill>
          </a:ln>
        </p:spPr>
      </p:pic>
      <p:pic>
        <p:nvPicPr>
          <p:cNvPr id="16" name="Рисунок 15" descr="DSCN2536.JP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571875" y="1785938"/>
            <a:ext cx="2135188" cy="1928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28875" y="500063"/>
            <a:ext cx="4857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5 этап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" name="Рисунок 17" descr="DSCN25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785938"/>
            <a:ext cx="1928812" cy="1928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20" name="Shape 19"/>
          <p:cNvCxnSpPr>
            <a:stCxn id="18" idx="2"/>
            <a:endCxn id="16" idx="1"/>
          </p:cNvCxnSpPr>
          <p:nvPr/>
        </p:nvCxnSpPr>
        <p:spPr>
          <a:xfrm rot="5400000" flipH="1" flipV="1">
            <a:off x="2106613" y="2249487"/>
            <a:ext cx="965200" cy="1965325"/>
          </a:xfrm>
          <a:prstGeom prst="curvedConnector4">
            <a:avLst>
              <a:gd name="adj1" fmla="val -23704"/>
              <a:gd name="adj2" fmla="val 74545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/>
          <p:nvPr/>
        </p:nvCxnSpPr>
        <p:spPr>
          <a:xfrm rot="5400000" flipH="1" flipV="1">
            <a:off x="5109369" y="2320131"/>
            <a:ext cx="1000125" cy="1789113"/>
          </a:xfrm>
          <a:prstGeom prst="curvedConnector4">
            <a:avLst>
              <a:gd name="adj1" fmla="val -22857"/>
              <a:gd name="adj2" fmla="val 79829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ферментов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" y="1566863"/>
            <a:ext cx="8350250" cy="463232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5BE7-9CCB-4B8C-B643-E3DC6A8AF988}" type="slidenum">
              <a:rPr lang="ru-RU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ферментов (продолжение)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" y="1566863"/>
            <a:ext cx="8350250" cy="46323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BFE22-6787-4B98-AC5B-A8185E3C19A5}" type="slidenum">
              <a:rPr lang="ru-RU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939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клеток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88" y="1428750"/>
            <a:ext cx="4143375" cy="642938"/>
          </a:xfrm>
        </p:spPr>
        <p:txBody>
          <a:bodyPr/>
          <a:lstStyle/>
          <a:p>
            <a:pPr algn="ctr"/>
            <a:r>
              <a:rPr lang="ru-RU" smtClean="0"/>
              <a:t>Клетка человека</a:t>
            </a:r>
          </a:p>
        </p:txBody>
      </p:sp>
      <p:pic>
        <p:nvPicPr>
          <p:cNvPr id="11" name="Содержимое 10" descr="клетка чел л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5125" y="2114550"/>
            <a:ext cx="3798888" cy="266541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5" y="1571625"/>
            <a:ext cx="4041775" cy="639763"/>
          </a:xfrm>
        </p:spPr>
        <p:txBody>
          <a:bodyPr/>
          <a:lstStyle/>
          <a:p>
            <a:pPr algn="ctr"/>
            <a:r>
              <a:rPr lang="ru-RU" smtClean="0"/>
              <a:t>Клетка растений</a:t>
            </a:r>
          </a:p>
        </p:txBody>
      </p:sp>
      <p:pic>
        <p:nvPicPr>
          <p:cNvPr id="10" name="Содержимое 9" descr="клетка растений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56175" y="2262188"/>
            <a:ext cx="3517900" cy="3157537"/>
          </a:xfrm>
        </p:spPr>
      </p:pic>
      <p:pic>
        <p:nvPicPr>
          <p:cNvPr id="7" name="Рисунок 6" descr="клетка животных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4333875"/>
            <a:ext cx="2384425" cy="2054225"/>
          </a:xfrm>
          <a:prstGeom prst="rect">
            <a:avLst/>
          </a:prstGeom>
          <a:noFill/>
        </p:spPr>
      </p:pic>
      <p:sp>
        <p:nvSpPr>
          <p:cNvPr id="19463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A5C61A-1B71-4C0C-82EA-91E1ED482E84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25" y="5857875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Клетка животного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2. Знакомство с ферментами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фермент</a:t>
            </a:r>
          </a:p>
        </p:txBody>
      </p:sp>
      <p:pic>
        <p:nvPicPr>
          <p:cNvPr id="4" name="Содержимое 3" descr="ферм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5906" t="40512"/>
          <a:stretch>
            <a:fillRect/>
          </a:stretch>
        </p:blipFill>
        <p:spPr>
          <a:xfrm>
            <a:off x="500063" y="2357438"/>
            <a:ext cx="3971925" cy="221456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/>
              <a:t>субстрат</a:t>
            </a:r>
          </a:p>
        </p:txBody>
      </p:sp>
      <p:pic>
        <p:nvPicPr>
          <p:cNvPr id="12" name="Содержимое 11" descr="ферм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r="63528" b="73042"/>
          <a:stretch>
            <a:fillRect/>
          </a:stretch>
        </p:blipFill>
        <p:spPr>
          <a:xfrm>
            <a:off x="5786438" y="2500313"/>
            <a:ext cx="2500312" cy="1284287"/>
          </a:xfrm>
        </p:spPr>
      </p:pic>
      <p:cxnSp>
        <p:nvCxnSpPr>
          <p:cNvPr id="10" name="Прямая со стрелкой 9"/>
          <p:cNvCxnSpPr/>
          <p:nvPr/>
        </p:nvCxnSpPr>
        <p:spPr>
          <a:xfrm rot="5400000">
            <a:off x="1643063" y="3929063"/>
            <a:ext cx="1071562" cy="78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492918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белок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29313" y="4000500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H₂ O₂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25" y="4929188"/>
            <a:ext cx="3643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Пероксид водорода</a:t>
            </a:r>
          </a:p>
        </p:txBody>
      </p:sp>
      <p:sp>
        <p:nvSpPr>
          <p:cNvPr id="20490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1436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81801D-2CF4-48EB-A6F6-424EAA4D1803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родукты реакции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0688" y="3929063"/>
            <a:ext cx="2286000" cy="1924050"/>
          </a:xfr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8" y="1428750"/>
            <a:ext cx="8501062" cy="17859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н₂о₂  → </a:t>
            </a:r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н₂о</a:t>
            </a: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8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о₂↑</a:t>
            </a:r>
            <a:endParaRPr lang="ru-RU" sz="8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ферм1.jpg"/>
          <p:cNvPicPr>
            <a:picLocks noChangeAspect="1"/>
          </p:cNvPicPr>
          <p:nvPr/>
        </p:nvPicPr>
        <p:blipFill>
          <a:blip r:embed="rId3"/>
          <a:srcRect r="64516" b="73586"/>
          <a:stretch>
            <a:fillRect/>
          </a:stretch>
        </p:blipFill>
        <p:spPr bwMode="auto">
          <a:xfrm>
            <a:off x="571500" y="3286125"/>
            <a:ext cx="1571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ерм1.jpg"/>
          <p:cNvPicPr>
            <a:picLocks noChangeAspect="1"/>
          </p:cNvPicPr>
          <p:nvPr/>
        </p:nvPicPr>
        <p:blipFill>
          <a:blip r:embed="rId3"/>
          <a:srcRect l="31171" t="40964" r="9206" b="301"/>
          <a:stretch>
            <a:fillRect/>
          </a:stretch>
        </p:blipFill>
        <p:spPr bwMode="auto">
          <a:xfrm>
            <a:off x="2857500" y="2643188"/>
            <a:ext cx="10001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285750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Субстрат</a:t>
            </a:r>
          </a:p>
          <a:p>
            <a:r>
              <a:rPr lang="ru-RU" sz="2800" b="1">
                <a:latin typeface="Calibri" pitchFamily="34" charset="0"/>
              </a:rPr>
              <a:t>пероксид  водорода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43188" y="3929063"/>
            <a:ext cx="1643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Фермент каталаза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0" y="500063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Продукты реакции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4857750" y="2857500"/>
            <a:ext cx="1643063" cy="142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500813" y="3429000"/>
            <a:ext cx="1500187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514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93AE8B-8C78-4B64-811A-A8FAE169B4C9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Работа фермента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857250"/>
            <a:ext cx="3357563" cy="7508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1.Присоединение субстрата к ферменту</a:t>
            </a:r>
            <a:endParaRPr lang="ru-RU" dirty="0"/>
          </a:p>
        </p:txBody>
      </p:sp>
      <p:pic>
        <p:nvPicPr>
          <p:cNvPr id="7" name="Содержимое 6" descr="ферм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075" t="37889"/>
          <a:stretch>
            <a:fillRect/>
          </a:stretch>
        </p:blipFill>
        <p:spPr>
          <a:xfrm>
            <a:off x="1785938" y="2286000"/>
            <a:ext cx="1328737" cy="8191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29063" y="1285875"/>
            <a:ext cx="4572000" cy="82232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2.Химическая реакция  с участием фермента</a:t>
            </a:r>
            <a:endParaRPr lang="ru-RU" dirty="0"/>
          </a:p>
        </p:txBody>
      </p:sp>
      <p:pic>
        <p:nvPicPr>
          <p:cNvPr id="8" name="Содержимое 7" descr="фск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3357563"/>
            <a:ext cx="1941512" cy="1357312"/>
          </a:xfrm>
        </p:spPr>
      </p:pic>
      <p:pic>
        <p:nvPicPr>
          <p:cNvPr id="9" name="Рисунок 8" descr="обр прод рекции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071688"/>
            <a:ext cx="20081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родукты реакции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143375"/>
            <a:ext cx="24907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3357563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3.Образование продуктов реакции</a:t>
            </a:r>
          </a:p>
        </p:txBody>
      </p:sp>
      <p:pic>
        <p:nvPicPr>
          <p:cNvPr id="17" name="Рисунок 16" descr="ферм1.jpg"/>
          <p:cNvPicPr>
            <a:picLocks noChangeAspect="1"/>
          </p:cNvPicPr>
          <p:nvPr/>
        </p:nvPicPr>
        <p:blipFill>
          <a:blip r:embed="rId2"/>
          <a:srcRect r="62344" b="72891"/>
          <a:stretch>
            <a:fillRect/>
          </a:stretch>
        </p:blipFill>
        <p:spPr bwMode="auto">
          <a:xfrm>
            <a:off x="1000125" y="1643063"/>
            <a:ext cx="857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528966-71E5-42F3-990B-BB5D1E845384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8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574</Words>
  <PresentationFormat>Экран (4:3)</PresentationFormat>
  <Paragraphs>223</Paragraphs>
  <Slides>53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Calibri</vt:lpstr>
      <vt:lpstr>Arial</vt:lpstr>
      <vt:lpstr>Times New Roman</vt:lpstr>
      <vt:lpstr>Тема Office</vt:lpstr>
      <vt:lpstr> Ферменты</vt:lpstr>
      <vt:lpstr>8 класс</vt:lpstr>
      <vt:lpstr>Клетки эпителиальной ткани слизистой ротовой полости</vt:lpstr>
      <vt:lpstr>клетка эпителиальной ткани слизистой ротовой полости</vt:lpstr>
      <vt:lpstr>Клетка животных под электронным микроскопом</vt:lpstr>
      <vt:lpstr>Сравнение клеток</vt:lpstr>
      <vt:lpstr>2. Знакомство с ферментами</vt:lpstr>
      <vt:lpstr>Слайд 8</vt:lpstr>
      <vt:lpstr>Работа фермента</vt:lpstr>
      <vt:lpstr>3. Ферменты и свертываемость крови</vt:lpstr>
      <vt:lpstr>Система свертывания крови</vt:lpstr>
      <vt:lpstr>4. Ферменты и пищеварение</vt:lpstr>
      <vt:lpstr>1.Роль ферментов в пищеварении</vt:lpstr>
      <vt:lpstr>2.Пищеварение углеводов</vt:lpstr>
      <vt:lpstr>3.Пищеварение белков</vt:lpstr>
      <vt:lpstr>4.Пищеварение жиров</vt:lpstr>
      <vt:lpstr>9 класс </vt:lpstr>
      <vt:lpstr>Слайд 18</vt:lpstr>
      <vt:lpstr>Строение фермента</vt:lpstr>
      <vt:lpstr>Работа фермента</vt:lpstr>
      <vt:lpstr>Свойства фермента:</vt:lpstr>
      <vt:lpstr>10 класс</vt:lpstr>
      <vt:lpstr>Лабораторная работа «Белки»</vt:lpstr>
      <vt:lpstr>Опыт2. Гидрофильность или гидрофобность.</vt:lpstr>
      <vt:lpstr>Опыт 3.  Действие уксусной кислоты на куриный белок</vt:lpstr>
      <vt:lpstr>Опыт 4. Действие  пищевой соды на куриный белок.</vt:lpstr>
      <vt:lpstr>Слайд 27</vt:lpstr>
      <vt:lpstr>Опыт 5. Действие температуры</vt:lpstr>
      <vt:lpstr>Свойства белка:</vt:lpstr>
      <vt:lpstr>Ферментативный катализ</vt:lpstr>
      <vt:lpstr>Ферментативный катализ, биокатализ -   избирательное ускорение химических  реакций, протекающих в живом организме, под влиянием ферментов. (БСИ)</vt:lpstr>
      <vt:lpstr>Сходство и отличия ферментов и неорганических катализаторов</vt:lpstr>
      <vt:lpstr>Строение фермента</vt:lpstr>
      <vt:lpstr>Активаторы фермента</vt:lpstr>
      <vt:lpstr>Лабораторная работа.Часть2.  Ферментативная функция белка</vt:lpstr>
      <vt:lpstr>Слайд 36</vt:lpstr>
      <vt:lpstr>Измельченный экспериментальный материал</vt:lpstr>
      <vt:lpstr>Температурный диапазон</vt:lpstr>
      <vt:lpstr>Ферментативная активность при низких температурах</vt:lpstr>
      <vt:lpstr>Ферментативная активность при температуре человеческого тела</vt:lpstr>
      <vt:lpstr>Ферментативная активность при высоких температурах</vt:lpstr>
      <vt:lpstr>Слайд 42</vt:lpstr>
      <vt:lpstr>Свойства ферментов:</vt:lpstr>
      <vt:lpstr>4.Закономерности ферментативного катализа</vt:lpstr>
      <vt:lpstr> 2.Катализ протекает с определенной скоростью</vt:lpstr>
      <vt:lpstr>3.Теория ферментативного катализа  </vt:lpstr>
      <vt:lpstr>Теория индуцированного соответствия по Д. Кошланду  1 этап</vt:lpstr>
      <vt:lpstr>2 этап</vt:lpstr>
      <vt:lpstr>Слайд 49</vt:lpstr>
      <vt:lpstr>Слайд 50</vt:lpstr>
      <vt:lpstr>Слайд 51</vt:lpstr>
      <vt:lpstr>5.Классификация ферментов</vt:lpstr>
      <vt:lpstr>Классификация ферментов (продолжение)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Клеточное строение организма. Ферменты.</dc:title>
  <cp:lastModifiedBy>Adel</cp:lastModifiedBy>
  <cp:revision>376</cp:revision>
  <dcterms:modified xsi:type="dcterms:W3CDTF">2012-04-13T23:12:21Z</dcterms:modified>
</cp:coreProperties>
</file>