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8" r:id="rId3"/>
    <p:sldId id="260" r:id="rId4"/>
    <p:sldId id="257" r:id="rId5"/>
    <p:sldId id="259" r:id="rId6"/>
    <p:sldId id="264" r:id="rId7"/>
    <p:sldId id="265" r:id="rId8"/>
    <p:sldId id="268" r:id="rId9"/>
    <p:sldId id="262" r:id="rId10"/>
    <p:sldId id="271" r:id="rId11"/>
    <p:sldId id="263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нефть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Россия</c:v>
                </c:pt>
                <c:pt idx="1">
                  <c:v>Германия</c:v>
                </c:pt>
                <c:pt idx="2">
                  <c:v>Китай</c:v>
                </c:pt>
                <c:pt idx="3">
                  <c:v>Саудовская Аравия</c:v>
                </c:pt>
                <c:pt idx="4">
                  <c:v>Индия</c:v>
                </c:pt>
                <c:pt idx="5">
                  <c:v>США</c:v>
                </c:pt>
                <c:pt idx="6">
                  <c:v>Канада</c:v>
                </c:pt>
                <c:pt idx="7">
                  <c:v>Бразилия</c:v>
                </c:pt>
                <c:pt idx="8">
                  <c:v>ЮАР</c:v>
                </c:pt>
                <c:pt idx="9">
                  <c:v>Австралия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22</c:v>
                </c:pt>
                <c:pt idx="1">
                  <c:v>17</c:v>
                </c:pt>
                <c:pt idx="2">
                  <c:v>24</c:v>
                </c:pt>
                <c:pt idx="3">
                  <c:v>88</c:v>
                </c:pt>
                <c:pt idx="4">
                  <c:v>17</c:v>
                </c:pt>
                <c:pt idx="5">
                  <c:v>8</c:v>
                </c:pt>
                <c:pt idx="6">
                  <c:v>6</c:v>
                </c:pt>
                <c:pt idx="7">
                  <c:v>43</c:v>
                </c:pt>
                <c:pt idx="9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уголь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Россия</c:v>
                </c:pt>
                <c:pt idx="1">
                  <c:v>Германия</c:v>
                </c:pt>
                <c:pt idx="2">
                  <c:v>Китай</c:v>
                </c:pt>
                <c:pt idx="3">
                  <c:v>Саудовская Аравия</c:v>
                </c:pt>
                <c:pt idx="4">
                  <c:v>Индия</c:v>
                </c:pt>
                <c:pt idx="5">
                  <c:v>США</c:v>
                </c:pt>
                <c:pt idx="6">
                  <c:v>Канада</c:v>
                </c:pt>
                <c:pt idx="7">
                  <c:v>Бразилия</c:v>
                </c:pt>
                <c:pt idx="8">
                  <c:v>ЮАР</c:v>
                </c:pt>
                <c:pt idx="9">
                  <c:v>Австралия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712</c:v>
                </c:pt>
                <c:pt idx="1">
                  <c:v>445</c:v>
                </c:pt>
                <c:pt idx="2">
                  <c:v>203</c:v>
                </c:pt>
                <c:pt idx="4">
                  <c:v>103</c:v>
                </c:pt>
                <c:pt idx="5">
                  <c:v>475</c:v>
                </c:pt>
                <c:pt idx="6">
                  <c:v>685</c:v>
                </c:pt>
                <c:pt idx="7">
                  <c:v>414</c:v>
                </c:pt>
                <c:pt idx="8">
                  <c:v>631</c:v>
                </c:pt>
                <c:pt idx="9">
                  <c:v>370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железная руда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Россия</c:v>
                </c:pt>
                <c:pt idx="1">
                  <c:v>Германия</c:v>
                </c:pt>
                <c:pt idx="2">
                  <c:v>Китай</c:v>
                </c:pt>
                <c:pt idx="3">
                  <c:v>Саудовская Аравия</c:v>
                </c:pt>
                <c:pt idx="4">
                  <c:v>Индия</c:v>
                </c:pt>
                <c:pt idx="5">
                  <c:v>США</c:v>
                </c:pt>
                <c:pt idx="6">
                  <c:v>Канада</c:v>
                </c:pt>
                <c:pt idx="7">
                  <c:v>Бразилия</c:v>
                </c:pt>
                <c:pt idx="8">
                  <c:v>ЮАР</c:v>
                </c:pt>
                <c:pt idx="9">
                  <c:v>Австралия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663</c:v>
                </c:pt>
                <c:pt idx="2">
                  <c:v>24</c:v>
                </c:pt>
                <c:pt idx="4">
                  <c:v>322</c:v>
                </c:pt>
                <c:pt idx="5">
                  <c:v>438</c:v>
                </c:pt>
                <c:pt idx="6">
                  <c:v>602</c:v>
                </c:pt>
                <c:pt idx="7">
                  <c:v>304</c:v>
                </c:pt>
                <c:pt idx="8">
                  <c:v>285</c:v>
                </c:pt>
                <c:pt idx="9">
                  <c:v>209</c:v>
                </c:pt>
              </c:numCache>
            </c:numRef>
          </c:val>
        </c:ser>
        <c:shape val="box"/>
        <c:axId val="35297536"/>
        <c:axId val="35344384"/>
        <c:axId val="0"/>
      </c:bar3DChart>
      <c:catAx>
        <c:axId val="35297536"/>
        <c:scaling>
          <c:orientation val="minMax"/>
        </c:scaling>
        <c:axPos val="b"/>
        <c:numFmt formatCode="General" sourceLinked="1"/>
        <c:tickLblPos val="nextTo"/>
        <c:crossAx val="35344384"/>
        <c:crosses val="autoZero"/>
        <c:auto val="1"/>
        <c:lblAlgn val="ctr"/>
        <c:lblOffset val="100"/>
      </c:catAx>
      <c:valAx>
        <c:axId val="35344384"/>
        <c:scaling>
          <c:orientation val="minMax"/>
        </c:scaling>
        <c:axPos val="l"/>
        <c:majorGridlines/>
        <c:numFmt formatCode="General" sourceLinked="1"/>
        <c:tickLblPos val="nextTo"/>
        <c:crossAx val="35297536"/>
        <c:crosses val="autoZero"/>
        <c:crossBetween val="between"/>
      </c:valAx>
      <c:spPr>
        <a:noFill/>
        <a:ln w="25398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A132-FB68-473B-9817-52FD72D1969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E4F0-D2AD-4425-8191-2769A071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078A-F42D-430D-8FAB-5C8FC62223F6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34E2-9CF7-4C9C-9F01-61E1CD76C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4D3F-AF45-4D39-B6E3-4434DD363075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1909-37CB-42BE-90EE-8F6332A46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F22E-06F7-492D-9EDB-6269AF5472C7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AA11-A357-4191-80DA-794791986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F8BC-2E8F-4CFA-AD8D-E2C1CC0B47B1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4394-2F75-4E78-9025-A7C67B10D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DC34-01F6-46B0-86C9-F82E6F6CFC4F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6B3FD-B631-4627-874B-794E70301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E552-0389-4EE8-AD4A-48FD1A45E875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1F02-46A5-44FB-B2F8-0832A27D2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545F-C80A-4238-8D06-961D785258D8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2278-6CBC-454C-B4DD-2857CFBA2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9A5A-A5F3-4C9D-9106-1F72AF26E088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8FA7-FC11-46DE-A7A1-D5EA7702C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A241-1103-4DC5-A36E-D465C5E94A50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6B52-6D91-4A6B-9463-25D0E8222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09CA-754B-4ACF-83F9-40BBEAD68E48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67D7-8297-4A14-B779-0D2CBB2ED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4F227-DF34-4CE2-81EB-1D2EDB2CCB71}" type="datetimeFigureOut">
              <a:rPr lang="ru-RU"/>
              <a:pPr>
                <a:defRPr/>
              </a:pPr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C4CEB8-8566-42D0-AD34-03B3F990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a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860800"/>
            <a:ext cx="3994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73025"/>
            <a:ext cx="8072438" cy="1951038"/>
          </a:xfrm>
          <a:prstGeom prst="rect">
            <a:avLst/>
          </a:prstGeom>
          <a:noFill/>
        </p:spPr>
      </p:pic>
      <p:pic>
        <p:nvPicPr>
          <p:cNvPr id="2053" name="Содержимое 7" descr="3dcc1bcbcd5d32e8236e228b2eaadb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989138"/>
            <a:ext cx="3725863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96975"/>
            <a:ext cx="269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044826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Запасы (млрд.тонн)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Добыча (млн.тонн)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нефть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Железная</a:t>
                      </a:r>
                    </a:p>
                    <a:p>
                      <a:r>
                        <a:rPr lang="ru-RU" dirty="0" smtClean="0"/>
                        <a:t>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нефть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Железная</a:t>
                      </a:r>
                    </a:p>
                    <a:p>
                      <a:r>
                        <a:rPr lang="ru-RU" dirty="0" smtClean="0"/>
                        <a:t>руда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Саудовская Аравия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Бразилия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73025"/>
            <a:ext cx="7826375" cy="132238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700338" y="1412875"/>
            <a:ext cx="3455987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Проверка  работы с таблицей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384175"/>
            <a:ext cx="6632575" cy="1116013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2865438"/>
            <a:ext cx="9118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500188" y="1143000"/>
            <a:ext cx="6816725" cy="1709738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75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800" b="1">
                  <a:latin typeface="Times New Roman" pitchFamily="18" charset="0"/>
                  <a:hlinkClick r:id="rId3" action="ppaction://hlinksldjump"/>
                </a:rPr>
                <a:t>Природные ресурсы и их виды</a:t>
              </a:r>
              <a:endParaRPr lang="en-US" sz="2800" b="1">
                <a:latin typeface="Book Antiqua" pitchFamily="18" charset="0"/>
              </a:endParaRPr>
            </a:p>
          </p:txBody>
        </p:sp>
        <p:sp>
          <p:nvSpPr>
            <p:cNvPr id="15376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Book Antiqua" pitchFamily="18" charset="0"/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476375" y="2636838"/>
            <a:ext cx="6816725" cy="1655762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71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800" b="1">
                  <a:latin typeface="Times New Roman" pitchFamily="18" charset="0"/>
                  <a:hlinkClick r:id="rId4" action="ppaction://hlinksldjump"/>
                </a:rPr>
                <a:t>Ресурсообеспеченность</a:t>
              </a:r>
              <a:endParaRPr lang="en-US" sz="2800" b="1">
                <a:latin typeface="Book Antiqua" pitchFamily="18" charset="0"/>
              </a:endParaRPr>
            </a:p>
          </p:txBody>
        </p:sp>
        <p:sp>
          <p:nvSpPr>
            <p:cNvPr id="15372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Book Antiqua" pitchFamily="18" charset="0"/>
                </a:rPr>
                <a:t>2</a:t>
              </a: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1619250" y="4292600"/>
            <a:ext cx="6816725" cy="1709738"/>
            <a:chOff x="1296" y="1824"/>
            <a:chExt cx="2976" cy="432"/>
          </a:xfrm>
        </p:grpSpPr>
        <p:sp>
          <p:nvSpPr>
            <p:cNvPr id="14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367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800" b="1">
                  <a:solidFill>
                    <a:srgbClr val="0070C0"/>
                  </a:solidFill>
                  <a:latin typeface="Times New Roman" pitchFamily="18" charset="0"/>
                </a:rPr>
                <a:t>Практическая работа</a:t>
              </a:r>
              <a:endParaRPr lang="en-US" sz="2800" b="1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5368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Book Antiqua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550" y="2133600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786313"/>
            <a:ext cx="25558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3" y="2133600"/>
            <a:ext cx="23050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Прямоугольник с двумя скругленными соседними углами 2"/>
          <p:cNvGrpSpPr>
            <a:grpSpLocks/>
          </p:cNvGrpSpPr>
          <p:nvPr/>
        </p:nvGrpSpPr>
        <p:grpSpPr bwMode="auto">
          <a:xfrm>
            <a:off x="2408238" y="1500188"/>
            <a:ext cx="4456112" cy="3589337"/>
            <a:chOff x="1517" y="945"/>
            <a:chExt cx="2807" cy="2261"/>
          </a:xfrm>
        </p:grpSpPr>
        <p:pic>
          <p:nvPicPr>
            <p:cNvPr id="16389" name="Прямоугольник с двумя скругленными соседними углами 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17" y="945"/>
              <a:ext cx="2807" cy="2261"/>
            </a:xfrm>
            <a:prstGeom prst="rect">
              <a:avLst/>
            </a:prstGeom>
            <a:noFill/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666" y="1091"/>
              <a:ext cx="2418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компоненты природы, которые используются (актуальные) или могут быть использованы (потенциальные) как средства производства и предметы потребления.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лассификация природных ресур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571500"/>
            <a:ext cx="889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63" y="642938"/>
            <a:ext cx="3643312" cy="1000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2214563"/>
            <a:ext cx="3643312" cy="1000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88" y="2214563"/>
            <a:ext cx="3643312" cy="1000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0" y="3786188"/>
            <a:ext cx="2643188" cy="1000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8" y="3786188"/>
            <a:ext cx="2643187" cy="10001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071813" y="1643063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3" y="1643063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285875" y="3214688"/>
            <a:ext cx="50006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500438" y="3214688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65163"/>
            <a:ext cx="3949700" cy="712787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2309813"/>
            <a:ext cx="3016250" cy="70802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763" y="2236788"/>
            <a:ext cx="3430587" cy="714375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3833813"/>
            <a:ext cx="2828925" cy="62230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1650" y="3925888"/>
            <a:ext cx="2786063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539750" y="260350"/>
            <a:ext cx="8353425" cy="6477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Биологические </a:t>
            </a:r>
            <a:r>
              <a:rPr lang="ru-RU" sz="2000" b="1" dirty="0">
                <a:latin typeface="+mn-lt"/>
              </a:rPr>
              <a:t>ресурсы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+mn-lt"/>
              </a:rPr>
              <a:t>исчерпаемые</a:t>
            </a:r>
            <a:r>
              <a:rPr lang="ru-RU" sz="2000" b="1" dirty="0">
                <a:latin typeface="+mn-lt"/>
              </a:rPr>
              <a:t> и </a:t>
            </a:r>
            <a:r>
              <a:rPr lang="ru-RU" sz="2000" b="1" dirty="0" err="1">
                <a:latin typeface="+mn-lt"/>
              </a:rPr>
              <a:t>возобновимые</a:t>
            </a:r>
            <a:r>
              <a:rPr lang="ru-RU" sz="2000" b="1" dirty="0">
                <a:latin typeface="+mn-lt"/>
              </a:rPr>
              <a:t> </a:t>
            </a:r>
            <a:endParaRPr lang="ru-RU" sz="2000" b="1" dirty="0">
              <a:latin typeface="+mn-lt"/>
            </a:endParaRP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2916238" y="1196975"/>
            <a:ext cx="3527425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Биологические ресурсы</a:t>
            </a: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 flipV="1">
            <a:off x="4859338" y="2492375"/>
            <a:ext cx="3995737" cy="1439863"/>
          </a:xfrm>
          <a:prstGeom prst="wedgeRoundRectCallout">
            <a:avLst>
              <a:gd name="adj1" fmla="val -43167"/>
              <a:gd name="adj2" fmla="val 86713"/>
              <a:gd name="adj3" fmla="val 16667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 flipH="1" flipV="1">
            <a:off x="539750" y="2492375"/>
            <a:ext cx="3816350" cy="1368425"/>
          </a:xfrm>
          <a:prstGeom prst="wedgeRoundRectCallout">
            <a:avLst>
              <a:gd name="adj1" fmla="val -41144"/>
              <a:gd name="adj2" fmla="val 87583"/>
              <a:gd name="adj3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735013" y="2724150"/>
            <a:ext cx="3241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Растительные ресурсы –</a:t>
            </a:r>
          </a:p>
          <a:p>
            <a:r>
              <a:rPr lang="ru-RU" b="1">
                <a:latin typeface="Times New Roman" pitchFamily="18" charset="0"/>
              </a:rPr>
              <a:t>культурные и дикорастущие </a:t>
            </a:r>
          </a:p>
          <a:p>
            <a:r>
              <a:rPr lang="ru-RU" b="1">
                <a:latin typeface="Times New Roman" pitchFamily="18" charset="0"/>
              </a:rPr>
              <a:t>растения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076825" y="2781300"/>
            <a:ext cx="3859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Ресурсы животного мира – </a:t>
            </a:r>
          </a:p>
          <a:p>
            <a:r>
              <a:rPr lang="ru-RU" sz="2000" b="1">
                <a:latin typeface="Times New Roman" pitchFamily="18" charset="0"/>
              </a:rPr>
              <a:t>домашние и дикие </a:t>
            </a:r>
          </a:p>
          <a:p>
            <a:r>
              <a:rPr lang="ru-RU" sz="2000" b="1">
                <a:latin typeface="Times New Roman" pitchFamily="18" charset="0"/>
              </a:rPr>
              <a:t>животные      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05263"/>
            <a:ext cx="40719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3" y="4090988"/>
            <a:ext cx="37480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262438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6" grpId="0" animBg="1"/>
      <p:bldP spid="97288" grpId="0" animBg="1"/>
      <p:bldP spid="97289" grpId="0" animBg="1"/>
      <p:bldP spid="97290" grpId="0"/>
      <p:bldP spid="97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5"/>
          <p:cNvSpPr txBox="1">
            <a:spLocks noChangeArrowheads="1"/>
          </p:cNvSpPr>
          <p:nvPr/>
        </p:nvSpPr>
        <p:spPr bwMode="auto">
          <a:xfrm>
            <a:off x="1095375" y="419100"/>
            <a:ext cx="750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Лесные ресурсы планеты</a:t>
            </a:r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50825" y="1228725"/>
            <a:ext cx="910272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Размеры лесных площадей</a:t>
            </a:r>
            <a:r>
              <a:rPr lang="ru-RU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– 4,1 млн га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Запасы древесины на корню</a:t>
            </a:r>
            <a:r>
              <a:rPr lang="ru-RU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– 330 млрд куб м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23850" y="2636838"/>
            <a:ext cx="86534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Лесистость</a:t>
            </a:r>
            <a:r>
              <a:rPr lang="ru-RU" sz="3200" b="1">
                <a:solidFill>
                  <a:srgbClr val="66FF66"/>
                </a:solidFill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– отношение лесопокрытой площади</a:t>
            </a:r>
          </a:p>
          <a:p>
            <a:r>
              <a:rPr lang="ru-RU" sz="2400" b="1">
                <a:latin typeface="Times New Roman" pitchFamily="18" charset="0"/>
              </a:rPr>
              <a:t> к общей площади 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25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395288" y="3660775"/>
            <a:ext cx="828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Глобальные изменения лесных ресурсов</a:t>
            </a:r>
          </a:p>
          <a:p>
            <a:pPr algn="ctr"/>
            <a:endParaRPr lang="ru-RU" sz="2400" b="1">
              <a:solidFill>
                <a:srgbClr val="66FF66"/>
              </a:solidFill>
              <a:latin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</a:rPr>
              <a:t>Процесс обезлесения, вырубка лесов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Деградация лесных массивов, прежде всего тропических лесов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Истончение озонового слоя, запылённость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Гибель лесов от пожара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180px-Mineral_Lignito_GDFL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1773238"/>
            <a:ext cx="20589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468313" y="188913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Минеральные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ресурсы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исчерпаемые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невозобновимые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50825" y="1068388"/>
            <a:ext cx="8642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«В Средние века люди извлекали из земной коры лишь 18 химических элементов и их соединений, в 17 в. –25, в 18 – 29, в 19 – 47, в начале 20 в. 54, во второй половине 20 в. – более 80».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141413" y="2266950"/>
            <a:ext cx="682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Закономерности распространения полезных ископаемых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в Земной коре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0" y="3573463"/>
            <a:ext cx="3603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>
                <a:solidFill>
                  <a:schemeClr val="folHlink"/>
                </a:solidFill>
                <a:latin typeface="Times New Roman" pitchFamily="18" charset="0"/>
              </a:rPr>
              <a:t>Топливные полезные </a:t>
            </a:r>
          </a:p>
          <a:p>
            <a:r>
              <a:rPr lang="ru-RU" sz="2000" b="1" u="sng">
                <a:solidFill>
                  <a:schemeClr val="folHlink"/>
                </a:solidFill>
                <a:latin typeface="Times New Roman" pitchFamily="18" charset="0"/>
              </a:rPr>
              <a:t>ископаемые</a:t>
            </a:r>
          </a:p>
          <a:p>
            <a:endParaRPr lang="ru-RU" b="1">
              <a:solidFill>
                <a:srgbClr val="66FF66"/>
              </a:solidFill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имеют осадочное происхождение</a:t>
            </a:r>
          </a:p>
          <a:p>
            <a:r>
              <a:rPr lang="ru-RU" b="1">
                <a:latin typeface="Times New Roman" pitchFamily="18" charset="0"/>
              </a:rPr>
              <a:t>и сопутствуют чехлу платформ </a:t>
            </a:r>
          </a:p>
          <a:p>
            <a:r>
              <a:rPr lang="ru-RU" b="1">
                <a:latin typeface="Times New Roman" pitchFamily="18" charset="0"/>
              </a:rPr>
              <a:t>их внутренним и краевым </a:t>
            </a:r>
          </a:p>
          <a:p>
            <a:r>
              <a:rPr lang="ru-RU" b="1">
                <a:latin typeface="Times New Roman" pitchFamily="18" charset="0"/>
              </a:rPr>
              <a:t>прогибам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695825" y="3660775"/>
            <a:ext cx="25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895600" y="3587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4911725" y="3635375"/>
            <a:ext cx="36798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>
                <a:solidFill>
                  <a:schemeClr val="folHlink"/>
                </a:solidFill>
                <a:latin typeface="Times New Roman" pitchFamily="18" charset="0"/>
              </a:rPr>
              <a:t>Рудные полезные ископаемые</a:t>
            </a:r>
          </a:p>
          <a:p>
            <a:endParaRPr lang="ru-RU" sz="2000" b="1" u="sng">
              <a:solidFill>
                <a:schemeClr val="folHlink"/>
              </a:solidFill>
              <a:latin typeface="Times New Roman" pitchFamily="18" charset="0"/>
            </a:endParaRPr>
          </a:p>
          <a:p>
            <a:endParaRPr lang="ru-RU" sz="2000" b="1" u="sng">
              <a:solidFill>
                <a:schemeClr val="folHlink"/>
              </a:solidFill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Сопутствуют фундаментам и</a:t>
            </a:r>
          </a:p>
          <a:p>
            <a:r>
              <a:rPr lang="ru-RU" b="1">
                <a:latin typeface="Times New Roman" pitchFamily="18" charset="0"/>
              </a:rPr>
              <a:t> выступам (щитам) древних </a:t>
            </a:r>
          </a:p>
          <a:p>
            <a:r>
              <a:rPr lang="ru-RU" b="1">
                <a:latin typeface="Times New Roman" pitchFamily="18" charset="0"/>
              </a:rPr>
              <a:t>Платформ, а так же складчатым</a:t>
            </a:r>
          </a:p>
          <a:p>
            <a:r>
              <a:rPr lang="ru-RU" b="1">
                <a:latin typeface="Times New Roman" pitchFamily="18" charset="0"/>
              </a:rPr>
              <a:t>областям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H="1">
            <a:off x="2051050" y="2997200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>
            <a:off x="5003800" y="2997200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113" y="3284538"/>
            <a:ext cx="1320800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8" grpId="0"/>
      <p:bldP spid="100359" grpId="0"/>
      <p:bldP spid="100360" grpId="0"/>
      <p:bldP spid="100363" grpId="0"/>
      <p:bldP spid="100364" grpId="0" animBg="1"/>
      <p:bldP spid="100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-6350"/>
            <a:ext cx="8242300" cy="1158875"/>
          </a:xfr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3935413" y="2776538"/>
            <a:ext cx="488473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900113" y="1196975"/>
            <a:ext cx="2879725" cy="417671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соотношение между величиной природных ресурсов и размерами их использования. </a:t>
            </a:r>
          </a:p>
        </p:txBody>
      </p:sp>
      <p:grpSp>
        <p:nvGrpSpPr>
          <p:cNvPr id="6" name="Пятиугольник 5"/>
          <p:cNvGrpSpPr>
            <a:grpSpLocks/>
          </p:cNvGrpSpPr>
          <p:nvPr/>
        </p:nvGrpSpPr>
        <p:grpSpPr bwMode="auto">
          <a:xfrm>
            <a:off x="3754438" y="1195388"/>
            <a:ext cx="5675312" cy="1749425"/>
            <a:chOff x="2365" y="753"/>
            <a:chExt cx="3575" cy="1102"/>
          </a:xfrm>
        </p:grpSpPr>
        <p:pic>
          <p:nvPicPr>
            <p:cNvPr id="23556" name="Пятиугольник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5" y="753"/>
              <a:ext cx="3575" cy="1102"/>
            </a:xfrm>
            <a:prstGeom prst="rect">
              <a:avLst/>
            </a:prstGeom>
            <a:noFill/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2397" y="764"/>
              <a:ext cx="3096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>
                  <a:solidFill>
                    <a:srgbClr val="090A0C"/>
                  </a:solidFill>
                  <a:latin typeface="Times New Roman" pitchFamily="18" charset="0"/>
                </a:rPr>
                <a:t>Она выражается количеством лет, на которые должно хватить данного ресурса.</a:t>
              </a:r>
            </a:p>
          </p:txBody>
        </p:sp>
      </p:grpSp>
      <p:grpSp>
        <p:nvGrpSpPr>
          <p:cNvPr id="8" name="Пятиугольник 7"/>
          <p:cNvGrpSpPr>
            <a:grpSpLocks/>
          </p:cNvGrpSpPr>
          <p:nvPr/>
        </p:nvGrpSpPr>
        <p:grpSpPr bwMode="auto">
          <a:xfrm>
            <a:off x="3730625" y="4059238"/>
            <a:ext cx="5668963" cy="1506537"/>
            <a:chOff x="2350" y="2557"/>
            <a:chExt cx="3571" cy="949"/>
          </a:xfrm>
        </p:grpSpPr>
        <p:pic>
          <p:nvPicPr>
            <p:cNvPr id="23559" name="Пятиугольник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0" y="2557"/>
              <a:ext cx="3571" cy="949"/>
            </a:xfrm>
            <a:prstGeom prst="rect">
              <a:avLst/>
            </a:prstGeom>
            <a:noFill/>
          </p:spPr>
        </p:pic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381" y="2568"/>
              <a:ext cx="3135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400">
                  <a:solidFill>
                    <a:srgbClr val="090A0C"/>
                  </a:solidFill>
                  <a:latin typeface="Times New Roman" pitchFamily="18" charset="0"/>
                </a:rPr>
                <a:t>Она выражается его запасами из расчета на душу населения.</a:t>
              </a:r>
            </a:p>
          </p:txBody>
        </p:sp>
      </p:grpSp>
      <p:pic>
        <p:nvPicPr>
          <p:cNvPr id="23562" name="Picture 3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</a:blip>
          <a:srcRect/>
          <a:stretch>
            <a:fillRect/>
          </a:stretch>
        </p:blipFill>
        <p:spPr bwMode="auto">
          <a:xfrm>
            <a:off x="889000" y="5503863"/>
            <a:ext cx="82089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289</Words>
  <Application>Microsoft Office PowerPoint</Application>
  <PresentationFormat>Экран (4:3)</PresentationFormat>
  <Paragraphs>134</Paragraphs>
  <Slides>12</Slides>
  <Notes>0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User`</dc:creator>
  <cp:lastModifiedBy>nadezhda.pronskaya</cp:lastModifiedBy>
  <cp:revision>20</cp:revision>
  <dcterms:created xsi:type="dcterms:W3CDTF">2012-01-22T18:32:13Z</dcterms:created>
  <dcterms:modified xsi:type="dcterms:W3CDTF">2012-05-02T14:22:57Z</dcterms:modified>
</cp:coreProperties>
</file>