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75" r:id="rId3"/>
    <p:sldId id="257" r:id="rId4"/>
    <p:sldId id="266" r:id="rId5"/>
    <p:sldId id="278" r:id="rId6"/>
    <p:sldId id="263" r:id="rId7"/>
    <p:sldId id="260" r:id="rId8"/>
    <p:sldId id="261" r:id="rId9"/>
    <p:sldId id="268" r:id="rId10"/>
    <p:sldId id="262" r:id="rId11"/>
    <p:sldId id="27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6F88F8-BA2B-4AB3-BF59-E6D79232679C}" type="presOf" srcId="{9E53B189-0707-4064-9012-2711E3FFAF51}" destId="{5E98A81F-6172-48FF-A315-DC20E1D6D860}" srcOrd="0" destOrd="0" presId="urn:microsoft.com/office/officeart/2005/8/layout/venn3"/>
    <dgm:cxn modelId="{843FC471-C906-4C3E-8E4C-9EA435B412F7}" type="presOf" srcId="{8FDD254B-A7A3-4B97-9FBB-6289B1A1C2D8}" destId="{F714F26A-66E6-47A5-BA72-4D05BE71D5ED}" srcOrd="0" destOrd="0" presId="urn:microsoft.com/office/officeart/2005/8/layout/venn3"/>
    <dgm:cxn modelId="{B3C37241-2481-4B86-8E7B-4D2DF1F15ED1}" type="presOf" srcId="{EF3DA76C-D868-4446-A08E-A80CAB3A147C}" destId="{71C6594F-E037-4259-BCD1-AAD3B842C68C}" srcOrd="0" destOrd="0" presId="urn:microsoft.com/office/officeart/2005/8/layout/venn3"/>
    <dgm:cxn modelId="{2094C4A9-0C66-431D-A376-847AAE1B47EB}" type="presOf" srcId="{D831D0E8-FC2F-417C-8A50-B7132907CF42}" destId="{7639CDC6-C8AB-48DF-84F2-A06C8023F0E7}" srcOrd="0" destOrd="0" presId="urn:microsoft.com/office/officeart/2005/8/layout/venn3"/>
    <dgm:cxn modelId="{89980E52-0330-4944-8263-9A8AA11AFBF7}" type="presOf" srcId="{66612BEF-459C-4E4F-BD0C-352D325DEF40}" destId="{446CA65D-CB69-46F3-B3D9-11BB3C3F4571}" srcOrd="0" destOrd="0" presId="urn:microsoft.com/office/officeart/2005/8/layout/venn3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BE9ED475-30EF-4D38-8794-31BF0491F3E0}" type="presParOf" srcId="{446CA65D-CB69-46F3-B3D9-11BB3C3F4571}" destId="{5E98A81F-6172-48FF-A315-DC20E1D6D860}" srcOrd="0" destOrd="0" presId="urn:microsoft.com/office/officeart/2005/8/layout/venn3"/>
    <dgm:cxn modelId="{A5CE72B0-5256-417E-8392-CA66121EDE2D}" type="presParOf" srcId="{446CA65D-CB69-46F3-B3D9-11BB3C3F4571}" destId="{233A0F06-B176-4222-B794-F8A2ACEF7896}" srcOrd="1" destOrd="0" presId="urn:microsoft.com/office/officeart/2005/8/layout/venn3"/>
    <dgm:cxn modelId="{24A8A5F3-3563-4EA4-8149-13785A13A0D0}" type="presParOf" srcId="{446CA65D-CB69-46F3-B3D9-11BB3C3F4571}" destId="{F714F26A-66E6-47A5-BA72-4D05BE71D5ED}" srcOrd="2" destOrd="0" presId="urn:microsoft.com/office/officeart/2005/8/layout/venn3"/>
    <dgm:cxn modelId="{D77D24A1-E8F5-4258-A8AD-F433E4B16312}" type="presParOf" srcId="{446CA65D-CB69-46F3-B3D9-11BB3C3F4571}" destId="{C1BB16E1-7DA5-48EB-B3D7-8BC424EC9F8B}" srcOrd="3" destOrd="0" presId="urn:microsoft.com/office/officeart/2005/8/layout/venn3"/>
    <dgm:cxn modelId="{951B8F2F-3293-4915-BFD1-87F34A5AFBA9}" type="presParOf" srcId="{446CA65D-CB69-46F3-B3D9-11BB3C3F4571}" destId="{71C6594F-E037-4259-BCD1-AAD3B842C68C}" srcOrd="4" destOrd="0" presId="urn:microsoft.com/office/officeart/2005/8/layout/venn3"/>
    <dgm:cxn modelId="{393427E0-64A7-4E20-A627-85412BBA220C}" type="presParOf" srcId="{446CA65D-CB69-46F3-B3D9-11BB3C3F4571}" destId="{DEE0814D-27E9-4EA5-92C4-69241B91B41B}" srcOrd="5" destOrd="0" presId="urn:microsoft.com/office/officeart/2005/8/layout/venn3"/>
    <dgm:cxn modelId="{F833E3D0-8BC2-4AC6-A68B-3F784C1E24A0}" type="presParOf" srcId="{446CA65D-CB69-46F3-B3D9-11BB3C3F4571}" destId="{7639CDC6-C8AB-48DF-84F2-A06C8023F0E7}" srcOrd="6" destOrd="0" presId="urn:microsoft.com/office/officeart/2005/8/layout/venn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 custLinFactNeighborX="-60182" custLinFactNeighborY="-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A5E30D77-9CF3-457B-8440-75DAC89E11A2}" type="presOf" srcId="{9B28D258-7D84-4D3E-A4D6-4DC2CAD20B9A}" destId="{218F0263-153A-4B8C-B3FB-8AB83B00CF86}" srcOrd="0" destOrd="0" presId="urn:microsoft.com/office/officeart/2005/8/layout/venn3"/>
    <dgm:cxn modelId="{4FF8B169-C933-407D-88D0-40B29C798BE4}" type="presOf" srcId="{EAE1088C-D00C-4178-B118-09F4A6B86C1F}" destId="{F0D1C6A0-6AE3-4478-BCA0-1963AF8130D5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19EC6E38-6931-4590-92F3-AD3A23FBBAD7}" type="presOf" srcId="{3C3D1718-21F3-40E3-8073-40B31DB53FAD}" destId="{F9C5F6B0-4D31-493A-9460-1EC566C3BB84}" srcOrd="0" destOrd="0" presId="urn:microsoft.com/office/officeart/2005/8/layout/venn3"/>
    <dgm:cxn modelId="{62FE5D2D-D570-47B9-A7FE-E72C78FE729C}" type="presOf" srcId="{CD68ACB4-957B-40B2-9AB7-BA3A4F59C6F2}" destId="{6EF1AF08-9334-480F-9092-2F9E329DD69C}" srcOrd="0" destOrd="0" presId="urn:microsoft.com/office/officeart/2005/8/layout/venn3"/>
    <dgm:cxn modelId="{9ED46D70-FB8B-4508-A57A-CA4FF9438C04}" type="presOf" srcId="{55503469-2CDB-46B9-B6CD-6814AE157330}" destId="{6FC185DC-2AFF-4C48-ABA6-A267AA6D91B6}" srcOrd="0" destOrd="0" presId="urn:microsoft.com/office/officeart/2005/8/layout/venn3"/>
    <dgm:cxn modelId="{7C1D6882-6EC3-4AB3-B0D6-8CD0DD9DD286}" type="presParOf" srcId="{F0D1C6A0-6AE3-4478-BCA0-1963AF8130D5}" destId="{F9C5F6B0-4D31-493A-9460-1EC566C3BB84}" srcOrd="0" destOrd="0" presId="urn:microsoft.com/office/officeart/2005/8/layout/venn3"/>
    <dgm:cxn modelId="{DF3649F9-64BF-44E1-A39F-A25B792FE801}" type="presParOf" srcId="{F0D1C6A0-6AE3-4478-BCA0-1963AF8130D5}" destId="{B842DF3E-E78D-462F-A5CC-E16C67B01821}" srcOrd="1" destOrd="0" presId="urn:microsoft.com/office/officeart/2005/8/layout/venn3"/>
    <dgm:cxn modelId="{AFA4FDE7-4276-4E7E-A547-2F7BEE8B370A}" type="presParOf" srcId="{F0D1C6A0-6AE3-4478-BCA0-1963AF8130D5}" destId="{6EF1AF08-9334-480F-9092-2F9E329DD69C}" srcOrd="2" destOrd="0" presId="urn:microsoft.com/office/officeart/2005/8/layout/venn3"/>
    <dgm:cxn modelId="{BD89DFF5-F561-46ED-A50C-1ACFF9C0C5C3}" type="presParOf" srcId="{F0D1C6A0-6AE3-4478-BCA0-1963AF8130D5}" destId="{B4C4B1EE-0694-4A8B-ADE2-6079FF95B405}" srcOrd="3" destOrd="0" presId="urn:microsoft.com/office/officeart/2005/8/layout/venn3"/>
    <dgm:cxn modelId="{309930F7-2C77-44AC-9EFD-847D1E97DEE3}" type="presParOf" srcId="{F0D1C6A0-6AE3-4478-BCA0-1963AF8130D5}" destId="{6FC185DC-2AFF-4C48-ABA6-A267AA6D91B6}" srcOrd="4" destOrd="0" presId="urn:microsoft.com/office/officeart/2005/8/layout/venn3"/>
    <dgm:cxn modelId="{CB7470C8-4EE6-4FFD-A7E8-F3295128574F}" type="presParOf" srcId="{F0D1C6A0-6AE3-4478-BCA0-1963AF8130D5}" destId="{8F737D8B-7FC9-4805-BF3E-0815E46E311C}" srcOrd="5" destOrd="0" presId="urn:microsoft.com/office/officeart/2005/8/layout/venn3"/>
    <dgm:cxn modelId="{C472C649-9217-415A-9880-9A1EC9E723BF}" type="presParOf" srcId="{F0D1C6A0-6AE3-4478-BCA0-1963AF8130D5}" destId="{218F0263-153A-4B8C-B3FB-8AB83B00CF86}" srcOrd="6" destOrd="0" presId="urn:microsoft.com/office/officeart/2005/8/layout/venn3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C985E-55D9-4F29-A2F4-CC4700C20C0E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208BFEE-69BB-4A20-A67A-CDA40A8B2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C985E-55D9-4F29-A2F4-CC4700C20C0E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BFEE-69BB-4A20-A67A-CDA40A8B2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C985E-55D9-4F29-A2F4-CC4700C20C0E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BFEE-69BB-4A20-A67A-CDA40A8B2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C985E-55D9-4F29-A2F4-CC4700C20C0E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208BFEE-69BB-4A20-A67A-CDA40A8B2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C985E-55D9-4F29-A2F4-CC4700C20C0E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BFEE-69BB-4A20-A67A-CDA40A8B28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C985E-55D9-4F29-A2F4-CC4700C20C0E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BFEE-69BB-4A20-A67A-CDA40A8B2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C985E-55D9-4F29-A2F4-CC4700C20C0E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208BFEE-69BB-4A20-A67A-CDA40A8B28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C985E-55D9-4F29-A2F4-CC4700C20C0E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BFEE-69BB-4A20-A67A-CDA40A8B2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C985E-55D9-4F29-A2F4-CC4700C20C0E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BFEE-69BB-4A20-A67A-CDA40A8B2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C985E-55D9-4F29-A2F4-CC4700C20C0E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BFEE-69BB-4A20-A67A-CDA40A8B2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C985E-55D9-4F29-A2F4-CC4700C20C0E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BFEE-69BB-4A20-A67A-CDA40A8B28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7BC985E-55D9-4F29-A2F4-CC4700C20C0E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08BFEE-69BB-4A20-A67A-CDA40A8B28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dissolv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37.gif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art5.karelia.ru/photo/16/166/20863.jpg" TargetMode="External"/><Relationship Id="rId3" Type="http://schemas.openxmlformats.org/officeDocument/2006/relationships/hyperlink" Target="http://www.gal.sch1636.edusite.ru/images/p12_luchina.jpg" TargetMode="External"/><Relationship Id="rId7" Type="http://schemas.openxmlformats.org/officeDocument/2006/relationships/hyperlink" Target="http://img-fotki.yandex.ru/get/22/belyj-v.0/0_7e25_5fbb6e64_XL" TargetMode="External"/><Relationship Id="rId2" Type="http://schemas.openxmlformats.org/officeDocument/2006/relationships/hyperlink" Target="http://geo.our-worlds.ru/pic/natural/lightning/lgn02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060.radikal.ru/0905/f9/fb5a1701505a.jpg" TargetMode="External"/><Relationship Id="rId5" Type="http://schemas.openxmlformats.org/officeDocument/2006/relationships/hyperlink" Target="http://faces.avtograd.ru/data/media/18/lamposhka_ilicha.jpg" TargetMode="External"/><Relationship Id="rId4" Type="http://schemas.openxmlformats.org/officeDocument/2006/relationships/hyperlink" Target="http://img-fotki.yandex.ru/get/3105/tur-54.8/0_1ff87_76c62b14_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gif"/><Relationship Id="rId7" Type="http://schemas.openxmlformats.org/officeDocument/2006/relationships/image" Target="../media/image23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WordArt 6"/>
          <p:cNvSpPr>
            <a:spLocks noChangeArrowheads="1" noChangeShapeType="1" noTextEdit="1"/>
          </p:cNvSpPr>
          <p:nvPr/>
        </p:nvSpPr>
        <p:spPr bwMode="auto">
          <a:xfrm>
            <a:off x="785786" y="785794"/>
            <a:ext cx="7358113" cy="1857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80"/>
              </a:avLst>
            </a:prstTxWarp>
          </a:bodyPr>
          <a:lstStyle/>
          <a:p>
            <a:pPr algn="ctr" rtl="0"/>
            <a:r>
              <a:rPr lang="ru-RU" sz="3600" b="1" kern="10" spc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«Электричество в доме»</a:t>
            </a:r>
            <a:endParaRPr lang="ru-RU" sz="3600" b="1" kern="10" spc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10" name="Рисунок 9" descr="F:\Анимашки\J0286682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928934"/>
            <a:ext cx="3636010" cy="2937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2500298" y="5857892"/>
            <a:ext cx="65008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795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учитель начальных классов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795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МОБУ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СОШ с. Томское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795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Боровик Людмила Александровна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7464" name="Rectangle 8"/>
          <p:cNvSpPr>
            <a:spLocks noChangeArrowheads="1"/>
          </p:cNvSpPr>
          <p:nvPr/>
        </p:nvSpPr>
        <p:spPr bwMode="auto">
          <a:xfrm>
            <a:off x="2571736" y="5500702"/>
            <a:ext cx="52149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795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Составила: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12858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«</a:t>
            </a:r>
            <a:r>
              <a:rPr lang="ru-RU" b="1" dirty="0" smtClean="0"/>
              <a:t>Бытовые электрические приборы в твоём доме».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D:\obz050.bmp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54163"/>
            <a:ext cx="700092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2071678"/>
          <a:ext cx="4624390" cy="307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4929190" y="1142984"/>
          <a:ext cx="4071966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7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71802" y="4786322"/>
            <a:ext cx="3167078" cy="110847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4800" dirty="0" smtClean="0">
                <a:solidFill>
                  <a:schemeClr val="bg1"/>
                </a:solidFill>
                <a:hlinkClick r:id="rId2"/>
              </a:rPr>
              <a:t>http://geo.our-worlds.ru/pic/natural/lightning/lgn024.jpg</a:t>
            </a:r>
            <a:endParaRPr lang="ru-RU" sz="4800" dirty="0" smtClean="0">
              <a:solidFill>
                <a:schemeClr val="bg1"/>
              </a:solidFill>
            </a:endParaRPr>
          </a:p>
          <a:p>
            <a:r>
              <a:rPr lang="en-US" sz="4800" dirty="0" smtClean="0">
                <a:solidFill>
                  <a:schemeClr val="bg1"/>
                </a:solidFill>
                <a:hlinkClick r:id="rId3"/>
              </a:rPr>
              <a:t>http://www.gal.sch1636.edusite.ru/images/p12_luchina.jpg</a:t>
            </a:r>
            <a:endParaRPr lang="ru-RU" sz="4800" dirty="0" smtClean="0">
              <a:solidFill>
                <a:schemeClr val="bg1"/>
              </a:solidFill>
            </a:endParaRPr>
          </a:p>
          <a:p>
            <a:r>
              <a:rPr lang="en-US" sz="4800" dirty="0" smtClean="0">
                <a:solidFill>
                  <a:schemeClr val="bg1"/>
                </a:solidFill>
                <a:hlinkClick r:id="rId4"/>
              </a:rPr>
              <a:t>http://img-fotki.yandex.ru/get/3105/tur-54.8/0_1ff87_76c62b14_L</a:t>
            </a:r>
            <a:endParaRPr lang="ru-RU" sz="4800" dirty="0" smtClean="0">
              <a:solidFill>
                <a:schemeClr val="bg1"/>
              </a:solidFill>
            </a:endParaRPr>
          </a:p>
          <a:p>
            <a:r>
              <a:rPr lang="en-US" sz="4800" dirty="0" smtClean="0">
                <a:solidFill>
                  <a:schemeClr val="bg1"/>
                </a:solidFill>
                <a:hlinkClick r:id="rId5"/>
              </a:rPr>
              <a:t>http://faces.avtograd.ru/data/media/18/lamposhka_ilicha.jpg</a:t>
            </a:r>
            <a:endParaRPr lang="ru-RU" sz="4800" dirty="0" smtClean="0">
              <a:solidFill>
                <a:schemeClr val="bg1"/>
              </a:solidFill>
            </a:endParaRPr>
          </a:p>
          <a:p>
            <a:r>
              <a:rPr lang="en-US" sz="4800" dirty="0" smtClean="0">
                <a:solidFill>
                  <a:schemeClr val="bg1"/>
                </a:solidFill>
                <a:hlinkClick r:id="rId6"/>
              </a:rPr>
              <a:t>http://i060.radikal.ru/0905/f9/fb5a1701505a.jpg</a:t>
            </a:r>
            <a:endParaRPr lang="ru-RU" sz="4800" dirty="0" smtClean="0">
              <a:solidFill>
                <a:schemeClr val="bg1"/>
              </a:solidFill>
            </a:endParaRPr>
          </a:p>
          <a:p>
            <a:r>
              <a:rPr lang="en-US" sz="4800" dirty="0" smtClean="0">
                <a:solidFill>
                  <a:schemeClr val="bg1"/>
                </a:solidFill>
                <a:hlinkClick r:id="rId7"/>
              </a:rPr>
              <a:t>http://img-fotki.yandex.ru/get/22/belyj-v.0/0_7e25_5fbb6e64_XL</a:t>
            </a:r>
            <a:endParaRPr lang="ru-RU" sz="4800" dirty="0" smtClean="0">
              <a:solidFill>
                <a:schemeClr val="bg1"/>
              </a:solidFill>
            </a:endParaRPr>
          </a:p>
          <a:p>
            <a:r>
              <a:rPr lang="en-US" sz="4800" dirty="0" smtClean="0">
                <a:solidFill>
                  <a:schemeClr val="bg1"/>
                </a:solidFill>
                <a:hlinkClick r:id="rId8"/>
              </a:rPr>
              <a:t>http://art5.karelia.ru/photo/16/166/20863.jpg</a:t>
            </a:r>
            <a:endParaRPr lang="ru-RU" sz="48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1928802"/>
            <a:ext cx="537038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ruskovayaC" pitchFamily="2" charset="0"/>
                <a:ea typeface="Calibri" pitchFamily="34" charset="0"/>
                <a:cs typeface="Times New Roman" pitchFamily="18" charset="0"/>
              </a:rPr>
              <a:t>Урок «Закрепление»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ruskovayaC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ruskovayaC" pitchFamily="2" charset="0"/>
                <a:ea typeface="Calibri" pitchFamily="34" charset="0"/>
                <a:cs typeface="Times New Roman" pitchFamily="18" charset="0"/>
              </a:rPr>
              <a:t>Даёт нам понять,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ruskovayaC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ruskovayaC" pitchFamily="2" charset="0"/>
                <a:ea typeface="Calibri" pitchFamily="34" charset="0"/>
                <a:cs typeface="Times New Roman" pitchFamily="18" charset="0"/>
              </a:rPr>
              <a:t>Что мы умеем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ruskovayaC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ruskovayaC" pitchFamily="2" charset="0"/>
                <a:ea typeface="Calibri" pitchFamily="34" charset="0"/>
                <a:cs typeface="Times New Roman" pitchFamily="18" charset="0"/>
              </a:rPr>
              <a:t>И что должны знать.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ruskovayaC" pitchFamily="2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 урока: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143768" y="5715016"/>
            <a:ext cx="1847832" cy="365109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Опасные предметы</a:t>
            </a:r>
            <a:endParaRPr lang="ru-RU" b="1" dirty="0"/>
          </a:p>
        </p:txBody>
      </p:sp>
      <p:pic>
        <p:nvPicPr>
          <p:cNvPr id="3" name="Рисунок 2" descr="G:\Новая папка\пророо\G0196196.WM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668979"/>
            <a:ext cx="1536872" cy="152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G:\Новая папка\пророо\G0196970.WM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714488"/>
            <a:ext cx="228601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Новая папка\пророо\OBJ017.WM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1500174"/>
            <a:ext cx="142876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Новая папка\пророо\OBJ055.WM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3143248"/>
            <a:ext cx="1948856" cy="1187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G:\Новая папка\пророо\OBJ013.WM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3571876"/>
            <a:ext cx="128588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G:\Новая папка\пророо\OBJ063.WMF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57356" y="4929198"/>
            <a:ext cx="185738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G:\Новая папка\пророо\G0198479.WMF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72066" y="1571612"/>
            <a:ext cx="171451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G:\Новая папка\пророо\OBJ024.WMF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15140" y="4857760"/>
            <a:ext cx="150019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290"/>
            <a:ext cx="8686800" cy="75722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/>
              <a:t>соблюдайте все инструкции и меры безопасности</a:t>
            </a:r>
            <a:r>
              <a:rPr lang="ru-RU" sz="4000" b="1" dirty="0" smtClean="0"/>
              <a:t>:</a:t>
            </a:r>
            <a:endParaRPr lang="ru-RU" sz="4000" b="1" i="1" dirty="0" smtClean="0">
              <a:solidFill>
                <a:srgbClr val="FF0000"/>
              </a:solidFill>
            </a:endParaRPr>
          </a:p>
        </p:txBody>
      </p:sp>
      <p:pic>
        <p:nvPicPr>
          <p:cNvPr id="15365" name="Picture 5" descr="16T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1125538"/>
            <a:ext cx="165576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71R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196975"/>
            <a:ext cx="1296987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sci-washing_machi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284538"/>
            <a:ext cx="180022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0" descr="FRIDG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5825" y="3213100"/>
            <a:ext cx="1512888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2195513" y="2708275"/>
            <a:ext cx="626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 dirty="0">
                <a:solidFill>
                  <a:srgbClr val="0070C0"/>
                </a:solidFill>
              </a:rPr>
              <a:t>ВЫКЛЮЧАЙ   БЫТОВУЮ   ТЕХНИКУ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2484438" y="3716338"/>
            <a:ext cx="4319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 dirty="0">
                <a:solidFill>
                  <a:srgbClr val="0070C0"/>
                </a:solidFill>
              </a:rPr>
              <a:t>ПЕРЕД УХОДОМ ИЗ ДОМА!</a:t>
            </a:r>
          </a:p>
        </p:txBody>
      </p:sp>
      <p:pic>
        <p:nvPicPr>
          <p:cNvPr id="15375" name="Picture 15" descr="19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51500" y="4724400"/>
            <a:ext cx="1439863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Picture 16" descr="jumping_radio_md_wht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39975" y="4797425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7" name="Picture 17" descr="16T6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35375" y="1989138"/>
            <a:ext cx="1928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5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23m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2357438"/>
            <a:ext cx="136683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Новогодний подарок «Чумовая собака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75" y="5214938"/>
            <a:ext cx="10096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Новогодний подарок «Чумовая собака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659563" y="3933825"/>
            <a:ext cx="183673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cat3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1275" y="4868863"/>
            <a:ext cx="156686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Новогодний подарок «Танцующий осел»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3143250"/>
            <a:ext cx="16287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1928794" y="857232"/>
            <a:ext cx="6215062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/>
              <a:t>Мы ногами топ-топ,</a:t>
            </a:r>
          </a:p>
          <a:p>
            <a:r>
              <a:rPr lang="ru-RU" sz="2000" b="1" dirty="0"/>
              <a:t>Мы руками хлоп-хлоп,</a:t>
            </a:r>
          </a:p>
          <a:p>
            <a:r>
              <a:rPr lang="ru-RU" sz="2000" b="1" dirty="0"/>
              <a:t>А потом прыг-скок</a:t>
            </a:r>
          </a:p>
          <a:p>
            <a:r>
              <a:rPr lang="ru-RU" sz="2000" b="1" dirty="0"/>
              <a:t>А потом вприсядку, </a:t>
            </a:r>
          </a:p>
          <a:p>
            <a:r>
              <a:rPr lang="ru-RU" sz="2000" b="1" dirty="0"/>
              <a:t> И опять  вприсядку,</a:t>
            </a:r>
          </a:p>
          <a:p>
            <a:r>
              <a:rPr lang="ru-RU" sz="2000" b="1" dirty="0"/>
              <a:t>Побежим мы по дорожке</a:t>
            </a:r>
          </a:p>
          <a:p>
            <a:r>
              <a:rPr lang="ru-RU" sz="2000" b="1" dirty="0"/>
              <a:t>Раз, два, три!</a:t>
            </a:r>
          </a:p>
          <a:p>
            <a:r>
              <a:rPr lang="ru-RU" sz="2000" b="1" dirty="0"/>
              <a:t>И похлопаем в ладошки</a:t>
            </a:r>
          </a:p>
          <a:p>
            <a:r>
              <a:rPr lang="ru-RU" sz="2000" b="1" dirty="0"/>
              <a:t>Раз, два, три!</a:t>
            </a:r>
          </a:p>
          <a:p>
            <a:r>
              <a:rPr lang="ru-RU" sz="2000" b="1" dirty="0"/>
              <a:t>И покрутим головами</a:t>
            </a:r>
          </a:p>
          <a:p>
            <a:r>
              <a:rPr lang="ru-RU" sz="2000" b="1" dirty="0"/>
              <a:t>Раз, два, три!</a:t>
            </a:r>
          </a:p>
          <a:p>
            <a:r>
              <a:rPr lang="ru-RU" sz="2000" b="1" dirty="0"/>
              <a:t>Все танцуйте вместе с нами</a:t>
            </a:r>
          </a:p>
          <a:p>
            <a:r>
              <a:rPr lang="ru-RU" sz="2000" b="1" dirty="0"/>
              <a:t>Раз, два, три!</a:t>
            </a:r>
          </a:p>
          <a:p>
            <a:pPr algn="ctr">
              <a:spcBef>
                <a:spcPct val="50000"/>
              </a:spcBef>
            </a:pPr>
            <a:endParaRPr lang="ru-RU" sz="3200" b="1" i="1" dirty="0">
              <a:solidFill>
                <a:srgbClr val="663300"/>
              </a:solidFill>
            </a:endParaRPr>
          </a:p>
        </p:txBody>
      </p:sp>
      <p:pic>
        <p:nvPicPr>
          <p:cNvPr id="5131" name="Picture 11" descr="3m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9438" y="1785938"/>
            <a:ext cx="1223962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клоунада.wav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250825" y="61658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4" descr="Новогодний подарок «Чумовая собака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85813" y="714375"/>
            <a:ext cx="12255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5" descr="Новогодний подарок «Чумовая собака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715250" y="500063"/>
            <a:ext cx="6477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976266" y="216972"/>
            <a:ext cx="37112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_DiscoSerif" pitchFamily="18" charset="-52"/>
              </a:rPr>
              <a:t>Физминутка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a_DiscoSerif" pitchFamily="18" charset="-52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spc="600" dirty="0" smtClean="0">
                <a:ln w="38100"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Откуда в </a:t>
            </a:r>
            <a:r>
              <a:rPr lang="ru-RU" sz="2400" b="1" spc="600" dirty="0" smtClean="0">
                <a:ln w="38100"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наш</a:t>
            </a:r>
            <a:r>
              <a:rPr lang="ru-RU" sz="2400" b="1" spc="600" dirty="0" smtClean="0">
                <a:ln w="38100"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 дом приходит </a:t>
            </a:r>
            <a:r>
              <a:rPr lang="ru-RU" sz="2400" b="1" spc="600" dirty="0" smtClean="0">
                <a:ln w="38100"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электричество?</a:t>
            </a:r>
            <a:endParaRPr lang="ru-RU" sz="2400" dirty="0"/>
          </a:p>
        </p:txBody>
      </p:sp>
      <p:pic>
        <p:nvPicPr>
          <p:cNvPr id="153601" name="Picture 1" descr="D:\Анимашки(2)\J023477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2500330" cy="2627466"/>
          </a:xfrm>
          <a:prstGeom prst="rect">
            <a:avLst/>
          </a:prstGeom>
          <a:noFill/>
        </p:spPr>
      </p:pic>
      <p:pic>
        <p:nvPicPr>
          <p:cNvPr id="153603" name="Picture 3" descr="D:\Анимашки(2)\J028671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14818"/>
            <a:ext cx="2928958" cy="2160107"/>
          </a:xfrm>
          <a:prstGeom prst="rect">
            <a:avLst/>
          </a:prstGeom>
          <a:noFill/>
        </p:spPr>
      </p:pic>
      <p:pic>
        <p:nvPicPr>
          <p:cNvPr id="153605" name="Picture 5" descr="D:\Анимашки(2)\J031583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1643050"/>
            <a:ext cx="1643042" cy="1643042"/>
          </a:xfrm>
          <a:prstGeom prst="rect">
            <a:avLst/>
          </a:prstGeom>
          <a:noFill/>
        </p:spPr>
      </p:pic>
      <p:cxnSp>
        <p:nvCxnSpPr>
          <p:cNvPr id="9" name="Прямая со стрелкой 8"/>
          <p:cNvCxnSpPr/>
          <p:nvPr/>
        </p:nvCxnSpPr>
        <p:spPr>
          <a:xfrm rot="10800000" flipV="1">
            <a:off x="2643174" y="2357430"/>
            <a:ext cx="100013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2786050" y="3357562"/>
            <a:ext cx="857256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714876" y="3286124"/>
            <a:ext cx="857256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214942" y="2500306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Картинка 42 из 200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1428736"/>
            <a:ext cx="2857520" cy="2143140"/>
          </a:xfrm>
          <a:prstGeom prst="rect">
            <a:avLst/>
          </a:prstGeom>
          <a:noFill/>
        </p:spPr>
      </p:pic>
      <p:pic>
        <p:nvPicPr>
          <p:cNvPr id="16" name="Picture 4" descr="http://art5.karelia.ru/photo/16/166/2086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4214818"/>
            <a:ext cx="3214710" cy="24110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457200" y="285728"/>
            <a:ext cx="3614734" cy="60007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643438" y="609600"/>
            <a:ext cx="4271962" cy="4800600"/>
          </a:xfrm>
        </p:spPr>
        <p:txBody>
          <a:bodyPr/>
          <a:lstStyle/>
          <a:p>
            <a:r>
              <a:rPr lang="ru-RU" b="1" dirty="0" smtClean="0"/>
              <a:t>Электрочайник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Утюг</a:t>
            </a:r>
          </a:p>
          <a:p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Стиральная машина</a:t>
            </a:r>
            <a:endParaRPr lang="ru-RU" b="1" dirty="0"/>
          </a:p>
        </p:txBody>
      </p:sp>
      <p:pic>
        <p:nvPicPr>
          <p:cNvPr id="6" name="Рисунок 5" descr="D:\HD463i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157163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kur8nov178.b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000240"/>
            <a:ext cx="164307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electi.bmp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929066"/>
            <a:ext cx="142876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лево 8"/>
          <p:cNvSpPr/>
          <p:nvPr/>
        </p:nvSpPr>
        <p:spPr>
          <a:xfrm>
            <a:off x="3143240" y="57148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/>
          <p:cNvSpPr/>
          <p:nvPr/>
        </p:nvSpPr>
        <p:spPr>
          <a:xfrm>
            <a:off x="3143240" y="221455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>
            <a:off x="3000364" y="400050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Найди ошибки на плакате. </a:t>
            </a:r>
            <a:endParaRPr lang="ru-RU" b="1" dirty="0"/>
          </a:p>
        </p:txBody>
      </p:sp>
      <p:pic>
        <p:nvPicPr>
          <p:cNvPr id="7" name="Содержимое 6" descr="D:\obz049i.bmp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357298"/>
            <a:ext cx="7429551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457200" y="188913"/>
            <a:ext cx="8229600" cy="889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smtClean="0"/>
              <a:t/>
            </a:r>
            <a:br>
              <a:rPr lang="ru-RU" sz="3200" smtClean="0"/>
            </a:br>
            <a:endParaRPr lang="ru-RU" sz="320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1863" y="476250"/>
            <a:ext cx="2613025" cy="1800225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8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5000" b="1" i="1" dirty="0" smtClean="0">
                <a:solidFill>
                  <a:srgbClr val="FF0000"/>
                </a:solidFill>
              </a:rPr>
              <a:t>01</a:t>
            </a:r>
          </a:p>
        </p:txBody>
      </p:sp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755650" y="1341438"/>
            <a:ext cx="4103688" cy="19431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 b="1" dirty="0">
                <a:solidFill>
                  <a:srgbClr val="000099"/>
                </a:solidFill>
              </a:rPr>
              <a:t>Если к вам пришла беда</a:t>
            </a:r>
            <a:r>
              <a:rPr lang="ru-RU" sz="2400" b="1" dirty="0" smtClean="0">
                <a:solidFill>
                  <a:srgbClr val="000099"/>
                </a:solidFill>
              </a:rPr>
              <a:t>,</a:t>
            </a:r>
            <a:endParaRPr lang="ru-RU" sz="2400" b="1" dirty="0">
              <a:solidFill>
                <a:srgbClr val="000099"/>
              </a:solidFill>
            </a:endParaRPr>
          </a:p>
        </p:txBody>
      </p:sp>
      <p:pic>
        <p:nvPicPr>
          <p:cNvPr id="14345" name="Picture 9" descr="звонок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3500438"/>
            <a:ext cx="352901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LPHRG01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6286512" y="2214554"/>
            <a:ext cx="23749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5000" b="0" u="none" dirty="0" smtClean="0">
                <a:solidFill>
                  <a:srgbClr val="FF0000"/>
                </a:solidFill>
              </a:rPr>
              <a:t>0</a:t>
            </a:r>
            <a:endParaRPr lang="ru-RU" sz="15000" b="0" u="none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29520" y="2285992"/>
            <a:ext cx="111376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0" dirty="0">
                <a:solidFill>
                  <a:srgbClr val="FF0000"/>
                </a:solidFill>
              </a:rPr>
              <a:t>3</a:t>
            </a:r>
            <a:endParaRPr lang="ru-RU" dirty="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643438" y="4005263"/>
            <a:ext cx="2881312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0" u="none" dirty="0"/>
              <a:t>  </a:t>
            </a:r>
            <a:r>
              <a:rPr lang="ru-RU" sz="15000" b="0" u="none" dirty="0">
                <a:solidFill>
                  <a:srgbClr val="E40616"/>
                </a:solidFill>
              </a:rPr>
              <a:t>02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 rot="20623332">
            <a:off x="2546350" y="2342247"/>
            <a:ext cx="49069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u="none" dirty="0">
                <a:solidFill>
                  <a:srgbClr val="002060"/>
                </a:solidFill>
              </a:rPr>
              <a:t>Срочно </a:t>
            </a:r>
            <a:r>
              <a:rPr lang="ru-RU" sz="3600" b="1" u="none" dirty="0" smtClean="0">
                <a:solidFill>
                  <a:srgbClr val="002060"/>
                </a:solidFill>
              </a:rPr>
              <a:t>звонить!  -Куда? </a:t>
            </a:r>
            <a:endParaRPr lang="ru-RU" sz="3600" b="1" u="none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8"/>
                </p:tgtEl>
              </p:cMediaNode>
            </p:audio>
          </p:childTnLst>
        </p:cTn>
      </p:par>
    </p:tnLst>
    <p:bldLst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4F4F4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202</TotalTime>
  <Words>190</Words>
  <Application>Microsoft Office PowerPoint</Application>
  <PresentationFormat>Экран (4:3)</PresentationFormat>
  <Paragraphs>62</Paragraphs>
  <Slides>12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Цель урока:</vt:lpstr>
      <vt:lpstr> Опасные предметы</vt:lpstr>
      <vt:lpstr>соблюдайте все инструкции и меры безопасности:</vt:lpstr>
      <vt:lpstr>Слайд 5</vt:lpstr>
      <vt:lpstr>Откуда в наш дом приходит электричество?</vt:lpstr>
      <vt:lpstr>Слайд 7</vt:lpstr>
      <vt:lpstr> Найди ошибки на плакате. </vt:lpstr>
      <vt:lpstr> </vt:lpstr>
      <vt:lpstr> «Бытовые электрические приборы в твоём доме».  </vt:lpstr>
      <vt:lpstr>Слайд 11</vt:lpstr>
      <vt:lpstr>Ресурсы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Admin</cp:lastModifiedBy>
  <cp:revision>23</cp:revision>
  <dcterms:created xsi:type="dcterms:W3CDTF">2010-03-30T11:58:34Z</dcterms:created>
  <dcterms:modified xsi:type="dcterms:W3CDTF">2012-01-23T07:36:24Z</dcterms:modified>
</cp:coreProperties>
</file>