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80" y="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94A6-1400-4ED0-B989-83590468D5CE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074C-C5A8-4816-B2C9-CD7B87BB7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94A6-1400-4ED0-B989-83590468D5CE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074C-C5A8-4816-B2C9-CD7B87BB7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94A6-1400-4ED0-B989-83590468D5CE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074C-C5A8-4816-B2C9-CD7B87BB7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94A6-1400-4ED0-B989-83590468D5CE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074C-C5A8-4816-B2C9-CD7B87BB7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94A6-1400-4ED0-B989-83590468D5CE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074C-C5A8-4816-B2C9-CD7B87BB7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94A6-1400-4ED0-B989-83590468D5CE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074C-C5A8-4816-B2C9-CD7B87BB7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94A6-1400-4ED0-B989-83590468D5CE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074C-C5A8-4816-B2C9-CD7B87BB7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94A6-1400-4ED0-B989-83590468D5CE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074C-C5A8-4816-B2C9-CD7B87BB7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94A6-1400-4ED0-B989-83590468D5CE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074C-C5A8-4816-B2C9-CD7B87BB7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94A6-1400-4ED0-B989-83590468D5CE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074C-C5A8-4816-B2C9-CD7B87BB7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94A6-1400-4ED0-B989-83590468D5CE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074C-C5A8-4816-B2C9-CD7B87BB7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494A6-1400-4ED0-B989-83590468D5CE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3074C-C5A8-4816-B2C9-CD7B87BB7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«Древний Египет и математика»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32656"/>
            <a:ext cx="1346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 класс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C:\Users\Елена\Desktop\египет\081a92ae9f2aa8660ef1b076fc2f57c5.jpg"/>
          <p:cNvPicPr>
            <a:picLocks noChangeAspect="1" noChangeArrowheads="1"/>
          </p:cNvPicPr>
          <p:nvPr/>
        </p:nvPicPr>
        <p:blipFill>
          <a:blip r:embed="rId2" cstate="print"/>
          <a:srcRect b="4501"/>
          <a:stretch>
            <a:fillRect/>
          </a:stretch>
        </p:blipFill>
        <p:spPr bwMode="auto">
          <a:xfrm>
            <a:off x="6876256" y="3861048"/>
            <a:ext cx="2026437" cy="277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5201905"/>
            <a:ext cx="4775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Кашникова Елена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Владимировна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учитель математики и информатики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г. Прокопьевск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МОУ «Школа №10»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5085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Самостоятельная работа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48452" y="1988840"/>
          <a:ext cx="4411980" cy="841248"/>
        </p:xfrm>
        <a:graphic>
          <a:graphicData uri="http://schemas.openxmlformats.org/drawingml/2006/table">
            <a:tbl>
              <a:tblPr/>
              <a:tblGrid>
                <a:gridCol w="1102995"/>
                <a:gridCol w="1102995"/>
                <a:gridCol w="1102995"/>
                <a:gridCol w="110299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067944" y="5251794"/>
          <a:ext cx="4389120" cy="841248"/>
        </p:xfrm>
        <a:graphic>
          <a:graphicData uri="http://schemas.openxmlformats.org/drawingml/2006/table">
            <a:tbl>
              <a:tblPr/>
              <a:tblGrid>
                <a:gridCol w="1108710"/>
                <a:gridCol w="1093470"/>
                <a:gridCol w="1102360"/>
                <a:gridCol w="1084580"/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773741"/>
            <a:ext cx="3203848" cy="611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0039" tIns="450708" rIns="449121" bIns="45070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Вариант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I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sz="2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6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+ 5 · 3;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2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35 – 5</a:t>
            </a:r>
            <a:r>
              <a:rPr kumimoji="0" lang="ru-RU" sz="26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3. 98 : 7</a:t>
            </a:r>
            <a:r>
              <a:rPr kumimoji="0" lang="ru-RU" sz="26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4. 3</a:t>
            </a:r>
            <a:r>
              <a:rPr kumimoji="0" lang="ru-RU" sz="26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+ 24 : 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dirty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Вариант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II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1. 3</a:t>
            </a:r>
            <a:r>
              <a:rPr kumimoji="0" lang="ru-RU" sz="26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+ 2</a:t>
            </a:r>
            <a:r>
              <a:rPr kumimoji="0" lang="ru-RU" sz="26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2. 7</a:t>
            </a:r>
            <a:r>
              <a:rPr kumimoji="0" lang="ru-RU" sz="26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– 6</a:t>
            </a:r>
            <a:r>
              <a:rPr kumimoji="0" lang="ru-RU" sz="26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600" b="1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180 : 9 – 4</a:t>
            </a:r>
            <a:r>
              <a:rPr kumimoji="0" lang="ru-RU" sz="26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4. (3 + 2)</a:t>
            </a:r>
            <a:r>
              <a:rPr kumimoji="0" lang="ru-RU" sz="26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Каир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современная столица Египта, а также крупнейший город Арабского мира.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Египтяне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его часто называют –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Маср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3554" name="Picture 2" descr="http://egypt.turangel.ru/images/stories/kair/k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762500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http://warps.ru/photo/Kairo_Egypt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645024"/>
            <a:ext cx="4772025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681" y="1548081"/>
            <a:ext cx="40735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Домашнее задание: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№785, 789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4578" name="Picture 2" descr="http://animo2.ucoz.ru/_ph/14/1/549836932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861048"/>
            <a:ext cx="1944216" cy="2412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worldsculture.ru/images/stories/egipet/egipe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34760">
            <a:off x="404743" y="498973"/>
            <a:ext cx="6096000" cy="457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44446" y="5520134"/>
            <a:ext cx="7264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«Всё боится времени, но само время боится пирамид»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2592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Устный счёт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051" name="Picture 3" descr="C:\Users\Елена\Pictures\egypt_53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17450" b="22701"/>
          <a:stretch>
            <a:fillRect/>
          </a:stretch>
        </p:blipFill>
        <p:spPr bwMode="auto">
          <a:xfrm>
            <a:off x="0" y="997869"/>
            <a:ext cx="9144000" cy="58875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91880" y="5013176"/>
            <a:ext cx="1931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29 + 34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4161274"/>
            <a:ext cx="1883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90 – 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0996" y="3441194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70 :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56210" y="2793122"/>
            <a:ext cx="1463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17 ·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3888" y="2145050"/>
            <a:ext cx="2133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 · 12 ·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79912" y="1556792"/>
            <a:ext cx="17267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  <a:r>
              <a:rPr lang="ru-RU" sz="4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+ 2</a:t>
            </a:r>
            <a:r>
              <a:rPr lang="ru-RU" sz="4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6312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Найдите значение выражения 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4136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1.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 347 · 23 – 247 · 23;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692097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2.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 157 · 2 · 5;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340169"/>
            <a:ext cx="4309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3.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 3248 – (248 + 700);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988241"/>
            <a:ext cx="1752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4.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 93 · 8;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636313"/>
            <a:ext cx="4065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5.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 (547 + 389) – 247;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4284385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6.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 4 · 189 · 25.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7504" y="5229200"/>
          <a:ext cx="8892481" cy="1472184"/>
        </p:xfrm>
        <a:graphic>
          <a:graphicData uri="http://schemas.openxmlformats.org/drawingml/2006/table">
            <a:tbl>
              <a:tblPr/>
              <a:tblGrid>
                <a:gridCol w="1778155"/>
                <a:gridCol w="1778155"/>
                <a:gridCol w="1778155"/>
                <a:gridCol w="1779008"/>
                <a:gridCol w="1779008"/>
              </a:tblGrid>
              <a:tr h="226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2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2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2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2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2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Ф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1570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689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2300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18900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744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07504" y="5589240"/>
          <a:ext cx="8892483" cy="736092"/>
        </p:xfrm>
        <a:graphic>
          <a:graphicData uri="http://schemas.openxmlformats.org/drawingml/2006/table">
            <a:tbl>
              <a:tblPr/>
              <a:tblGrid>
                <a:gridCol w="1481725"/>
                <a:gridCol w="1481725"/>
                <a:gridCol w="1481725"/>
                <a:gridCol w="1482436"/>
                <a:gridCol w="1482436"/>
                <a:gridCol w="1482436"/>
              </a:tblGrid>
              <a:tr h="226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М</a:t>
                      </a:r>
                      <a:endParaRPr lang="ru-RU" sz="4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Е</a:t>
                      </a:r>
                      <a:endParaRPr lang="ru-RU" sz="4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2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Ф</a:t>
                      </a:r>
                      <a:endParaRPr lang="ru-RU" sz="4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И</a:t>
                      </a:r>
                      <a:endParaRPr lang="ru-RU" sz="4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С</a:t>
                      </a:r>
                      <a:endParaRPr lang="ru-RU" sz="4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Елена\Pictures\karta-drevnego-egipta.jpg"/>
          <p:cNvPicPr>
            <a:picLocks noChangeAspect="1" noChangeArrowheads="1"/>
          </p:cNvPicPr>
          <p:nvPr/>
        </p:nvPicPr>
        <p:blipFill>
          <a:blip r:embed="rId2" cstate="print"/>
          <a:srcRect l="1452" t="1182" r="1289" b="733"/>
          <a:stretch>
            <a:fillRect/>
          </a:stretch>
        </p:blipFill>
        <p:spPr bwMode="auto">
          <a:xfrm>
            <a:off x="0" y="0"/>
            <a:ext cx="5544616" cy="6868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44008" y="2268161"/>
            <a:ext cx="3954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3000 + 2011 =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5011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5291" y="3708321"/>
            <a:ext cx="455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5011 : 60 =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83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 (ост. 31)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3908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Решите уравнения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2763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1.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Cambria" pitchFamily="18" charset="0"/>
              </a:rPr>
              <a:t>х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 – 18 = 93;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692097"/>
            <a:ext cx="2568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2.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 50</a:t>
            </a:r>
            <a:r>
              <a:rPr lang="ru-RU" sz="3200" b="1" i="1" dirty="0" smtClean="0">
                <a:solidFill>
                  <a:srgbClr val="002060"/>
                </a:solidFill>
                <a:latin typeface="Cambria" pitchFamily="18" charset="0"/>
              </a:rPr>
              <a:t>х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 = 350;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340169"/>
            <a:ext cx="2393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3.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 30 : </a:t>
            </a:r>
            <a:r>
              <a:rPr lang="ru-RU" sz="3200" b="1" i="1" dirty="0" err="1" smtClean="0">
                <a:solidFill>
                  <a:srgbClr val="002060"/>
                </a:solidFill>
                <a:latin typeface="Cambria" pitchFamily="18" charset="0"/>
              </a:rPr>
              <a:t>х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 = 2;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988241"/>
            <a:ext cx="2674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4.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Cambria" pitchFamily="18" charset="0"/>
              </a:rPr>
              <a:t>х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 : 25 = 50;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636313"/>
            <a:ext cx="2970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5.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 471 – </a:t>
            </a:r>
            <a:r>
              <a:rPr lang="ru-RU" sz="3200" b="1" i="1" dirty="0" err="1" smtClean="0">
                <a:solidFill>
                  <a:srgbClr val="002060"/>
                </a:solidFill>
                <a:latin typeface="Cambria" pitchFamily="18" charset="0"/>
              </a:rPr>
              <a:t>х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 = 29;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4284385"/>
            <a:ext cx="3252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6.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 475 + </a:t>
            </a:r>
            <a:r>
              <a:rPr lang="ru-RU" sz="3200" b="1" i="1" dirty="0" err="1" smtClean="0">
                <a:solidFill>
                  <a:srgbClr val="002060"/>
                </a:solidFill>
                <a:latin typeface="Cambria" pitchFamily="18" charset="0"/>
              </a:rPr>
              <a:t>х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 = 526.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496" y="5157192"/>
          <a:ext cx="9036498" cy="1440160"/>
        </p:xfrm>
        <a:graphic>
          <a:graphicData uri="http://schemas.openxmlformats.org/drawingml/2006/table">
            <a:tbl>
              <a:tblPr/>
              <a:tblGrid>
                <a:gridCol w="1506083"/>
                <a:gridCol w="1506083"/>
                <a:gridCol w="1506083"/>
                <a:gridCol w="1506083"/>
                <a:gridCol w="1506083"/>
                <a:gridCol w="1506083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Г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Ч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442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111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51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1250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496" y="5157192"/>
          <a:ext cx="9036498" cy="720080"/>
        </p:xfrm>
        <a:graphic>
          <a:graphicData uri="http://schemas.openxmlformats.org/drawingml/2006/table">
            <a:tbl>
              <a:tblPr/>
              <a:tblGrid>
                <a:gridCol w="1506083"/>
                <a:gridCol w="1506083"/>
                <a:gridCol w="1506083"/>
                <a:gridCol w="1506083"/>
                <a:gridCol w="1506083"/>
                <a:gridCol w="1506083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Г</a:t>
                      </a:r>
                      <a:endParaRPr lang="ru-RU" sz="4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4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Ч</a:t>
                      </a:r>
                      <a:endParaRPr lang="ru-RU" sz="4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4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Р</a:t>
                      </a:r>
                      <a:endParaRPr lang="ru-RU" sz="4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ilverhorseshoe.narod.ru/images/gonchar.gif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 flipH="1">
            <a:off x="6303" y="908720"/>
            <a:ext cx="3989633" cy="5904656"/>
          </a:xfrm>
          <a:prstGeom prst="rect">
            <a:avLst/>
          </a:prstGeom>
          <a:noFill/>
        </p:spPr>
      </p:pic>
      <p:pic>
        <p:nvPicPr>
          <p:cNvPr id="19459" name="Picture 3" descr="C:\Users\Елена\Pictures\imagesCAV8BA1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DD9D8"/>
              </a:clrFrom>
              <a:clrTo>
                <a:srgbClr val="DDD9D8">
                  <a:alpha val="0"/>
                </a:srgbClr>
              </a:clrTo>
            </a:clrChange>
          </a:blip>
          <a:srcRect l="5796" t="1268" r="5742" b="5399"/>
          <a:stretch>
            <a:fillRect/>
          </a:stretch>
        </p:blipFill>
        <p:spPr bwMode="auto">
          <a:xfrm>
            <a:off x="7487816" y="4841776"/>
            <a:ext cx="1656184" cy="2016224"/>
          </a:xfrm>
          <a:prstGeom prst="rect">
            <a:avLst/>
          </a:prstGeom>
          <a:noFill/>
        </p:spPr>
      </p:pic>
      <p:pic>
        <p:nvPicPr>
          <p:cNvPr id="19461" name="Picture 5" descr="http://www.classiques.ru/ProductImages/00582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858" b="21999"/>
          <a:stretch>
            <a:fillRect/>
          </a:stretch>
        </p:blipFill>
        <p:spPr bwMode="auto">
          <a:xfrm>
            <a:off x="5436096" y="4797152"/>
            <a:ext cx="1512168" cy="864096"/>
          </a:xfrm>
          <a:prstGeom prst="rect">
            <a:avLst/>
          </a:prstGeom>
          <a:noFill/>
        </p:spPr>
      </p:pic>
      <p:pic>
        <p:nvPicPr>
          <p:cNvPr id="19463" name="Picture 7" descr="http://www.krugosvet.ru/images/1012861_2861_50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3356992"/>
            <a:ext cx="1274541" cy="1512168"/>
          </a:xfrm>
          <a:prstGeom prst="rect">
            <a:avLst/>
          </a:prstGeom>
          <a:noFill/>
        </p:spPr>
      </p:pic>
      <p:pic>
        <p:nvPicPr>
          <p:cNvPr id="19465" name="Picture 9" descr="http://www.flowerpot.ru/images/stat3/keramiks33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1988840"/>
            <a:ext cx="972455" cy="1008112"/>
          </a:xfrm>
          <a:prstGeom prst="rect">
            <a:avLst/>
          </a:prstGeom>
          <a:noFill/>
        </p:spPr>
      </p:pic>
      <p:pic>
        <p:nvPicPr>
          <p:cNvPr id="19469" name="Picture 13" descr="http://www.sea-vacation.org/wordpress/wp-content/uploads/2009/11/olym02711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151" r="48220" b="14202"/>
          <a:stretch>
            <a:fillRect/>
          </a:stretch>
        </p:blipFill>
        <p:spPr bwMode="auto">
          <a:xfrm>
            <a:off x="5220072" y="2420888"/>
            <a:ext cx="1135824" cy="13681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94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94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94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94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3105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Решите задачу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27292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mbria" pitchFamily="18" charset="0"/>
              </a:rPr>
              <a:t>Вычислите площадь основания пирамиды 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Хеопса. В </a:t>
            </a:r>
            <a:r>
              <a:rPr lang="ru-RU" sz="3200" b="1" dirty="0">
                <a:solidFill>
                  <a:srgbClr val="002060"/>
                </a:solidFill>
                <a:latin typeface="Cambria" pitchFamily="18" charset="0"/>
              </a:rPr>
              <a:t>основании пирамиды – квадрат со стороной 230 м. </a:t>
            </a:r>
          </a:p>
        </p:txBody>
      </p:sp>
      <p:pic>
        <p:nvPicPr>
          <p:cNvPr id="20482" name="Picture 2" descr="http://test.kvnru.ru/alexx/heopsnorebranding.jpg"/>
          <p:cNvPicPr>
            <a:picLocks noChangeAspect="1" noChangeArrowheads="1"/>
          </p:cNvPicPr>
          <p:nvPr/>
        </p:nvPicPr>
        <p:blipFill>
          <a:blip r:embed="rId2" cstate="print"/>
          <a:srcRect b="26705"/>
          <a:stretch>
            <a:fillRect/>
          </a:stretch>
        </p:blipFill>
        <p:spPr bwMode="auto">
          <a:xfrm>
            <a:off x="4283631" y="3573016"/>
            <a:ext cx="4680857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43608" y="4797152"/>
            <a:ext cx="1943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52900 </a:t>
            </a: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м</a:t>
            </a:r>
            <a:r>
              <a:rPr lang="ru-RU" sz="3200" b="1" baseline="30000" dirty="0">
                <a:solidFill>
                  <a:srgbClr val="C00000"/>
                </a:solidFill>
                <a:latin typeface="Cambria" pitchFamily="18" charset="0"/>
              </a:rPr>
              <a:t>2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3105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Решите задачу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0728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mbria" pitchFamily="18" charset="0"/>
              </a:rPr>
              <a:t>Сборщик налогов принимает от земледельцев оливковое масло и наливает его в большие глиняные сосуды. Сколько земледельцев сдали масло, если каждый должен был сдать по 5 л, а всего было заполнено 25 сосудов по 20 л, и 15 сосудов по 30 л каждый?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5148481"/>
            <a:ext cx="3810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190 земледельцев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21508" name="Picture 4" descr="http://www.flowerpot.ru/images/stat3/keramika226644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4293096"/>
            <a:ext cx="1728192" cy="2376264"/>
          </a:xfrm>
          <a:prstGeom prst="rect">
            <a:avLst/>
          </a:prstGeom>
          <a:noFill/>
        </p:spPr>
      </p:pic>
      <p:pic>
        <p:nvPicPr>
          <p:cNvPr id="8" name="Picture 4" descr="http://www.flowerpot.ru/images/stat3/keramika226644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5" y="4841776"/>
            <a:ext cx="1224135" cy="18995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382</Words>
  <Application>Microsoft Office PowerPoint</Application>
  <PresentationFormat>Экран (4:3)</PresentationFormat>
  <Paragraphs>105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«Древний Египет и математика»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«Древний Египет и математика»</dc:title>
  <dc:creator>Елена</dc:creator>
  <cp:lastModifiedBy>ДНС</cp:lastModifiedBy>
  <cp:revision>14</cp:revision>
  <dcterms:created xsi:type="dcterms:W3CDTF">2011-12-18T17:41:28Z</dcterms:created>
  <dcterms:modified xsi:type="dcterms:W3CDTF">2012-01-25T13:54:55Z</dcterms:modified>
</cp:coreProperties>
</file>