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72" r:id="rId4"/>
    <p:sldId id="265" r:id="rId5"/>
    <p:sldId id="267" r:id="rId6"/>
    <p:sldId id="309" r:id="rId7"/>
    <p:sldId id="268" r:id="rId8"/>
    <p:sldId id="278" r:id="rId9"/>
    <p:sldId id="282" r:id="rId10"/>
    <p:sldId id="287" r:id="rId11"/>
    <p:sldId id="284" r:id="rId12"/>
    <p:sldId id="269" r:id="rId13"/>
    <p:sldId id="283" r:id="rId14"/>
    <p:sldId id="285" r:id="rId15"/>
    <p:sldId id="288" r:id="rId16"/>
    <p:sldId id="270" r:id="rId17"/>
    <p:sldId id="289" r:id="rId18"/>
    <p:sldId id="293" r:id="rId19"/>
    <p:sldId id="290" r:id="rId20"/>
    <p:sldId id="291" r:id="rId21"/>
    <p:sldId id="292" r:id="rId22"/>
    <p:sldId id="294" r:id="rId23"/>
    <p:sldId id="295" r:id="rId24"/>
    <p:sldId id="298" r:id="rId25"/>
    <p:sldId id="296" r:id="rId26"/>
    <p:sldId id="297" r:id="rId27"/>
    <p:sldId id="300" r:id="rId28"/>
    <p:sldId id="299" r:id="rId29"/>
    <p:sldId id="302" r:id="rId30"/>
    <p:sldId id="301" r:id="rId31"/>
    <p:sldId id="304" r:id="rId32"/>
    <p:sldId id="263" r:id="rId33"/>
    <p:sldId id="273" r:id="rId34"/>
    <p:sldId id="274" r:id="rId35"/>
    <p:sldId id="275" r:id="rId36"/>
    <p:sldId id="276" r:id="rId37"/>
    <p:sldId id="277" r:id="rId38"/>
    <p:sldId id="310" r:id="rId39"/>
    <p:sldId id="279" r:id="rId40"/>
    <p:sldId id="305" r:id="rId41"/>
    <p:sldId id="306" r:id="rId42"/>
    <p:sldId id="308" r:id="rId43"/>
    <p:sldId id="307" r:id="rId44"/>
    <p:sldId id="311" r:id="rId45"/>
    <p:sldId id="31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3107-D5B5-4444-AD51-56A98D66F73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70ED9-3454-48BF-ACA4-944B1B846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70ED9-3454-48BF-ACA4-944B1B84642E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FFFFFF">
                <a:alpha val="0"/>
              </a:srgbClr>
            </a:gs>
            <a:gs pos="20000">
              <a:srgbClr val="E6E6E6">
                <a:alpha val="67000"/>
              </a:srgbClr>
            </a:gs>
            <a:gs pos="27000">
              <a:srgbClr val="7D8496">
                <a:alpha val="77000"/>
              </a:srgbClr>
            </a:gs>
            <a:gs pos="35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slide" Target="slide4.x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4.x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4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25.xml"/><Relationship Id="rId10" Type="http://schemas.openxmlformats.org/officeDocument/2006/relationships/slide" Target="slide44.xml"/><Relationship Id="rId4" Type="http://schemas.openxmlformats.org/officeDocument/2006/relationships/slide" Target="slide22.xml"/><Relationship Id="rId9" Type="http://schemas.openxmlformats.org/officeDocument/2006/relationships/slide" Target="slide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4.x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38.jpeg"/><Relationship Id="rId4" Type="http://schemas.openxmlformats.org/officeDocument/2006/relationships/image" Target="../media/image37.gi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dic.ru/sim/886" TargetMode="External"/><Relationship Id="rId2" Type="http://schemas.openxmlformats.org/officeDocument/2006/relationships/hyperlink" Target="http://ru.wikipedia.org/wiki/%D2%F0%E5%F3%E3%EE%EB%FC%ED%E8%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A4%D0%B0%D0%B9%D0%BB:Triangle.Centroid.sv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A4%D0%B0%D0%B9%D0%BB:Triangle.Centroid.sv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1772979">
            <a:off x="5203915" y="3599184"/>
            <a:ext cx="3134994" cy="2517151"/>
          </a:xfrm>
          <a:prstGeom prst="triangle">
            <a:avLst>
              <a:gd name="adj" fmla="val 9028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963538">
            <a:off x="5765183" y="538943"/>
            <a:ext cx="2143140" cy="2214578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568129" flipH="1">
            <a:off x="716486" y="268449"/>
            <a:ext cx="4143404" cy="4214842"/>
          </a:xfrm>
          <a:prstGeom prst="triangle">
            <a:avLst>
              <a:gd name="adj" fmla="val 831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1928802"/>
            <a:ext cx="5000628" cy="147002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Треугольник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14744" y="3786190"/>
            <a:ext cx="4500594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Геометрия - 9</a:t>
            </a:r>
          </a:p>
          <a:p>
            <a:r>
              <a:rPr lang="ru-RU" dirty="0" smtClean="0">
                <a:latin typeface="Comic Sans MS" pitchFamily="66" charset="0"/>
              </a:rPr>
              <a:t>Васильева И. В.</a:t>
            </a:r>
          </a:p>
          <a:p>
            <a:r>
              <a:rPr lang="ru-RU" dirty="0" smtClean="0">
                <a:latin typeface="Comic Sans MS" pitchFamily="66" charset="0"/>
              </a:rPr>
              <a:t>Г.Великий Новгород</a:t>
            </a:r>
          </a:p>
          <a:p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20872879">
            <a:off x="3510165" y="479986"/>
            <a:ext cx="1266413" cy="907742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94928">
            <a:off x="923401" y="4054463"/>
            <a:ext cx="2143140" cy="2214578"/>
          </a:xfrm>
          <a:prstGeom prst="triangle">
            <a:avLst>
              <a:gd name="adj" fmla="val 2265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12" y="1500174"/>
            <a:ext cx="5000692" cy="34290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Медиана</a:t>
            </a:r>
            <a:r>
              <a:rPr lang="ru-RU" sz="2400" dirty="0" smtClean="0">
                <a:latin typeface="Comic Sans MS" pitchFamily="66" charset="0"/>
              </a:rPr>
              <a:t> - это такая обезьяна, которая опускается на сторону и делит ее поровну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Медиана</a:t>
            </a:r>
            <a:r>
              <a:rPr lang="ru-RU" sz="2400" dirty="0" smtClean="0">
                <a:latin typeface="Comic Sans MS" pitchFamily="66" charset="0"/>
              </a:rPr>
              <a:t> – обезьяна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У которой зоркий глаз,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Прыгнет точно в середину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Стороны против вершины,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Где находится сейчас.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000240"/>
            <a:ext cx="3681442" cy="4500594"/>
          </a:xfrm>
          <a:prstGeom prst="triangle">
            <a:avLst>
              <a:gd name="adj" fmla="val 76140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5" idx="0"/>
          </p:cNvCxnSpPr>
          <p:nvPr/>
        </p:nvCxnSpPr>
        <p:spPr>
          <a:xfrm rot="16200000" flipH="1" flipV="1">
            <a:off x="258485" y="3741987"/>
            <a:ext cx="4500594" cy="101710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071538" y="6500834"/>
            <a:ext cx="28575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786050" y="6500834"/>
            <a:ext cx="28575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Содержимое 4" descr="2944582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500174"/>
            <a:ext cx="675414" cy="1000132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57166"/>
            <a:ext cx="8006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Мнемоническое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162 L -0.08663 0.65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83 0.6481 L 0.00122 -0.00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одержимое 18"/>
          <p:cNvGraphicFramePr>
            <a:graphicFrameLocks noChangeAspect="1"/>
          </p:cNvGraphicFramePr>
          <p:nvPr>
            <p:ph sz="half" idx="1"/>
          </p:nvPr>
        </p:nvGraphicFramePr>
        <p:xfrm>
          <a:off x="1714480" y="3714752"/>
          <a:ext cx="928694" cy="1044781"/>
        </p:xfrm>
        <a:graphic>
          <a:graphicData uri="http://schemas.openxmlformats.org/presentationml/2006/ole">
            <p:oleObj spid="_x0000_s26626" name="Equation" r:id="rId3" imgW="203040" imgH="228600" progId="Equation.DSMT4">
              <p:embed/>
            </p:oleObj>
          </a:graphicData>
        </a:graphic>
      </p:graphicFrame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3929058" y="1571612"/>
            <a:ext cx="5072098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b,c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ru-RU" dirty="0" smtClean="0">
                <a:latin typeface="Comic Sans MS" pitchFamily="66" charset="0"/>
              </a:rPr>
              <a:t>стороны    треугольника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8596" y="1643050"/>
            <a:ext cx="3214710" cy="3357586"/>
          </a:xfrm>
          <a:prstGeom prst="triangle">
            <a:avLst>
              <a:gd name="adj" fmla="val 33483"/>
            </a:avLst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8" idx="5"/>
          </p:cNvCxnSpPr>
          <p:nvPr/>
        </p:nvCxnSpPr>
        <p:spPr>
          <a:xfrm flipV="1">
            <a:off x="428596" y="3321843"/>
            <a:ext cx="2145546" cy="16430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488" y="3000372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3000372"/>
            <a:ext cx="394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5072074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286248" y="1857364"/>
          <a:ext cx="4206905" cy="1428760"/>
        </p:xfrm>
        <a:graphic>
          <a:graphicData uri="http://schemas.openxmlformats.org/presentationml/2006/ole">
            <p:oleObj spid="_x0000_s26627" name="Equation" r:id="rId4" imgW="1346040" imgH="457200" progId="Equation.DSMT4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4143372" y="3286124"/>
          <a:ext cx="887418" cy="998345"/>
        </p:xfrm>
        <a:graphic>
          <a:graphicData uri="http://schemas.openxmlformats.org/presentationml/2006/ole">
            <p:oleObj spid="_x0000_s26629" name="Equation" r:id="rId5" imgW="203040" imgH="2286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29190" y="3571876"/>
            <a:ext cx="3884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- </a:t>
            </a:r>
            <a:r>
              <a:rPr lang="ru-RU" sz="2800" dirty="0" smtClean="0">
                <a:latin typeface="Comic Sans MS" pitchFamily="66" charset="0"/>
              </a:rPr>
              <a:t>медиана к стороне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Управляющая кнопка: в начало 12">
            <a:hlinkClick r:id="rId6" action="ppaction://hlinksldjump" highlightClick="1"/>
          </p:cNvPr>
          <p:cNvSpPr/>
          <p:nvPr/>
        </p:nvSpPr>
        <p:spPr>
          <a:xfrm>
            <a:off x="7929586" y="6143644"/>
            <a:ext cx="857256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285728"/>
            <a:ext cx="922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Вычисление длины медианы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429124" y="1600200"/>
            <a:ext cx="4257676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Comic Sans MS" pitchFamily="66" charset="0"/>
              </a:rPr>
              <a:t>Биссектриса треугольника (от лат. </a:t>
            </a:r>
            <a:r>
              <a:rPr lang="ru-RU" dirty="0" err="1" smtClean="0">
                <a:latin typeface="Comic Sans MS" pitchFamily="66" charset="0"/>
              </a:rPr>
              <a:t>bis</a:t>
            </a:r>
            <a:r>
              <a:rPr lang="ru-RU" dirty="0" smtClean="0">
                <a:latin typeface="Comic Sans MS" pitchFamily="66" charset="0"/>
              </a:rPr>
              <a:t> — дважды и </a:t>
            </a:r>
            <a:r>
              <a:rPr lang="ru-RU" dirty="0" err="1" smtClean="0">
                <a:latin typeface="Comic Sans MS" pitchFamily="66" charset="0"/>
              </a:rPr>
              <a:t>seco</a:t>
            </a:r>
            <a:r>
              <a:rPr lang="ru-RU" dirty="0" smtClean="0">
                <a:latin typeface="Comic Sans MS" pitchFamily="66" charset="0"/>
              </a:rPr>
              <a:t> — рассекаю) – отрезок биссектрисы угла треугольника, соединяющий вершину треугольника с точкой противолежащей стороны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7158" y="1714488"/>
            <a:ext cx="3714776" cy="4429156"/>
          </a:xfrm>
          <a:prstGeom prst="triangle">
            <a:avLst>
              <a:gd name="adj" fmla="val 253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2"/>
          </p:cNvCxnSpPr>
          <p:nvPr/>
        </p:nvCxnSpPr>
        <p:spPr>
          <a:xfrm rot="5400000" flipH="1" flipV="1">
            <a:off x="571472" y="3929066"/>
            <a:ext cx="2000264" cy="24288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есяц 10"/>
          <p:cNvSpPr/>
          <p:nvPr/>
        </p:nvSpPr>
        <p:spPr>
          <a:xfrm rot="20317594" flipH="1">
            <a:off x="1169615" y="5559730"/>
            <a:ext cx="176308" cy="571504"/>
          </a:xfrm>
          <a:prstGeom prst="moon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19277745" flipH="1">
            <a:off x="729330" y="5140039"/>
            <a:ext cx="189619" cy="571504"/>
          </a:xfrm>
          <a:prstGeom prst="moon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6143644"/>
            <a:ext cx="48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А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166" y="1428736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В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6215082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С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8926" y="364331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5929330"/>
            <a:ext cx="315022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AF - </a:t>
            </a:r>
            <a:r>
              <a:rPr lang="ru-RU" sz="2800" dirty="0" smtClean="0">
                <a:latin typeface="Comic Sans MS" pitchFamily="66" charset="0"/>
              </a:rPr>
              <a:t>биссектриса</a:t>
            </a:r>
            <a:endParaRPr lang="ru-RU" sz="2800" dirty="0">
              <a:latin typeface="Comic Sans MS" pitchFamily="66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 rot="6589473">
            <a:off x="-1394413" y="2818486"/>
            <a:ext cx="2788825" cy="3006978"/>
            <a:chOff x="123612" y="762234"/>
            <a:chExt cx="2879495" cy="3030538"/>
          </a:xfrm>
        </p:grpSpPr>
        <p:sp>
          <p:nvSpPr>
            <p:cNvPr id="20" name="Freeform 82"/>
            <p:cNvSpPr>
              <a:spLocks/>
            </p:cNvSpPr>
            <p:nvPr/>
          </p:nvSpPr>
          <p:spPr bwMode="auto">
            <a:xfrm rot="12837566" flipH="1">
              <a:off x="944611" y="762234"/>
              <a:ext cx="1352550" cy="303053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83"/>
            <p:cNvSpPr>
              <a:spLocks/>
            </p:cNvSpPr>
            <p:nvPr/>
          </p:nvSpPr>
          <p:spPr bwMode="auto">
            <a:xfrm rot="12837566" flipH="1">
              <a:off x="2592874" y="1232064"/>
              <a:ext cx="341313" cy="588963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84"/>
            <p:cNvSpPr>
              <a:spLocks/>
            </p:cNvSpPr>
            <p:nvPr/>
          </p:nvSpPr>
          <p:spPr bwMode="auto">
            <a:xfrm rot="12837566" flipH="1">
              <a:off x="2872932" y="1331195"/>
              <a:ext cx="130175" cy="223838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 rot="9520892" flipH="1">
              <a:off x="123612" y="1900905"/>
              <a:ext cx="2662238" cy="1181100"/>
              <a:chOff x="763" y="1945"/>
              <a:chExt cx="1677" cy="744"/>
            </a:xfrm>
          </p:grpSpPr>
          <p:sp>
            <p:nvSpPr>
              <p:cNvPr id="24" name="Freeform 86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87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14546" y="285728"/>
            <a:ext cx="394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Биссектриса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686 L 0.27951 -0.27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857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Каждый треугольник имеет три биссектрисы, которые пересекаются в одной точке. Эта точка является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центром вписанной окружности.</a:t>
            </a:r>
          </a:p>
          <a:p>
            <a:pPr>
              <a:buNone/>
            </a:pP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9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   Биссектриса треугольника делит сторону треугольника на отрезки, пропорциональные прилежащим сторонам.</a:t>
            </a:r>
            <a:endParaRPr lang="ru-RU" sz="2400" dirty="0">
              <a:latin typeface="Comic Sans MS" pitchFamily="66" charset="0"/>
            </a:endParaRPr>
          </a:p>
        </p:txBody>
      </p: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rot="16200000" flipH="1">
            <a:off x="992500" y="4921599"/>
            <a:ext cx="1928826" cy="6581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5072074"/>
            <a:ext cx="1571636" cy="1143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4"/>
            <a:endCxn id="11" idx="1"/>
          </p:cNvCxnSpPr>
          <p:nvPr/>
        </p:nvCxnSpPr>
        <p:spPr>
          <a:xfrm rot="5400000" flipH="1">
            <a:off x="2246465" y="4318176"/>
            <a:ext cx="964413" cy="282940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1000100" y="4286256"/>
            <a:ext cx="3143272" cy="1928826"/>
          </a:xfrm>
          <a:prstGeom prst="triangle">
            <a:avLst>
              <a:gd name="adj" fmla="val 1997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4786314" y="4143380"/>
            <a:ext cx="2571768" cy="2000264"/>
          </a:xfrm>
          <a:prstGeom prst="triangle">
            <a:avLst>
              <a:gd name="adj" fmla="val 7121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6" idx="2"/>
            <a:endCxn id="26" idx="5"/>
          </p:cNvCxnSpPr>
          <p:nvPr/>
        </p:nvCxnSpPr>
        <p:spPr>
          <a:xfrm rot="5400000" flipH="1" flipV="1">
            <a:off x="5387087" y="4542739"/>
            <a:ext cx="1000132" cy="22016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29256" y="4572008"/>
            <a:ext cx="420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Comic Sans MS" pitchFamily="66" charset="0"/>
              </a:rPr>
              <a:t>а</a:t>
            </a:r>
            <a:endParaRPr lang="ru-RU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6512" y="5643578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с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86578" y="4214818"/>
            <a:ext cx="45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00B050"/>
                </a:solidFill>
                <a:latin typeface="Comic Sans MS" pitchFamily="66" charset="0"/>
              </a:rPr>
              <a:t>х</a:t>
            </a:r>
            <a:endParaRPr lang="ru-RU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43768" y="521495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у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7286644" y="3857628"/>
          <a:ext cx="1285884" cy="1357322"/>
        </p:xfrm>
        <a:graphic>
          <a:graphicData uri="http://schemas.openxmlformats.org/presentationml/2006/ole">
            <p:oleObj spid="_x0000_s25603" name="Equation" r:id="rId3" imgW="419040" imgH="419040" progId="Equation.DSMT4">
              <p:embed/>
            </p:oleObj>
          </a:graphicData>
        </a:graphic>
      </p:graphicFrame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85852" y="285728"/>
            <a:ext cx="7011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биссектрисы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2071678"/>
            <a:ext cx="4038600" cy="1714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Биссектриса — это крыса, которая бегает по углам и делит угол пополам.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7158" y="1785926"/>
            <a:ext cx="3714776" cy="4429156"/>
          </a:xfrm>
          <a:prstGeom prst="triangle">
            <a:avLst>
              <a:gd name="adj" fmla="val 72193"/>
            </a:avLst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178695" y="3679033"/>
            <a:ext cx="1785950" cy="32861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Содержимое 7" descr="rat3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5286388"/>
            <a:ext cx="1685925" cy="657225"/>
          </a:xfr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85728"/>
            <a:ext cx="8006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Мнемоническое правило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7 0.05926 L 0.30555 -0.19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556 -0.19293 L -0.03316 0.03766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00034" y="1785926"/>
            <a:ext cx="3929090" cy="4143404"/>
          </a:xfrm>
          <a:prstGeom prst="triangle">
            <a:avLst>
              <a:gd name="adj" fmla="val 2184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85786" y="3714752"/>
            <a:ext cx="1928826" cy="25003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385762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592933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307181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2" name="Содержимое 11"/>
          <p:cNvGraphicFramePr>
            <a:graphicFrameLocks noChangeAspect="1"/>
          </p:cNvGraphicFramePr>
          <p:nvPr>
            <p:ph idx="1"/>
          </p:nvPr>
        </p:nvGraphicFramePr>
        <p:xfrm>
          <a:off x="1285852" y="4000504"/>
          <a:ext cx="857256" cy="1022483"/>
        </p:xfrm>
        <a:graphic>
          <a:graphicData uri="http://schemas.openxmlformats.org/presentationml/2006/ole">
            <p:oleObj spid="_x0000_s28674" name="Equation" r:id="rId3" imgW="126720" imgH="2286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500430" y="2071678"/>
          <a:ext cx="5286412" cy="1692262"/>
        </p:xfrm>
        <a:graphic>
          <a:graphicData uri="http://schemas.openxmlformats.org/presentationml/2006/ole">
            <p:oleObj spid="_x0000_s28675" name="Equation" r:id="rId4" imgW="1854000" imgH="4698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00496" y="4000504"/>
            <a:ext cx="4503156" cy="11079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ru-RU" sz="2400" dirty="0" smtClean="0">
              <a:latin typeface="Comic Sans MS" pitchFamily="66" charset="0"/>
            </a:endParaRPr>
          </a:p>
          <a:p>
            <a:r>
              <a:rPr lang="en-US" sz="2400" dirty="0" err="1" smtClean="0">
                <a:latin typeface="Comic Sans MS" pitchFamily="66" charset="0"/>
              </a:rPr>
              <a:t>a,b,c</a:t>
            </a:r>
            <a:r>
              <a:rPr lang="en-US" sz="2400" dirty="0" smtClean="0">
                <a:latin typeface="Comic Sans MS" pitchFamily="66" charset="0"/>
              </a:rPr>
              <a:t> – </a:t>
            </a:r>
            <a:r>
              <a:rPr lang="ru-RU" sz="2400" dirty="0" smtClean="0">
                <a:latin typeface="Comic Sans MS" pitchFamily="66" charset="0"/>
              </a:rPr>
              <a:t>стороны треугольника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5357826"/>
            <a:ext cx="3882794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400" dirty="0" smtClean="0">
                <a:latin typeface="Comic Sans MS" pitchFamily="66" charset="0"/>
              </a:rPr>
              <a:t>биссектриса к стороне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676" name="Содержимое 11"/>
          <p:cNvGraphicFramePr>
            <a:graphicFrameLocks noChangeAspect="1"/>
          </p:cNvGraphicFramePr>
          <p:nvPr/>
        </p:nvGraphicFramePr>
        <p:xfrm>
          <a:off x="4429124" y="5143512"/>
          <a:ext cx="714380" cy="793751"/>
        </p:xfrm>
        <a:graphic>
          <a:graphicData uri="http://schemas.openxmlformats.org/presentationml/2006/ole">
            <p:oleObj spid="_x0000_s28676" name="Equation" r:id="rId5" imgW="126720" imgH="228600" progId="Equation.DSMT4">
              <p:embed/>
            </p:oleObj>
          </a:graphicData>
        </a:graphic>
      </p:graphicFrame>
      <p:sp>
        <p:nvSpPr>
          <p:cNvPr id="13" name="Управляющая кнопка: в начало 12">
            <a:hlinkClick r:id="rId6" action="ppaction://hlinksldjump" highlightClick="1"/>
          </p:cNvPr>
          <p:cNvSpPr/>
          <p:nvPr/>
        </p:nvSpPr>
        <p:spPr>
          <a:xfrm>
            <a:off x="7929586" y="6072206"/>
            <a:ext cx="714380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0"/>
            <a:ext cx="63482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Вычисление длины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биссектрисы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357686" y="1600201"/>
            <a:ext cx="4329114" cy="3257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Высота</a:t>
            </a:r>
            <a:r>
              <a:rPr lang="ru-RU" sz="2400" dirty="0" smtClean="0">
                <a:latin typeface="Comic Sans MS" pitchFamily="66" charset="0"/>
              </a:rPr>
              <a:t> треугольника – перпендикуляр, проведённый из вершины треугольника к прямой, содержащей противоположную сторону.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1857364"/>
            <a:ext cx="3786214" cy="4143404"/>
          </a:xfrm>
          <a:prstGeom prst="triangle">
            <a:avLst>
              <a:gd name="adj" fmla="val 297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3"/>
          </p:cNvCxnSpPr>
          <p:nvPr/>
        </p:nvCxnSpPr>
        <p:spPr>
          <a:xfrm rot="16200000" flipH="1">
            <a:off x="-730643" y="3929066"/>
            <a:ext cx="414340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1250133" y="5607859"/>
            <a:ext cx="500066" cy="28575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92933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С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604" y="15716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D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6182" y="600076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F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592933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H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5500702"/>
            <a:ext cx="278608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   </a:t>
            </a:r>
            <a:r>
              <a:rPr lang="en-US" sz="2400" dirty="0" smtClean="0">
                <a:latin typeface="Comic Sans MS" pitchFamily="66" charset="0"/>
              </a:rPr>
              <a:t>DH - </a:t>
            </a:r>
            <a:r>
              <a:rPr lang="ru-RU" sz="2400" dirty="0" smtClean="0">
                <a:latin typeface="Comic Sans MS" pitchFamily="66" charset="0"/>
              </a:rPr>
              <a:t>высота</a:t>
            </a:r>
            <a:endParaRPr lang="ru-RU" sz="2400" dirty="0">
              <a:latin typeface="Comic Sans MS" pitchFamily="66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10648489">
            <a:off x="1350739" y="-511553"/>
            <a:ext cx="2788825" cy="3006978"/>
            <a:chOff x="123612" y="762234"/>
            <a:chExt cx="2879495" cy="3030538"/>
          </a:xfrm>
        </p:grpSpPr>
        <p:sp>
          <p:nvSpPr>
            <p:cNvPr id="13" name="Freeform 82"/>
            <p:cNvSpPr>
              <a:spLocks/>
            </p:cNvSpPr>
            <p:nvPr/>
          </p:nvSpPr>
          <p:spPr bwMode="auto">
            <a:xfrm rot="12837566" flipH="1">
              <a:off x="944611" y="762234"/>
              <a:ext cx="1352550" cy="303053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83"/>
            <p:cNvSpPr>
              <a:spLocks/>
            </p:cNvSpPr>
            <p:nvPr/>
          </p:nvSpPr>
          <p:spPr bwMode="auto">
            <a:xfrm rot="12837566" flipH="1">
              <a:off x="2592874" y="1232064"/>
              <a:ext cx="341313" cy="588963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84"/>
            <p:cNvSpPr>
              <a:spLocks/>
            </p:cNvSpPr>
            <p:nvPr/>
          </p:nvSpPr>
          <p:spPr bwMode="auto">
            <a:xfrm rot="12837566" flipH="1">
              <a:off x="2872932" y="1331195"/>
              <a:ext cx="130175" cy="223838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" name="Group 85"/>
            <p:cNvGrpSpPr>
              <a:grpSpLocks/>
            </p:cNvGrpSpPr>
            <p:nvPr/>
          </p:nvGrpSpPr>
          <p:grpSpPr bwMode="auto">
            <a:xfrm rot="9520892" flipH="1">
              <a:off x="123612" y="1900905"/>
              <a:ext cx="2662238" cy="1181100"/>
              <a:chOff x="763" y="1945"/>
              <a:chExt cx="1677" cy="744"/>
            </a:xfrm>
          </p:grpSpPr>
          <p:sp>
            <p:nvSpPr>
              <p:cNvPr id="17" name="Freeform 86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87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85728"/>
            <a:ext cx="2374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9.24214E-8 L 0.00781 0.61853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Каждый треугольник имеет три высоты. 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   В любом треугольнике высоты или их продолжения пересекаются в одной точке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956795">
            <a:off x="659669" y="1956773"/>
            <a:ext cx="3323128" cy="3707686"/>
          </a:xfrm>
          <a:prstGeom prst="triangle">
            <a:avLst>
              <a:gd name="adj" fmla="val 2700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rot="16200000" flipH="1" flipV="1">
            <a:off x="-251647" y="2996294"/>
            <a:ext cx="3525654" cy="1169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 rot="5400000" flipH="1" flipV="1">
            <a:off x="1174047" y="3455390"/>
            <a:ext cx="721465" cy="26409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4"/>
            <a:endCxn id="4" idx="4"/>
          </p:cNvCxnSpPr>
          <p:nvPr/>
        </p:nvCxnSpPr>
        <p:spPr>
          <a:xfrm rot="5400000">
            <a:off x="3409530" y="604962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4"/>
          </p:cNvCxnSpPr>
          <p:nvPr/>
        </p:nvCxnSpPr>
        <p:spPr>
          <a:xfrm rot="5400000" flipH="1">
            <a:off x="1243601" y="3883692"/>
            <a:ext cx="1420151" cy="29117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rot="20665341">
            <a:off x="2533888" y="4167812"/>
            <a:ext cx="310059" cy="29258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1604394">
            <a:off x="550033" y="4410577"/>
            <a:ext cx="330663" cy="291805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179787">
            <a:off x="982772" y="5083614"/>
            <a:ext cx="362980" cy="29312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204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высот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643042" y="2143116"/>
            <a:ext cx="5357850" cy="3643338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5179223" y="3964785"/>
            <a:ext cx="364333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  <a:endCxn id="4" idx="3"/>
          </p:cNvCxnSpPr>
          <p:nvPr/>
        </p:nvCxnSpPr>
        <p:spPr>
          <a:xfrm rot="16200000" flipH="1">
            <a:off x="4321967" y="3107529"/>
            <a:ext cx="1588" cy="5357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3"/>
          </p:cNvCxnSpPr>
          <p:nvPr/>
        </p:nvCxnSpPr>
        <p:spPr>
          <a:xfrm rot="5400000" flipH="1">
            <a:off x="4893471" y="3679033"/>
            <a:ext cx="2428892" cy="1785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786578" y="5500702"/>
            <a:ext cx="214314" cy="28575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9587835">
            <a:off x="5034534" y="3424533"/>
            <a:ext cx="331240" cy="294685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14290"/>
            <a:ext cx="78849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Высоты прямоугольного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85720" y="3214686"/>
            <a:ext cx="5857916" cy="1857388"/>
          </a:xfrm>
          <a:prstGeom prst="triangle">
            <a:avLst>
              <a:gd name="adj" fmla="val 7720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>
            <a:off x="3750463" y="2678901"/>
            <a:ext cx="2857520" cy="207170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 rot="5400000" flipH="1" flipV="1">
            <a:off x="1785918" y="1428736"/>
            <a:ext cx="2143140" cy="514353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 rot="5400000" flipH="1" flipV="1">
            <a:off x="1285852" y="1285860"/>
            <a:ext cx="2786082" cy="4786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4"/>
          </p:cNvCxnSpPr>
          <p:nvPr/>
        </p:nvCxnSpPr>
        <p:spPr>
          <a:xfrm rot="5400000" flipH="1">
            <a:off x="3893339" y="2821777"/>
            <a:ext cx="3000396" cy="15001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239304" y="3404374"/>
            <a:ext cx="3143272" cy="492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572000" y="4786322"/>
            <a:ext cx="214314" cy="285752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9533746">
            <a:off x="4262021" y="2691688"/>
            <a:ext cx="252182" cy="26017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20263816">
            <a:off x="4978698" y="3103121"/>
            <a:ext cx="225401" cy="305646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142977" y="1785925"/>
            <a:ext cx="2428892" cy="41434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4"/>
          </p:cNvCxnSpPr>
          <p:nvPr/>
        </p:nvCxnSpPr>
        <p:spPr>
          <a:xfrm rot="5400000" flipH="1">
            <a:off x="4643438" y="3571876"/>
            <a:ext cx="2000264" cy="1000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4" idx="0"/>
            <a:endCxn id="4" idx="3"/>
          </p:cNvCxnSpPr>
          <p:nvPr/>
        </p:nvCxnSpPr>
        <p:spPr>
          <a:xfrm rot="16200000" flipH="1">
            <a:off x="3879806" y="4143380"/>
            <a:ext cx="18573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00628" y="1785926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429124" y="5286388"/>
            <a:ext cx="4261103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prstClr val="black"/>
                </a:solidFill>
                <a:latin typeface="Comic Sans MS" pitchFamily="66" charset="0"/>
              </a:rPr>
              <a:t>О </a:t>
            </a:r>
            <a:r>
              <a:rPr lang="ru-RU" sz="2400" dirty="0" smtClean="0">
                <a:solidFill>
                  <a:prstClr val="black"/>
                </a:solidFill>
                <a:latin typeface="Comic Sans MS" pitchFamily="66" charset="0"/>
              </a:rPr>
              <a:t>– точка 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Comic Sans MS" pitchFamily="66" charset="0"/>
              </a:rPr>
              <a:t>пересечения  продолжения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Comic Sans MS" pitchFamily="66" charset="0"/>
              </a:rPr>
              <a:t>высот треугольника</a:t>
            </a:r>
            <a:endParaRPr lang="ru-RU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0"/>
            <a:ext cx="7266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Высоты тупоугольного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785794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itchFamily="66" charset="0"/>
                <a:hlinkClick r:id="rId2" action="ppaction://hlinksldjump"/>
              </a:rPr>
              <a:t>Определение треугольника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3" action="ppaction://hlinksldjump"/>
              </a:rPr>
              <a:t>Элементы треугольника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4" action="ppaction://hlinksldjump"/>
              </a:rPr>
              <a:t>Виды треугольников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5" action="ppaction://hlinksldjump"/>
              </a:rPr>
              <a:t>Равенство треугольников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6" action="ppaction://hlinksldjump"/>
              </a:rPr>
              <a:t>Подобие треугольников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7" action="ppaction://hlinksldjump"/>
              </a:rPr>
              <a:t>Соотношения между сторонами и углами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8" action="ppaction://hlinksldjump"/>
              </a:rPr>
              <a:t>Это интересно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9" action="ppaction://hlinksldjump"/>
              </a:rPr>
              <a:t>Математический диктант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  <a:hlinkClick r:id="rId10" action="ppaction://hlinksldjump"/>
              </a:rPr>
              <a:t>Как такое может быть?</a:t>
            </a:r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0"/>
            <a:ext cx="4033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857752" y="2214554"/>
            <a:ext cx="3829048" cy="26860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Высота похожа на кота,</a:t>
            </a: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Который, выгнув спину,</a:t>
            </a: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Под прямым углом</a:t>
            </a: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Соединит вершину</a:t>
            </a: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И сторону хвостом.</a:t>
            </a:r>
          </a:p>
          <a:p>
            <a:pPr>
              <a:buNone/>
            </a:pPr>
            <a:r>
              <a:rPr lang="ru-RU" sz="26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4282" y="1857364"/>
            <a:ext cx="3786214" cy="4143404"/>
          </a:xfrm>
          <a:prstGeom prst="triangle">
            <a:avLst>
              <a:gd name="adj" fmla="val 297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3"/>
          </p:cNvCxnSpPr>
          <p:nvPr/>
        </p:nvCxnSpPr>
        <p:spPr>
          <a:xfrm rot="16200000" flipH="1">
            <a:off x="-730643" y="3929066"/>
            <a:ext cx="414340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57290" y="5786454"/>
            <a:ext cx="285752" cy="214314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85728"/>
            <a:ext cx="8006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Мнемоническое правило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8369" name="Picture 1" descr="C:\Documents and Settings\all\Мои документы\Мои рисунки\i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1066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6081E-6 L 0.00191 0.39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>
            <a:off x="214282" y="1857364"/>
            <a:ext cx="3786214" cy="4143404"/>
          </a:xfrm>
          <a:prstGeom prst="triangle">
            <a:avLst>
              <a:gd name="adj" fmla="val 297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0"/>
            <a:endCxn id="8" idx="3"/>
          </p:cNvCxnSpPr>
          <p:nvPr/>
        </p:nvCxnSpPr>
        <p:spPr>
          <a:xfrm rot="16200000" flipH="1">
            <a:off x="-730643" y="3929066"/>
            <a:ext cx="414340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57290" y="5715016"/>
            <a:ext cx="214314" cy="285752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7158" y="3357562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3214686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6072206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6" name="Содержимое 15"/>
          <p:cNvGraphicFramePr>
            <a:graphicFrameLocks noChangeAspect="1"/>
          </p:cNvGraphicFramePr>
          <p:nvPr>
            <p:ph idx="1"/>
          </p:nvPr>
        </p:nvGraphicFramePr>
        <p:xfrm>
          <a:off x="1500166" y="3929066"/>
          <a:ext cx="571504" cy="791096"/>
        </p:xfrm>
        <a:graphic>
          <a:graphicData uri="http://schemas.openxmlformats.org/presentationml/2006/ole">
            <p:oleObj spid="_x0000_s30722" name="Equation" r:id="rId3" imgW="164880" imgH="228600" progId="Equation.DSMT4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3214678" y="1928802"/>
          <a:ext cx="5087544" cy="1214446"/>
        </p:xfrm>
        <a:graphic>
          <a:graphicData uri="http://schemas.openxmlformats.org/presentationml/2006/ole">
            <p:oleObj spid="_x0000_s30723" name="Equation" r:id="rId4" imgW="1968480" imgH="4698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786182" y="4357694"/>
            <a:ext cx="4685898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omic Sans MS" pitchFamily="66" charset="0"/>
              </a:rPr>
              <a:t>a,</a:t>
            </a:r>
            <a:r>
              <a:rPr lang="ru-RU" sz="2400" i="1" dirty="0" smtClean="0">
                <a:latin typeface="Comic Sans MS" pitchFamily="66" charset="0"/>
              </a:rPr>
              <a:t> </a:t>
            </a:r>
            <a:r>
              <a:rPr lang="en-US" sz="2400" i="1" dirty="0" smtClean="0">
                <a:latin typeface="Comic Sans MS" pitchFamily="66" charset="0"/>
              </a:rPr>
              <a:t>b,</a:t>
            </a:r>
            <a:r>
              <a:rPr lang="ru-RU" sz="2400" i="1" dirty="0" smtClean="0">
                <a:latin typeface="Comic Sans MS" pitchFamily="66" charset="0"/>
              </a:rPr>
              <a:t> </a:t>
            </a:r>
            <a:r>
              <a:rPr lang="en-US" sz="2400" i="1" dirty="0" smtClean="0">
                <a:latin typeface="Comic Sans MS" pitchFamily="66" charset="0"/>
              </a:rPr>
              <a:t>c </a:t>
            </a:r>
            <a:r>
              <a:rPr lang="en-US" sz="2400" dirty="0" smtClean="0">
                <a:latin typeface="Comic Sans MS" pitchFamily="66" charset="0"/>
              </a:rPr>
              <a:t>– </a:t>
            </a:r>
            <a:r>
              <a:rPr lang="ru-RU" sz="2400" dirty="0" smtClean="0">
                <a:latin typeface="Comic Sans MS" pitchFamily="66" charset="0"/>
              </a:rPr>
              <a:t>стороны треугольника</a:t>
            </a:r>
          </a:p>
          <a:p>
            <a:r>
              <a:rPr lang="ru-RU" sz="2400" i="1" dirty="0" err="1" smtClean="0">
                <a:latin typeface="Comic Sans MS" pitchFamily="66" charset="0"/>
              </a:rPr>
              <a:t>р</a:t>
            </a:r>
            <a:r>
              <a:rPr lang="ru-RU" sz="2400" i="1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-  полупериметр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4745" y="3357562"/>
            <a:ext cx="5214974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- высота, проведённая к стороне</a:t>
            </a:r>
            <a:r>
              <a:rPr lang="ru-RU" sz="2400" i="1" dirty="0" smtClean="0">
                <a:latin typeface="Comic Sans MS" pitchFamily="66" charset="0"/>
              </a:rPr>
              <a:t> с</a:t>
            </a:r>
            <a:endParaRPr lang="ru-RU" sz="2400" i="1" dirty="0">
              <a:latin typeface="Comic Sans MS" pitchFamily="66" charset="0"/>
            </a:endParaRPr>
          </a:p>
        </p:txBody>
      </p:sp>
      <p:graphicFrame>
        <p:nvGraphicFramePr>
          <p:cNvPr id="30724" name="Содержимое 15"/>
          <p:cNvGraphicFramePr>
            <a:graphicFrameLocks noChangeAspect="1"/>
          </p:cNvGraphicFramePr>
          <p:nvPr/>
        </p:nvGraphicFramePr>
        <p:xfrm>
          <a:off x="3214678" y="3214686"/>
          <a:ext cx="568061" cy="785818"/>
        </p:xfrm>
        <a:graphic>
          <a:graphicData uri="http://schemas.openxmlformats.org/presentationml/2006/ole">
            <p:oleObj spid="_x0000_s30724" name="Equation" r:id="rId5" imgW="164880" imgH="228600" progId="Equation.DSMT4">
              <p:embed/>
            </p:oleObj>
          </a:graphicData>
        </a:graphic>
      </p:graphicFrame>
      <p:sp>
        <p:nvSpPr>
          <p:cNvPr id="17" name="Управляющая кнопка: в начало 16">
            <a:hlinkClick r:id="rId6" action="ppaction://hlinksldjump" highlightClick="1"/>
          </p:cNvPr>
          <p:cNvSpPr/>
          <p:nvPr/>
        </p:nvSpPr>
        <p:spPr>
          <a:xfrm>
            <a:off x="8072462" y="6000768"/>
            <a:ext cx="785818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214290"/>
            <a:ext cx="8645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Вычисление длины высоты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428596" y="1643050"/>
            <a:ext cx="2857520" cy="2500330"/>
          </a:xfrm>
          <a:prstGeom prst="triangle">
            <a:avLst>
              <a:gd name="adj" fmla="val 7529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143372" y="1643050"/>
            <a:ext cx="4714908" cy="1785950"/>
          </a:xfrm>
          <a:prstGeom prst="triangle">
            <a:avLst>
              <a:gd name="adj" fmla="val 2591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flipH="1">
            <a:off x="3929058" y="4143380"/>
            <a:ext cx="3571900" cy="2071702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6000768"/>
            <a:ext cx="285752" cy="2143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5630395">
            <a:off x="5435927" y="1695351"/>
            <a:ext cx="101214" cy="678661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4348" y="4429132"/>
            <a:ext cx="246574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остроугольный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3643314"/>
            <a:ext cx="231826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тупоугольный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5572140"/>
            <a:ext cx="256031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прямоугольный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285728"/>
            <a:ext cx="6552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785786" y="1643050"/>
            <a:ext cx="2000264" cy="3000396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286512" y="1643050"/>
            <a:ext cx="2643206" cy="214314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71736" y="3643314"/>
            <a:ext cx="3071834" cy="2714644"/>
          </a:xfrm>
          <a:prstGeom prst="triangle">
            <a:avLst>
              <a:gd name="adj" fmla="val 8130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42976" y="3071810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143108" y="3071810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86578" y="2643182"/>
            <a:ext cx="285752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8072462" y="2571744"/>
            <a:ext cx="285752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465239" y="3821909"/>
            <a:ext cx="357984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4282" y="5572140"/>
            <a:ext cx="264527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равнобедренный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2" y="4143380"/>
            <a:ext cx="258436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равносторонний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6446" y="6143644"/>
            <a:ext cx="256352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разносторонний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5000636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основание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71736" y="3214686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боковые стороны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20216731">
            <a:off x="2559454" y="3663815"/>
            <a:ext cx="857256" cy="11210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085243">
            <a:off x="1466353" y="2951206"/>
            <a:ext cx="2000264" cy="10054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flipH="1">
            <a:off x="1714480" y="4643446"/>
            <a:ext cx="71438" cy="4286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00166" y="285728"/>
            <a:ext cx="6552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6248" y="3786190"/>
            <a:ext cx="4714908" cy="23113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dirty="0" smtClean="0">
                <a:latin typeface="Comic Sans MS" pitchFamily="66" charset="0"/>
              </a:rPr>
              <a:t>В равнобедренном  треугольнике 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   проведённая к основанию, является                               и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714488"/>
            <a:ext cx="4038600" cy="16859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В равнобедренном треугольнике углы при основании равны.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785926"/>
            <a:ext cx="2857520" cy="3286148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8946777">
            <a:off x="1347304" y="4454390"/>
            <a:ext cx="194623" cy="57150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2137599">
            <a:off x="3221239" y="4500034"/>
            <a:ext cx="181790" cy="57150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4" idx="0"/>
            <a:endCxn id="4" idx="3"/>
          </p:cNvCxnSpPr>
          <p:nvPr/>
        </p:nvCxnSpPr>
        <p:spPr>
          <a:xfrm rot="16200000" flipH="1">
            <a:off x="714348" y="3429000"/>
            <a:ext cx="328614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8449834">
            <a:off x="1880732" y="1794949"/>
            <a:ext cx="1024124" cy="890798"/>
          </a:xfrm>
          <a:prstGeom prst="arc">
            <a:avLst>
              <a:gd name="adj1" fmla="val 18896645"/>
              <a:gd name="adj2" fmla="val 0"/>
            </a:avLst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6022697">
            <a:off x="1947090" y="1710134"/>
            <a:ext cx="1024124" cy="890798"/>
          </a:xfrm>
          <a:prstGeom prst="arc">
            <a:avLst>
              <a:gd name="adj1" fmla="val 18896645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786578" y="4214818"/>
            <a:ext cx="144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Comic Sans MS" pitchFamily="66" charset="0"/>
              </a:rPr>
              <a:t>медиана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5429264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Comic Sans MS" pitchFamily="66" charset="0"/>
              </a:rPr>
              <a:t>биссектрисой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4214818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высота</a:t>
            </a:r>
            <a:endParaRPr lang="ru-R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8" y="5429264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биссектрисой</a:t>
            </a:r>
            <a:endParaRPr lang="ru-R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6578" y="4214818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биссектриса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5000636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медианой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6" y="5429264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высотой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5074" y="5000636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Comic Sans MS" pitchFamily="66" charset="0"/>
              </a:rPr>
              <a:t>высотой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5074" y="5072074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медианой</a:t>
            </a:r>
            <a:endParaRPr lang="ru-R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1714480" y="5072074"/>
            <a:ext cx="285752" cy="1588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643174" y="5072074"/>
            <a:ext cx="285752" cy="1588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Управляющая кнопка: в начало 26">
            <a:hlinkClick r:id="rId2" action="ppaction://hlinksldjump" highlightClick="1"/>
          </p:cNvPr>
          <p:cNvSpPr/>
          <p:nvPr/>
        </p:nvSpPr>
        <p:spPr>
          <a:xfrm>
            <a:off x="8143900" y="6000768"/>
            <a:ext cx="714380" cy="642942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9170" y="0"/>
            <a:ext cx="87448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равнобедренного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  <p:bldP spid="16" grpId="0"/>
      <p:bldP spid="16" grpId="1"/>
      <p:bldP spid="17" grpId="0"/>
      <p:bldP spid="19" grpId="0"/>
      <p:bldP spid="20" grpId="0"/>
      <p:bldP spid="21" grpId="0"/>
      <p:bldP spid="22" grpId="0"/>
      <p:bldP spid="2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2357430"/>
            <a:ext cx="3614734" cy="2571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Два треугольника называются 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равными</a:t>
            </a:r>
            <a:r>
              <a:rPr lang="ru-RU" sz="2400" dirty="0" smtClean="0">
                <a:latin typeface="Comic Sans MS" pitchFamily="66" charset="0"/>
              </a:rPr>
              <a:t>, если их можно совместить при наложении. 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57158" y="1857364"/>
            <a:ext cx="2573870" cy="1918517"/>
          </a:xfrm>
          <a:prstGeom prst="triangle">
            <a:avLst>
              <a:gd name="adj" fmla="val 2062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928926" y="3786190"/>
            <a:ext cx="2515707" cy="1901624"/>
          </a:xfrm>
          <a:prstGeom prst="triangle">
            <a:avLst>
              <a:gd name="adj" fmla="val 2062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14290"/>
            <a:ext cx="7969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Равенство 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0509 L 0.27847 0.28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14282" y="1714488"/>
            <a:ext cx="1714512" cy="1500198"/>
          </a:xfrm>
          <a:prstGeom prst="triangle">
            <a:avLst>
              <a:gd name="adj" fmla="val 1652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3108" y="1714488"/>
            <a:ext cx="1714512" cy="1500198"/>
          </a:xfrm>
          <a:prstGeom prst="triangle">
            <a:avLst>
              <a:gd name="adj" fmla="val 1652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2428868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321468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8662" y="321468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3108" y="2428868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643968" y="3213892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786844" y="3213892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Месяц 22"/>
          <p:cNvSpPr/>
          <p:nvPr/>
        </p:nvSpPr>
        <p:spPr>
          <a:xfrm rot="8832610">
            <a:off x="482887" y="2650404"/>
            <a:ext cx="176174" cy="516157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есяц 23"/>
          <p:cNvSpPr/>
          <p:nvPr/>
        </p:nvSpPr>
        <p:spPr>
          <a:xfrm rot="8832610">
            <a:off x="2411618" y="2650090"/>
            <a:ext cx="177371" cy="516157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4282" y="3429000"/>
            <a:ext cx="390363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 двум сторонам и углу</a:t>
            </a:r>
          </a:p>
          <a:p>
            <a:r>
              <a:rPr lang="ru-RU" sz="2400" dirty="0" smtClean="0">
                <a:latin typeface="Comic Sans MS" pitchFamily="66" charset="0"/>
              </a:rPr>
              <a:t>          между ними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4857752" y="1714488"/>
            <a:ext cx="1714512" cy="1500198"/>
          </a:xfrm>
          <a:prstGeom prst="triangle">
            <a:avLst>
              <a:gd name="adj" fmla="val 7415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072330" y="1714488"/>
            <a:ext cx="1714512" cy="1500198"/>
          </a:xfrm>
          <a:prstGeom prst="triangle">
            <a:avLst>
              <a:gd name="adj" fmla="val 7501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5644364" y="3213892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786710" y="321468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Месяц 31"/>
          <p:cNvSpPr/>
          <p:nvPr/>
        </p:nvSpPr>
        <p:spPr>
          <a:xfrm rot="8832610" flipV="1">
            <a:off x="5218429" y="2810789"/>
            <a:ext cx="189116" cy="33234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есяц 32"/>
          <p:cNvSpPr/>
          <p:nvPr/>
        </p:nvSpPr>
        <p:spPr>
          <a:xfrm rot="8832610" flipV="1">
            <a:off x="7504446" y="2810790"/>
            <a:ext cx="189116" cy="33234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rot="13368014" flipH="1" flipV="1">
            <a:off x="6208606" y="2775587"/>
            <a:ext cx="149493" cy="460111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34"/>
          <p:cNvSpPr/>
          <p:nvPr/>
        </p:nvSpPr>
        <p:spPr>
          <a:xfrm rot="13368014" flipH="1" flipV="1">
            <a:off x="8423183" y="2775586"/>
            <a:ext cx="149493" cy="460111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есяц 35"/>
          <p:cNvSpPr/>
          <p:nvPr/>
        </p:nvSpPr>
        <p:spPr>
          <a:xfrm rot="13368014" flipH="1" flipV="1">
            <a:off x="6045641" y="2572456"/>
            <a:ext cx="144717" cy="684151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есяц 36"/>
          <p:cNvSpPr/>
          <p:nvPr/>
        </p:nvSpPr>
        <p:spPr>
          <a:xfrm rot="13368014" flipH="1" flipV="1">
            <a:off x="8285617" y="2529822"/>
            <a:ext cx="144717" cy="684151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857752" y="3500438"/>
            <a:ext cx="399179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dirty="0" smtClean="0">
                <a:latin typeface="Comic Sans MS" pitchFamily="66" charset="0"/>
              </a:rPr>
              <a:t>по стороне и двум </a:t>
            </a:r>
          </a:p>
          <a:p>
            <a:r>
              <a:rPr lang="ru-RU" sz="2400" dirty="0" smtClean="0">
                <a:latin typeface="Comic Sans MS" pitchFamily="66" charset="0"/>
              </a:rPr>
              <a:t>прилежащим к ней углам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2000232" y="4429132"/>
            <a:ext cx="2786082" cy="1500198"/>
          </a:xfrm>
          <a:prstGeom prst="triangle">
            <a:avLst>
              <a:gd name="adj" fmla="val 1746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5286380" y="4429132"/>
            <a:ext cx="2786082" cy="1500198"/>
          </a:xfrm>
          <a:prstGeom prst="triangle">
            <a:avLst>
              <a:gd name="adj" fmla="val 1746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43108" y="5143512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429256" y="5214950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43174" y="5929330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786050" y="5929330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929720" y="592853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929322" y="5929330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072198" y="5929330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215074" y="5929330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321835" y="496491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393273" y="5036355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536545" y="496491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6679421" y="5036355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43306" y="6215082"/>
            <a:ext cx="284084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 трём сторонам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8" name="Управляющая кнопка: в начало 67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785818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Заголовок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500166" y="0"/>
            <a:ext cx="65822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 равенства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8" grpId="0" animBg="1"/>
      <p:bldP spid="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785926"/>
            <a:ext cx="4543428" cy="39005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>
                <a:latin typeface="Comic Sans MS" pitchFamily="66" charset="0"/>
              </a:rPr>
              <a:t>Два треугольника называются подобными, если их углы соответственно равны и стороны одного треугольника пропорциональны сходственным сторонам  другого.</a:t>
            </a:r>
            <a:endParaRPr lang="ru-RU" sz="2600" dirty="0">
              <a:latin typeface="Comic Sans MS" pitchFamily="66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42976" y="2500306"/>
            <a:ext cx="2571768" cy="2928958"/>
          </a:xfrm>
          <a:prstGeom prst="triangle">
            <a:avLst>
              <a:gd name="adj" fmla="val 7993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57158" y="2071678"/>
            <a:ext cx="1428728" cy="1428760"/>
          </a:xfrm>
          <a:prstGeom prst="triangle">
            <a:avLst>
              <a:gd name="adj" fmla="val 7993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14290"/>
            <a:ext cx="7562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Подобие треугольников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214282" y="2285992"/>
            <a:ext cx="1285884" cy="857256"/>
          </a:xfrm>
          <a:prstGeom prst="triangle">
            <a:avLst>
              <a:gd name="adj" fmla="val 7909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14480" y="1500174"/>
            <a:ext cx="1919302" cy="1633550"/>
          </a:xfrm>
          <a:prstGeom prst="triangle">
            <a:avLst>
              <a:gd name="adj" fmla="val 7909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3500438"/>
            <a:ext cx="235994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 двум углам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214810" y="1571612"/>
            <a:ext cx="2428892" cy="1857388"/>
          </a:xfrm>
          <a:prstGeom prst="triangle">
            <a:avLst>
              <a:gd name="adj" fmla="val 1897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929454" y="2071678"/>
            <a:ext cx="1643074" cy="1357322"/>
          </a:xfrm>
          <a:prstGeom prst="triangle">
            <a:avLst>
              <a:gd name="adj" fmla="val 1897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00562" y="3643314"/>
            <a:ext cx="390363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 двум сторонам и углу</a:t>
            </a:r>
          </a:p>
          <a:p>
            <a:r>
              <a:rPr lang="ru-RU" sz="2400" dirty="0" smtClean="0">
                <a:latin typeface="Comic Sans MS" pitchFamily="66" charset="0"/>
              </a:rPr>
              <a:t>          между ними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6215082"/>
            <a:ext cx="284084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 трём сторонам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28728" y="4643446"/>
            <a:ext cx="3071834" cy="928694"/>
          </a:xfrm>
          <a:prstGeom prst="triangle">
            <a:avLst>
              <a:gd name="adj" fmla="val 653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929190" y="4929198"/>
            <a:ext cx="2286016" cy="642942"/>
          </a:xfrm>
          <a:prstGeom prst="triangle">
            <a:avLst>
              <a:gd name="adj" fmla="val 653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есяц 12"/>
          <p:cNvSpPr/>
          <p:nvPr/>
        </p:nvSpPr>
        <p:spPr>
          <a:xfrm rot="8832610" flipV="1">
            <a:off x="4432612" y="3025104"/>
            <a:ext cx="189116" cy="33234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8832610" flipV="1">
            <a:off x="7147256" y="3025104"/>
            <a:ext cx="189116" cy="332344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 rot="12547015" flipH="1" flipV="1">
            <a:off x="3205871" y="2612166"/>
            <a:ext cx="181305" cy="426495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rot="12547015" flipH="1" flipV="1">
            <a:off x="1079526" y="2738087"/>
            <a:ext cx="194343" cy="37693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8832610">
            <a:off x="557320" y="2865065"/>
            <a:ext cx="98744" cy="240616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rot="8832610">
            <a:off x="1986081" y="2865064"/>
            <a:ext cx="98744" cy="240616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есяц 18"/>
          <p:cNvSpPr/>
          <p:nvPr/>
        </p:nvSpPr>
        <p:spPr>
          <a:xfrm rot="8832610">
            <a:off x="709227" y="2774972"/>
            <a:ext cx="153118" cy="289962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8832610">
            <a:off x="2155105" y="2722437"/>
            <a:ext cx="130853" cy="346630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643968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786844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929720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787240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930116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072992" y="557134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321703" y="5036355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464579" y="4964917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536413" y="5179231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679289" y="5107793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786182" y="4929198"/>
            <a:ext cx="214314" cy="21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607983" y="5107793"/>
            <a:ext cx="214314" cy="142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001422" y="342820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144298" y="342820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430314" y="342820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7573190" y="3428206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4286248" y="2500306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7000892" y="2714620"/>
            <a:ext cx="214314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Управляющая кнопка: в начало 60">
            <a:hlinkClick r:id="rId2" action="ppaction://hlinksldjump" highlightClick="1"/>
          </p:cNvPr>
          <p:cNvSpPr/>
          <p:nvPr/>
        </p:nvSpPr>
        <p:spPr>
          <a:xfrm>
            <a:off x="8001024" y="6072206"/>
            <a:ext cx="785818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Заголовок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714480" y="142852"/>
            <a:ext cx="5969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 подобия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71472" y="1714488"/>
            <a:ext cx="2071702" cy="2000264"/>
          </a:xfrm>
          <a:prstGeom prst="triangle">
            <a:avLst>
              <a:gd name="adj" fmla="val 74288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5984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286124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36" y="335756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378619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235743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2214554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857364"/>
            <a:ext cx="417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α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48" y="3214686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β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314324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γ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1714488"/>
            <a:ext cx="560762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 треугольнике : 1) против большей </a:t>
            </a:r>
          </a:p>
          <a:p>
            <a:r>
              <a:rPr lang="ru-RU" sz="2400" dirty="0" smtClean="0">
                <a:latin typeface="Comic Sans MS" pitchFamily="66" charset="0"/>
              </a:rPr>
              <a:t>стороны лежит больший угол; </a:t>
            </a:r>
          </a:p>
          <a:p>
            <a:pPr marL="457200" indent="-457200">
              <a:buAutoNum type="arabicParenR" startAt="2"/>
            </a:pPr>
            <a:r>
              <a:rPr lang="ru-RU" sz="2400" dirty="0" smtClean="0">
                <a:latin typeface="Comic Sans MS" pitchFamily="66" charset="0"/>
              </a:rPr>
              <a:t>против большего угла лежит </a:t>
            </a:r>
          </a:p>
          <a:p>
            <a:pPr marL="457200" indent="-457200"/>
            <a:r>
              <a:rPr lang="ru-RU" sz="2400" dirty="0" smtClean="0">
                <a:latin typeface="Comic Sans MS" pitchFamily="66" charset="0"/>
              </a:rPr>
              <a:t>большая сторона.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1802" y="3643314"/>
            <a:ext cx="58609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Каждая сторона треугольника больше </a:t>
            </a:r>
          </a:p>
          <a:p>
            <a:r>
              <a:rPr lang="ru-RU" sz="2400" dirty="0" smtClean="0">
                <a:latin typeface="Comic Sans MS" pitchFamily="66" charset="0"/>
              </a:rPr>
              <a:t>разности и меньше суммы двух</a:t>
            </a:r>
          </a:p>
          <a:p>
            <a:r>
              <a:rPr lang="ru-RU" sz="2400" dirty="0" smtClean="0">
                <a:latin typeface="Comic Sans MS" pitchFamily="66" charset="0"/>
              </a:rPr>
              <a:t> других сторон.</a:t>
            </a:r>
            <a:endParaRPr lang="ru-RU" sz="2400" dirty="0">
              <a:latin typeface="Comic Sans MS" pitchFamily="66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14282" y="5500702"/>
          <a:ext cx="3151931" cy="1000132"/>
        </p:xfrm>
        <a:graphic>
          <a:graphicData uri="http://schemas.openxmlformats.org/presentationml/2006/ole">
            <p:oleObj spid="_x0000_s41987" name="Equation" r:id="rId3" imgW="1320480" imgH="419040" progId="Equation.DSMT4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071934" y="5357826"/>
          <a:ext cx="4524405" cy="714380"/>
        </p:xfrm>
        <a:graphic>
          <a:graphicData uri="http://schemas.openxmlformats.org/presentationml/2006/ole">
            <p:oleObj spid="_x0000_s41988" name="Equation" r:id="rId4" imgW="1447560" imgH="228600" progId="Equation.DSMT4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214282" y="4429132"/>
          <a:ext cx="2643206" cy="587379"/>
        </p:xfrm>
        <a:graphic>
          <a:graphicData uri="http://schemas.openxmlformats.org/presentationml/2006/ole">
            <p:oleObj spid="_x0000_s41989" name="Equation" r:id="rId5" imgW="1028520" imgH="228600" progId="Equation.DSMT4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000100" y="0"/>
            <a:ext cx="67882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Соотношения между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сторонами и углами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9"/>
            <a:ext cx="4210080" cy="37147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Comic Sans MS" pitchFamily="66" charset="0"/>
              </a:rPr>
              <a:t>Треугольником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называется фигура, которая состоит из трёх точек, не лежащих на одной прямой, и трёх отрезков, попарно соединяющих эти точки.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307181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54" y="221455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85984" y="542926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928662" y="2285992"/>
            <a:ext cx="2521254" cy="82766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5"/>
            <a:endCxn id="9" idx="1"/>
          </p:cNvCxnSpPr>
          <p:nvPr/>
        </p:nvCxnSpPr>
        <p:spPr>
          <a:xfrm rot="16200000" flipH="1">
            <a:off x="479110" y="3622390"/>
            <a:ext cx="2256426" cy="1399170"/>
          </a:xfrm>
          <a:prstGeom prst="line">
            <a:avLst/>
          </a:pr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 flipV="1">
            <a:off x="1271057" y="3372357"/>
            <a:ext cx="3214710" cy="104198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правляющая кнопка: в начало 12">
            <a:hlinkClick r:id="rId2" action="ppaction://hlinksldjump" highlightClick="1"/>
          </p:cNvPr>
          <p:cNvSpPr/>
          <p:nvPr/>
        </p:nvSpPr>
        <p:spPr>
          <a:xfrm flipV="1">
            <a:off x="7929586" y="6000768"/>
            <a:ext cx="928694" cy="642918"/>
          </a:xfrm>
          <a:prstGeom prst="actionButtonBeginning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428604"/>
            <a:ext cx="4570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71472" y="1714488"/>
            <a:ext cx="3143272" cy="2000264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728" y="378619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428868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214554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00438"/>
            <a:ext cx="285752" cy="214314"/>
          </a:xfrm>
          <a:prstGeom prst="rect">
            <a:avLst/>
          </a:prstGeom>
          <a:solidFill>
            <a:srgbClr val="00B050"/>
          </a:solidFill>
          <a:ln>
            <a:solidFill>
              <a:srgbClr val="00B05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71802" y="1714488"/>
          <a:ext cx="2071702" cy="571504"/>
        </p:xfrm>
        <a:graphic>
          <a:graphicData uri="http://schemas.openxmlformats.org/presentationml/2006/ole">
            <p:oleObj spid="_x0000_s45058" name="Equation" r:id="rId3" imgW="73656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86380" y="1785926"/>
            <a:ext cx="301877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теорема Пифагора</a:t>
            </a:r>
            <a:endParaRPr lang="ru-RU" sz="2400" dirty="0">
              <a:latin typeface="Comic Sans MS" pitchFamily="66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00035" y="2500307"/>
            <a:ext cx="1285883" cy="1143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 rot="2116201">
            <a:off x="1600785" y="2511832"/>
            <a:ext cx="357190" cy="214314"/>
          </a:xfrm>
          <a:prstGeom prst="rect">
            <a:avLst/>
          </a:prstGeom>
          <a:solidFill>
            <a:srgbClr val="00B050"/>
          </a:solidFill>
          <a:ln>
            <a:solidFill>
              <a:srgbClr val="00B05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85786" y="2428868"/>
          <a:ext cx="500066" cy="692399"/>
        </p:xfrm>
        <a:graphic>
          <a:graphicData uri="http://schemas.openxmlformats.org/presentationml/2006/ole">
            <p:oleObj spid="_x0000_s45059" name="Equation" r:id="rId4" imgW="164880" imgH="22860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429124" y="2500306"/>
          <a:ext cx="2534068" cy="1968503"/>
        </p:xfrm>
        <a:graphic>
          <a:graphicData uri="http://schemas.openxmlformats.org/presentationml/2006/ole">
            <p:oleObj spid="_x0000_s45060" name="Equation" r:id="rId5" imgW="965160" imgH="74916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7224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335756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6182" y="3286124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2000240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Н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4643446"/>
            <a:ext cx="838402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Катет прямоугольного треугольника, лежащий против </a:t>
            </a:r>
          </a:p>
          <a:p>
            <a:r>
              <a:rPr lang="ru-RU" sz="2400" dirty="0" smtClean="0">
                <a:latin typeface="Comic Sans MS" pitchFamily="66" charset="0"/>
              </a:rPr>
              <a:t>угла в         , равен половине гипотенузы.  </a:t>
            </a:r>
            <a:endParaRPr lang="ru-RU" sz="2400" dirty="0">
              <a:latin typeface="Comic Sans MS" pitchFamily="66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643042" y="5072074"/>
          <a:ext cx="743054" cy="530228"/>
        </p:xfrm>
        <a:graphic>
          <a:graphicData uri="http://schemas.openxmlformats.org/presentationml/2006/ole">
            <p:oleObj spid="_x0000_s45061" name="Equation" r:id="rId6" imgW="241200" imgH="203040" progId="Equation.DSMT4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214546" y="5572140"/>
          <a:ext cx="1733550" cy="1076325"/>
        </p:xfrm>
        <a:graphic>
          <a:graphicData uri="http://schemas.openxmlformats.org/presentationml/2006/ole">
            <p:oleObj spid="_x0000_s45062" name="Equation" r:id="rId7" imgW="634680" imgH="393480" progId="Equation.DSMT4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5643570" y="5572140"/>
          <a:ext cx="1389062" cy="1076325"/>
        </p:xfrm>
        <a:graphic>
          <a:graphicData uri="http://schemas.openxmlformats.org/presentationml/2006/ole">
            <p:oleObj spid="_x0000_s45063" name="Equation" r:id="rId8" imgW="507960" imgH="393480" progId="Equation.DSMT4">
              <p:embed/>
            </p:oleObj>
          </a:graphicData>
        </a:graphic>
      </p:graphicFrame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85728"/>
            <a:ext cx="9128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Прямоугольный 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71472" y="1714488"/>
            <a:ext cx="2071702" cy="2000264"/>
          </a:xfrm>
          <a:prstGeom prst="triangle">
            <a:avLst>
              <a:gd name="adj" fmla="val 74288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5984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286124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36" y="335756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378619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235743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2214554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500430" y="1643050"/>
          <a:ext cx="1768487" cy="1075996"/>
        </p:xfrm>
        <a:graphic>
          <a:graphicData uri="http://schemas.openxmlformats.org/presentationml/2006/ole">
            <p:oleObj spid="_x0000_s46082" name="Equation" r:id="rId3" imgW="647640" imgH="393480" progId="Equation.DSMT4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00364" y="3071810"/>
          <a:ext cx="5754687" cy="1028704"/>
        </p:xfrm>
        <a:graphic>
          <a:graphicData uri="http://schemas.openxmlformats.org/presentationml/2006/ole">
            <p:oleObj spid="_x0000_s46083" name="Equation" r:id="rId4" imgW="1841400" imgH="291960" progId="Equation.DSMT4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572132" y="1643050"/>
          <a:ext cx="2951726" cy="1143008"/>
        </p:xfrm>
        <a:graphic>
          <a:graphicData uri="http://schemas.openxmlformats.org/presentationml/2006/ole">
            <p:oleObj spid="_x0000_s46084" name="Equation" r:id="rId5" imgW="1015920" imgH="393480" progId="Equation.DSMT4">
              <p:embed/>
            </p:oleObj>
          </a:graphicData>
        </a:graphic>
      </p:graphicFrame>
      <p:cxnSp>
        <p:nvCxnSpPr>
          <p:cNvPr id="25" name="Прямая соединительная линия 24"/>
          <p:cNvCxnSpPr>
            <a:endCxn id="5" idx="3"/>
          </p:cNvCxnSpPr>
          <p:nvPr/>
        </p:nvCxnSpPr>
        <p:spPr>
          <a:xfrm rot="16200000" flipH="1">
            <a:off x="1126671" y="2730925"/>
            <a:ext cx="1928826" cy="3882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 flipV="1">
            <a:off x="1857356" y="3571876"/>
            <a:ext cx="285752" cy="1428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571604" y="2714620"/>
          <a:ext cx="302578" cy="423859"/>
        </p:xfrm>
        <a:graphic>
          <a:graphicData uri="http://schemas.openxmlformats.org/presentationml/2006/ole">
            <p:oleObj spid="_x0000_s46085" name="Equation" r:id="rId6" imgW="126720" imgH="177480" progId="Equation.DSMT4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000100" y="4429132"/>
          <a:ext cx="1457325" cy="554038"/>
        </p:xfrm>
        <a:graphic>
          <a:graphicData uri="http://schemas.openxmlformats.org/presentationml/2006/ole">
            <p:oleObj spid="_x0000_s46086" name="Equation" r:id="rId7" imgW="533160" imgH="203040" progId="Equation.DSMT4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6572264" y="4500570"/>
          <a:ext cx="1576399" cy="1137020"/>
        </p:xfrm>
        <a:graphic>
          <a:graphicData uri="http://schemas.openxmlformats.org/presentationml/2006/ole">
            <p:oleObj spid="_x0000_s46087" name="Equation" r:id="rId8" imgW="545760" imgH="39348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14282" y="5214950"/>
            <a:ext cx="525496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 –</a:t>
            </a:r>
            <a:r>
              <a:rPr lang="ru-RU" sz="2400" dirty="0" smtClean="0">
                <a:latin typeface="Comic Sans MS" pitchFamily="66" charset="0"/>
              </a:rPr>
              <a:t> радиус вписанной окружности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4744" y="5929330"/>
            <a:ext cx="525496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R–</a:t>
            </a:r>
            <a:r>
              <a:rPr lang="ru-RU" sz="2400" dirty="0" smtClean="0">
                <a:latin typeface="Comic Sans MS" pitchFamily="66" charset="0"/>
              </a:rPr>
              <a:t> радиус вписанной окружности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3" name="Управляющая кнопка: в начало 32">
            <a:hlinkClick r:id="rId9" action="ppaction://hlinksldjump" highlightClick="1"/>
          </p:cNvPr>
          <p:cNvSpPr/>
          <p:nvPr/>
        </p:nvSpPr>
        <p:spPr>
          <a:xfrm>
            <a:off x="1643042" y="6000768"/>
            <a:ext cx="785818" cy="571504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57224" y="214290"/>
            <a:ext cx="7331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Площадь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325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sz="2800" dirty="0" smtClean="0">
                <a:latin typeface="Comic Sans MS" pitchFamily="66" charset="0"/>
              </a:rPr>
              <a:t>Треугольник в широком смысле — объект треугольной формы, либо тройка объектов, попарно связанных какими-либо отношениями.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85728"/>
            <a:ext cx="4016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50px-M3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4143404" cy="4572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786314" y="1857364"/>
            <a:ext cx="4000528" cy="4114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b="1" dirty="0" smtClean="0">
                <a:latin typeface="Comic Sans MS" pitchFamily="66" charset="0"/>
              </a:rPr>
              <a:t>Галактика Треугольника -спиральная галактика, третья по величине после Галактики</a:t>
            </a:r>
            <a:r>
              <a:rPr lang="ru-RU" sz="2400" b="1" u="sng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Comic Sans MS" pitchFamily="66" charset="0"/>
              </a:rPr>
              <a:t>Андромеды и Млечного</a:t>
            </a:r>
            <a:r>
              <a:rPr lang="ru-RU" sz="2400" b="1" u="sng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Comic Sans MS" pitchFamily="66" charset="0"/>
              </a:rPr>
              <a:t>Пути . Её диаметр — около 50 тыс. св. лет.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14290"/>
            <a:ext cx="7517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Галактика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Треугольник_полевой_почты_13778._Москва,_сентябрь_1944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 rot="3674685">
            <a:off x="-170722" y="2090408"/>
            <a:ext cx="5376757" cy="2890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114800" cy="4786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Во время Великой Отечественной  Войны письма с фронта складывались простым треугольником, и отправлялись без конвертов. Письмо не заклеивалось,  почтовая</a:t>
            </a:r>
            <a:r>
              <a:rPr lang="ru-RU" b="1" u="sng" dirty="0" smtClean="0"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марка была не нужна, адрес писался на наружной стороне листа.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14290"/>
            <a:ext cx="7045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Письмо  - 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Wy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837944" cy="41434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  </a:t>
            </a:r>
            <a:r>
              <a:rPr lang="ru-RU" sz="2400" dirty="0" err="1" smtClean="0">
                <a:latin typeface="Comic Sans MS" pitchFamily="66" charset="0"/>
              </a:rPr>
              <a:t>Поворо́тный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треуго́льник</a:t>
            </a:r>
            <a:r>
              <a:rPr lang="ru-RU" sz="2400" dirty="0" smtClean="0">
                <a:latin typeface="Comic Sans MS" pitchFamily="66" charset="0"/>
              </a:rPr>
              <a:t> — соединение железнодорожных или трамвайных путей в виде треугольника, с помощью которого можно развернуть на 180° единицу подвижного состава.</a:t>
            </a:r>
            <a:endParaRPr lang="ru-RU" sz="2400" b="1" dirty="0" smtClean="0">
              <a:latin typeface="Comic Sans MS" pitchFamily="66" charset="0"/>
            </a:endParaRPr>
          </a:p>
          <a:p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28"/>
            <a:ext cx="8547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Транспортный 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43372" y="1500174"/>
            <a:ext cx="4857784" cy="5214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Comic Sans MS" pitchFamily="66" charset="0"/>
              </a:rPr>
              <a:t>    </a:t>
            </a:r>
            <a:r>
              <a:rPr lang="ru-RU" sz="2000" dirty="0" smtClean="0">
                <a:latin typeface="Comic Sans MS" pitchFamily="66" charset="0"/>
              </a:rPr>
              <a:t>Бермудский треугольник — район в Атлантическом океане, в котором якобы происходят таинственные исчезновения морских и воздушных судов.   Выдвигаются различные гипотезы для объяснения этих исчезновений, от необычных погодных явлений до похищений инопланетянами. Скептики утверждают, однако, что исчезновения судов в бермудском треугольнике происходят не чаще, чем в других районах мирового океана, и объясняются естественными причинами. 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14290"/>
            <a:ext cx="7900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Бермудский треугольник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Содержимое 9" descr="6e0973a4e53f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3786214" cy="4500594"/>
          </a:xfr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oedinenie_obmotok_treugolnikom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8582145">
            <a:off x="214482" y="2758533"/>
            <a:ext cx="4434454" cy="2082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dirty="0" smtClean="0">
                <a:latin typeface="Comic Sans MS" pitchFamily="66" charset="0"/>
              </a:rPr>
              <a:t>Треугольник — вид соединения электрических цепей  в физике.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85728"/>
            <a:ext cx="6943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 в физике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Треугольник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00108"/>
            <a:ext cx="3158686" cy="2643206"/>
          </a:xfrm>
          <a:prstGeom prst="rect">
            <a:avLst/>
          </a:prstGeom>
        </p:spPr>
      </p:pic>
      <p:pic>
        <p:nvPicPr>
          <p:cNvPr id="8" name="Рисунок 7" descr="Треугольник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785794"/>
            <a:ext cx="3071834" cy="2762517"/>
          </a:xfrm>
          <a:prstGeom prst="rect">
            <a:avLst/>
          </a:prstGeom>
        </p:spPr>
      </p:pic>
      <p:pic>
        <p:nvPicPr>
          <p:cNvPr id="6" name="Содержимое 5" descr="kf4.gif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000100" y="3786190"/>
            <a:ext cx="2571768" cy="2520673"/>
          </a:xfrm>
          <a:ln>
            <a:solidFill>
              <a:schemeClr val="bg1"/>
            </a:solidFill>
          </a:ln>
        </p:spPr>
      </p:pic>
      <p:pic>
        <p:nvPicPr>
          <p:cNvPr id="7" name="Содержимое 6" descr="Треугольник 3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143504" y="3519554"/>
            <a:ext cx="2928958" cy="3183169"/>
          </a:xfrm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61827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Треугольники, которые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существуют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в начало 9">
            <a:hlinkClick r:id="rId6" action="ppaction://hlinksldjump" highlightClick="1"/>
          </p:cNvPr>
          <p:cNvSpPr/>
          <p:nvPr/>
        </p:nvSpPr>
        <p:spPr>
          <a:xfrm>
            <a:off x="8215338" y="6072206"/>
            <a:ext cx="714380" cy="613812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 2,6,4,9,12,7,3,8,17</a:t>
            </a:r>
          </a:p>
          <a:p>
            <a:pPr>
              <a:buNone/>
            </a:pPr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 2,3,4,6,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ru-RU" sz="3200" dirty="0" smtClean="0">
                <a:latin typeface="Comic Sans MS" pitchFamily="66" charset="0"/>
              </a:rPr>
              <a:t>,8,9,12,17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Comic Sans MS" pitchFamily="66" charset="0"/>
              </a:rPr>
              <a:t>Величина, находящаяся в середине ряда величин, расположенных в возрастающем или убывающем порядке.</a:t>
            </a:r>
          </a:p>
          <a:p>
            <a:endParaRPr lang="ru-RU" dirty="0"/>
          </a:p>
        </p:txBody>
      </p:sp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1571604" y="6072206"/>
            <a:ext cx="785818" cy="571504"/>
          </a:xfrm>
          <a:prstGeom prst="actionButtonBeginning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14290"/>
            <a:ext cx="6939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Медиана в статистике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1214414" y="1142984"/>
            <a:ext cx="7072312" cy="5054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2" action="ppaction://hlinksldjump"/>
              </a:rPr>
              <a:t>Вершина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2" action="ppaction://hlinksldjump"/>
              </a:rPr>
              <a:t>Угол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2" action="ppaction://hlinksldjump"/>
              </a:rPr>
              <a:t>Сторона 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3" action="ppaction://hlinksldjump"/>
              </a:rPr>
              <a:t>Внешний угол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4" action="ppaction://hlinksldjump"/>
              </a:rPr>
              <a:t>Медиана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5" action="ppaction://hlinksldjump"/>
              </a:rPr>
              <a:t>Биссектриса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hlinkClick r:id="rId6" action="ppaction://hlinksldjump"/>
              </a:rPr>
              <a:t>Высота</a:t>
            </a:r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b="1" dirty="0"/>
          </a:p>
        </p:txBody>
      </p:sp>
      <p:sp>
        <p:nvSpPr>
          <p:cNvPr id="4" name="Управляющая кнопка: в начало 3">
            <a:hlinkClick r:id="rId7" action="ppaction://hlinksldjump" highlightClick="1"/>
          </p:cNvPr>
          <p:cNvSpPr/>
          <p:nvPr/>
        </p:nvSpPr>
        <p:spPr>
          <a:xfrm>
            <a:off x="8072462" y="6072206"/>
            <a:ext cx="785818" cy="642942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0"/>
            <a:ext cx="7857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Элементы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1214422"/>
            <a:ext cx="424346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Верны ли следующие утверждения?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714488"/>
            <a:ext cx="82153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ru-RU" dirty="0" smtClean="0">
                <a:latin typeface="Comic Sans MS" pitchFamily="66" charset="0"/>
              </a:rPr>
              <a:t>Треугольник является  остроугольным, если хотя бы один из его углов острый.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500306"/>
            <a:ext cx="82153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2.</a:t>
            </a:r>
            <a:r>
              <a:rPr lang="ru-RU" dirty="0" smtClean="0">
                <a:latin typeface="Comic Sans MS" pitchFamily="66" charset="0"/>
              </a:rPr>
              <a:t>Треугольник называется тупоугольным, если все его углы тупые.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071810"/>
            <a:ext cx="82153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ru-RU" dirty="0" smtClean="0">
                <a:latin typeface="Comic Sans MS" pitchFamily="66" charset="0"/>
              </a:rPr>
              <a:t>В равнобедренном треугольнике равные углы должны быть острыми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643314"/>
            <a:ext cx="8286840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ru-RU" dirty="0" smtClean="0">
                <a:latin typeface="Comic Sans MS" pitchFamily="66" charset="0"/>
              </a:rPr>
              <a:t>Медианой треугольника называется отрезок, делящий треугольник </a:t>
            </a:r>
          </a:p>
          <a:p>
            <a:r>
              <a:rPr lang="ru-RU" dirty="0" smtClean="0">
                <a:latin typeface="Comic Sans MS" pitchFamily="66" charset="0"/>
              </a:rPr>
              <a:t>на два равных треугольника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429132"/>
            <a:ext cx="82868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5.</a:t>
            </a:r>
            <a:r>
              <a:rPr lang="ru-RU" dirty="0" smtClean="0">
                <a:latin typeface="Comic Sans MS" pitchFamily="66" charset="0"/>
              </a:rPr>
              <a:t>В тупоугольном треугольнике нельзя построить три высоты.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4929198"/>
            <a:ext cx="82868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6. </a:t>
            </a:r>
            <a:r>
              <a:rPr lang="ru-RU" dirty="0" smtClean="0">
                <a:latin typeface="Comic Sans MS" pitchFamily="66" charset="0"/>
              </a:rPr>
              <a:t>Если одна сторона равностороннего треугольника равна стороне </a:t>
            </a:r>
          </a:p>
          <a:p>
            <a:r>
              <a:rPr lang="ru-RU" dirty="0" smtClean="0">
                <a:latin typeface="Comic Sans MS" pitchFamily="66" charset="0"/>
              </a:rPr>
              <a:t>другого равностороннего треугольника, то такие треугольники равны.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5715016"/>
            <a:ext cx="82868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7.</a:t>
            </a:r>
            <a:r>
              <a:rPr lang="ru-RU" dirty="0" smtClean="0">
                <a:latin typeface="Comic Sans MS" pitchFamily="66" charset="0"/>
              </a:rPr>
              <a:t>В равнобедренном треугольнике медиана является биссектрисой  и высотой.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642910" y="-214338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Математический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642918"/>
            <a:ext cx="70009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Готовимся к ГИА - 2012</a:t>
            </a:r>
            <a:endParaRPr lang="ru-RU" sz="4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428736"/>
            <a:ext cx="5043494" cy="4397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latin typeface="Comic Sans MS" pitchFamily="66" charset="0"/>
              </a:rPr>
              <a:t>Верны ли следующие утверждения?</a:t>
            </a:r>
            <a:endParaRPr lang="ru-RU" sz="1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643182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9. </a:t>
            </a:r>
            <a:r>
              <a:rPr lang="ru-RU" dirty="0" smtClean="0">
                <a:latin typeface="Comic Sans MS" pitchFamily="66" charset="0"/>
              </a:rPr>
              <a:t>Любые три точки могут быть вершинами треугольника.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143248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10. </a:t>
            </a:r>
            <a:r>
              <a:rPr lang="ru-RU" dirty="0" smtClean="0">
                <a:latin typeface="Comic Sans MS" pitchFamily="66" charset="0"/>
              </a:rPr>
              <a:t>Существует треугольник со сторонами 10 см, 5 см, 4 см.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11. </a:t>
            </a:r>
            <a:r>
              <a:rPr lang="ru-RU" dirty="0" smtClean="0">
                <a:latin typeface="Comic Sans MS" pitchFamily="66" charset="0"/>
              </a:rPr>
              <a:t>В прямоугольном треугольнике катет всегда меньше гипотенузы.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143380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12. </a:t>
            </a:r>
            <a:r>
              <a:rPr lang="ru-RU" dirty="0" smtClean="0">
                <a:latin typeface="Comic Sans MS" pitchFamily="66" charset="0"/>
              </a:rPr>
              <a:t>Треугольник со сторонами 10 см, 8 см, 6 см – прямоугольный.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643446"/>
            <a:ext cx="80724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13. </a:t>
            </a:r>
            <a:r>
              <a:rPr lang="ru-RU" dirty="0" smtClean="0">
                <a:latin typeface="Comic Sans MS" pitchFamily="66" charset="0"/>
              </a:rPr>
              <a:t>Все равносторонние треугольники подобны.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1928802"/>
            <a:ext cx="80010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8. </a:t>
            </a:r>
            <a:r>
              <a:rPr lang="ru-RU" dirty="0" smtClean="0">
                <a:latin typeface="Comic Sans MS" pitchFamily="66" charset="0"/>
              </a:rPr>
              <a:t>Если в равнобедренном треугольнике один угол равен      , то </a:t>
            </a:r>
          </a:p>
          <a:p>
            <a:r>
              <a:rPr lang="ru-RU" dirty="0" smtClean="0">
                <a:latin typeface="Comic Sans MS" pitchFamily="66" charset="0"/>
              </a:rPr>
              <a:t>остальные  обязательно           и            .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6858016" y="2000240"/>
          <a:ext cx="357187" cy="300038"/>
        </p:xfrm>
        <a:graphic>
          <a:graphicData uri="http://schemas.openxmlformats.org/presentationml/2006/ole">
            <p:oleObj spid="_x0000_s49155" name="Equation" r:id="rId3" imgW="241200" imgH="203040" progId="Equation.DSMT4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286116" y="2214554"/>
          <a:ext cx="357187" cy="300037"/>
        </p:xfrm>
        <a:graphic>
          <a:graphicData uri="http://schemas.openxmlformats.org/presentationml/2006/ole">
            <p:oleObj spid="_x0000_s49156" name="Equation" r:id="rId4" imgW="241200" imgH="203040" progId="Equation.DSMT4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214810" y="2214554"/>
          <a:ext cx="357188" cy="300037"/>
        </p:xfrm>
        <a:graphic>
          <a:graphicData uri="http://schemas.openxmlformats.org/presentationml/2006/ole">
            <p:oleObj spid="_x0000_s49157" name="Equation" r:id="rId5" imgW="241200" imgH="203040" progId="Equation.DSMT4">
              <p:embed/>
            </p:oleObj>
          </a:graphicData>
        </a:graphic>
      </p:graphicFrame>
      <p:sp>
        <p:nvSpPr>
          <p:cNvPr id="24" name="Заголовок 18"/>
          <p:cNvSpPr txBox="1">
            <a:spLocks/>
          </p:cNvSpPr>
          <p:nvPr/>
        </p:nvSpPr>
        <p:spPr>
          <a:xfrm>
            <a:off x="642910" y="-214338"/>
            <a:ext cx="8229600" cy="11430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Математический диктант</a:t>
            </a:r>
            <a:endParaRPr kumimoji="0" lang="ru-RU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42976" y="642918"/>
            <a:ext cx="70009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Готовимся к ГИА - 2012</a:t>
            </a:r>
            <a:endParaRPr lang="ru-RU" sz="4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58" y="5143512"/>
            <a:ext cx="8072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14. </a:t>
            </a:r>
            <a:r>
              <a:rPr lang="ru-RU" dirty="0" smtClean="0">
                <a:latin typeface="Comic Sans MS" pitchFamily="66" charset="0"/>
              </a:rPr>
              <a:t>Если увеличить стороны треугольника в 2 раза, то его площадь </a:t>
            </a:r>
          </a:p>
          <a:p>
            <a:r>
              <a:rPr lang="ru-RU" dirty="0" smtClean="0">
                <a:latin typeface="Comic Sans MS" pitchFamily="66" charset="0"/>
              </a:rPr>
              <a:t>тоже  увеличится в 2 раза.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5857892"/>
            <a:ext cx="8072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15. </a:t>
            </a:r>
            <a:r>
              <a:rPr lang="ru-RU" dirty="0" smtClean="0">
                <a:latin typeface="Comic Sans MS" pitchFamily="66" charset="0"/>
              </a:rPr>
              <a:t>Если два угла треугольника равны то треугольник является равнобедренным.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26" grpId="0" animBg="1"/>
      <p:bldP spid="2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714488"/>
            <a:ext cx="5043494" cy="4397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latin typeface="Comic Sans MS" pitchFamily="66" charset="0"/>
              </a:rPr>
              <a:t>Верны ли следующие утверждения?</a:t>
            </a:r>
            <a:endParaRPr lang="ru-RU" sz="1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4000504"/>
            <a:ext cx="8429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ru-RU" dirty="0" smtClean="0">
                <a:latin typeface="Comic Sans MS" pitchFamily="66" charset="0"/>
              </a:rPr>
              <a:t>Если все стороны  треугольника меньше 1, то и его высота меньше 1.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714884"/>
            <a:ext cx="8429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ru-RU" dirty="0" smtClean="0">
                <a:latin typeface="Comic Sans MS" pitchFamily="66" charset="0"/>
              </a:rPr>
              <a:t>Внешний угол треугольника больше каждого внутреннего угла.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214686"/>
            <a:ext cx="8429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ru-RU" dirty="0" smtClean="0">
                <a:latin typeface="Comic Sans MS" pitchFamily="66" charset="0"/>
              </a:rPr>
              <a:t>Каждая сторона треугольника меньше разности двух других сторон 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500306"/>
            <a:ext cx="8429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Сумма углов тупоугольного треугольника больше          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572264" y="2500306"/>
          <a:ext cx="450850" cy="300038"/>
        </p:xfrm>
        <a:graphic>
          <a:graphicData uri="http://schemas.openxmlformats.org/presentationml/2006/ole">
            <p:oleObj spid="_x0000_s50182" name="Equation" r:id="rId3" imgW="304560" imgH="2030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28596" y="5429264"/>
            <a:ext cx="84296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5. </a:t>
            </a:r>
            <a:r>
              <a:rPr lang="ru-RU" dirty="0" smtClean="0">
                <a:latin typeface="Comic Sans MS" pitchFamily="66" charset="0"/>
              </a:rPr>
              <a:t>Равнобедренный треугольник имеет три оси симметрии.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0"/>
            <a:ext cx="7999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Математический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785794"/>
            <a:ext cx="70009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Готовимся к ГИА - 2012</a:t>
            </a:r>
            <a:endParaRPr lang="ru-RU" sz="4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4" grpId="0" animBg="1"/>
      <p:bldP spid="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0"/>
            <a:ext cx="7999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Математический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286256"/>
            <a:ext cx="81439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Площадь треугольника  равна половине произведения стороны на высоту.     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357562"/>
            <a:ext cx="81439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ru-RU" dirty="0" smtClean="0">
                <a:latin typeface="Comic Sans MS" pitchFamily="66" charset="0"/>
              </a:rPr>
              <a:t>Если сторона и угол одного треугольника соответственно равны стороне и углу другого треугольника, то такие треугольники равны.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571744"/>
            <a:ext cx="81439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ru-RU" dirty="0" smtClean="0">
                <a:latin typeface="Comic Sans MS" pitchFamily="66" charset="0"/>
              </a:rPr>
              <a:t>Любые два прямоугольных треугольника подобны.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785794"/>
            <a:ext cx="70009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Готовимся к ГИА - 2012</a:t>
            </a:r>
            <a:endParaRPr lang="ru-RU" sz="4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00232" y="1714488"/>
            <a:ext cx="5043494" cy="439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Верны ли следующие утверждения?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5286388"/>
            <a:ext cx="81439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ru-RU" dirty="0" smtClean="0">
                <a:latin typeface="Comic Sans MS" pitchFamily="66" charset="0"/>
              </a:rPr>
              <a:t>В равнобедренном прямоугольном треугольнике острые углы</a:t>
            </a:r>
          </a:p>
          <a:p>
            <a:r>
              <a:rPr lang="ru-RU" dirty="0" smtClean="0">
                <a:latin typeface="Comic Sans MS" pitchFamily="66" charset="0"/>
              </a:rPr>
              <a:t>равны           .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357290" y="5572140"/>
          <a:ext cx="357187" cy="300038"/>
        </p:xfrm>
        <a:graphic>
          <a:graphicData uri="http://schemas.openxmlformats.org/presentationml/2006/ole">
            <p:oleObj spid="_x0000_s78850" name="Equation" r:id="rId3" imgW="241200" imgH="20304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596" y="6143644"/>
            <a:ext cx="81439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5. </a:t>
            </a:r>
            <a:r>
              <a:rPr lang="ru-RU" dirty="0" smtClean="0">
                <a:latin typeface="Comic Sans MS" pitchFamily="66" charset="0"/>
              </a:rPr>
              <a:t>Угол, противолежащий большей стороне треугольника – тупой.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7" name="Управляющая кнопка: в начало 16">
            <a:hlinkClick r:id="rId4" action="ppaction://hlinksldjump" highlightClick="1"/>
          </p:cNvPr>
          <p:cNvSpPr/>
          <p:nvPr/>
        </p:nvSpPr>
        <p:spPr>
          <a:xfrm>
            <a:off x="8215338" y="1643050"/>
            <a:ext cx="714380" cy="571504"/>
          </a:xfrm>
          <a:prstGeom prst="actionButtonBeginning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3" grpId="0" animBg="1"/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idd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500858" cy="5022961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285728"/>
            <a:ext cx="7290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такое может быть?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8215338" y="6072206"/>
            <a:ext cx="714380" cy="613812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1.Учебник «Геометрия 7-9», авторы Л.С. </a:t>
            </a:r>
            <a:r>
              <a:rPr lang="ru-RU" dirty="0" err="1" smtClean="0">
                <a:latin typeface="Comic Sans MS" pitchFamily="66" charset="0"/>
              </a:rPr>
              <a:t>Атанасян</a:t>
            </a:r>
            <a:r>
              <a:rPr lang="ru-RU" dirty="0" smtClean="0">
                <a:latin typeface="Comic Sans MS" pitchFamily="66" charset="0"/>
              </a:rPr>
              <a:t>, В.Ф. Бутузов и др.</a:t>
            </a:r>
          </a:p>
          <a:p>
            <a:r>
              <a:rPr lang="ru-RU" dirty="0" smtClean="0">
                <a:latin typeface="Comic Sans MS" pitchFamily="66" charset="0"/>
              </a:rPr>
              <a:t>2.</a:t>
            </a:r>
            <a:r>
              <a:rPr lang="ru-RU" u="sng" dirty="0" smtClean="0">
                <a:latin typeface="Comic Sans MS" pitchFamily="66" charset="0"/>
                <a:hlinkClick r:id="rId2"/>
              </a:rPr>
              <a:t>http://ru.wikipedia.org/wiki/%D2%F0%E5%F3%E3%EE%EB%FC%ED%E8%EA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3.</a:t>
            </a:r>
            <a:r>
              <a:rPr lang="ru-RU" u="sng" dirty="0" smtClean="0">
                <a:latin typeface="Comic Sans MS" pitchFamily="66" charset="0"/>
                <a:hlinkClick r:id="rId3"/>
              </a:rPr>
              <a:t>http://www.edudic.ru/sim/886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4.Открытый банк заданий ГИА по математике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357166"/>
            <a:ext cx="3704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4572000" y="1714488"/>
            <a:ext cx="4357687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Вершины А,В,С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Углы 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              </a:t>
            </a:r>
            <a:r>
              <a:rPr lang="en-US" sz="2800" dirty="0" smtClean="0">
                <a:latin typeface="Comic Sans MS" pitchFamily="66" charset="0"/>
              </a:rPr>
              <a:t>   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el-GR" sz="2800" dirty="0" smtClean="0">
                <a:latin typeface="Comic Sans MS" pitchFamily="66" charset="0"/>
              </a:rPr>
              <a:t>α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el-GR" sz="2800" dirty="0" smtClean="0">
                <a:latin typeface="Comic Sans MS" pitchFamily="66" charset="0"/>
              </a:rPr>
              <a:t>β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el-GR" sz="2800" dirty="0" smtClean="0">
                <a:latin typeface="Comic Sans MS" pitchFamily="66" charset="0"/>
              </a:rPr>
              <a:t>γ</a:t>
            </a:r>
            <a:r>
              <a:rPr lang="ru-RU" sz="2800" dirty="0" smtClean="0">
                <a:latin typeface="Comic Sans MS" pitchFamily="66" charset="0"/>
              </a:rPr>
              <a:t>   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Стороны  АВ, ВС, АС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               </a:t>
            </a:r>
            <a:r>
              <a:rPr lang="en-US" sz="2800" dirty="0" smtClean="0">
                <a:latin typeface="Comic Sans MS" pitchFamily="66" charset="0"/>
              </a:rPr>
              <a:t>    </a:t>
            </a:r>
            <a:r>
              <a:rPr lang="en-US" sz="2800" i="1" dirty="0" smtClean="0">
                <a:latin typeface="Comic Sans MS" pitchFamily="66" charset="0"/>
              </a:rPr>
              <a:t>a, b, c</a:t>
            </a: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472" y="1857364"/>
            <a:ext cx="3786214" cy="3500462"/>
          </a:xfrm>
          <a:prstGeom prst="triangle">
            <a:avLst>
              <a:gd name="adj" fmla="val 74288"/>
            </a:avLst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868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521495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528638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3357562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2928934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5357826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ru-RU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4572008"/>
            <a:ext cx="417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α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3306" y="4572008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β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2143116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00B050"/>
                </a:solidFill>
              </a:rPr>
              <a:t>γ</a:t>
            </a:r>
            <a:endParaRPr lang="ru-RU" sz="3200" b="1" dirty="0">
              <a:solidFill>
                <a:srgbClr val="00B050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86512" y="2643182"/>
          <a:ext cx="2236788" cy="571500"/>
        </p:xfrm>
        <a:graphic>
          <a:graphicData uri="http://schemas.openxmlformats.org/presentationml/2006/ole">
            <p:oleObj spid="_x0000_s2051" name="Equation" r:id="rId3" imgW="901440" imgH="203040" progId="Equation.DSMT4">
              <p:embed/>
            </p:oleObj>
          </a:graphicData>
        </a:graphic>
      </p:graphicFrame>
      <p:sp>
        <p:nvSpPr>
          <p:cNvPr id="17" name="Управляющая кнопка: в начало 16">
            <a:hlinkClick r:id="rId4" action="ppaction://hlinksldjump" highlightClick="1"/>
          </p:cNvPr>
          <p:cNvSpPr/>
          <p:nvPr/>
        </p:nvSpPr>
        <p:spPr>
          <a:xfrm>
            <a:off x="1785918" y="6000768"/>
            <a:ext cx="785818" cy="642942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142852"/>
            <a:ext cx="781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Углы, вершины, стороны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571472" y="1714488"/>
            <a:ext cx="1571636" cy="1643074"/>
          </a:xfrm>
          <a:prstGeom prst="triangle">
            <a:avLst>
              <a:gd name="adj" fmla="val 74288"/>
            </a:avLst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3357562"/>
            <a:ext cx="292895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есяц 8"/>
          <p:cNvSpPr/>
          <p:nvPr/>
        </p:nvSpPr>
        <p:spPr>
          <a:xfrm rot="7968925">
            <a:off x="2261597" y="2760757"/>
            <a:ext cx="194210" cy="602649"/>
          </a:xfrm>
          <a:prstGeom prst="mo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857620" y="1928802"/>
            <a:ext cx="463460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Внешним углом треугольника</a:t>
            </a:r>
          </a:p>
          <a:p>
            <a:r>
              <a:rPr lang="ru-RU" sz="2400" dirty="0" smtClean="0">
                <a:latin typeface="Comic Sans MS" pitchFamily="66" charset="0"/>
              </a:rPr>
              <a:t> называется угол, смежный </a:t>
            </a:r>
          </a:p>
          <a:p>
            <a:r>
              <a:rPr lang="ru-RU" sz="2400" dirty="0" smtClean="0">
                <a:latin typeface="Comic Sans MS" pitchFamily="66" charset="0"/>
              </a:rPr>
              <a:t>с каким-нибудь внутренним </a:t>
            </a:r>
          </a:p>
          <a:p>
            <a:r>
              <a:rPr lang="ru-RU" sz="2400" dirty="0" smtClean="0">
                <a:latin typeface="Comic Sans MS" pitchFamily="66" charset="0"/>
              </a:rPr>
              <a:t>углом  этого треугольника.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4286256"/>
            <a:ext cx="7180171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Внешний угол треугольника равен сумме двух </a:t>
            </a:r>
          </a:p>
          <a:p>
            <a:r>
              <a:rPr lang="ru-RU" sz="2400" dirty="0" smtClean="0">
                <a:latin typeface="Comic Sans MS" pitchFamily="66" charset="0"/>
              </a:rPr>
              <a:t>углов треугольника, не смежных с ним.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2928934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192880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250030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000364" y="5143511"/>
          <a:ext cx="2643206" cy="536303"/>
        </p:xfrm>
        <a:graphic>
          <a:graphicData uri="http://schemas.openxmlformats.org/presentationml/2006/ole">
            <p:oleObj spid="_x0000_s51202" name="Equation" r:id="rId3" imgW="876240" imgH="177480" progId="Equation.DSMT4">
              <p:embed/>
            </p:oleObj>
          </a:graphicData>
        </a:graphic>
      </p:graphicFrame>
      <p:sp>
        <p:nvSpPr>
          <p:cNvPr id="16" name="Управляющая кнопка: в начало 15">
            <a:hlinkClick r:id="rId4" action="ppaction://hlinksldjump" highlightClick="1"/>
          </p:cNvPr>
          <p:cNvSpPr/>
          <p:nvPr/>
        </p:nvSpPr>
        <p:spPr>
          <a:xfrm>
            <a:off x="8001024" y="5929330"/>
            <a:ext cx="785818" cy="685250"/>
          </a:xfrm>
          <a:prstGeom prst="actionButtonBeginning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5886" y="214290"/>
            <a:ext cx="8798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Внешний угол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14876" y="1571612"/>
            <a:ext cx="4071937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dirty="0" err="1" smtClean="0">
                <a:latin typeface="Comic Sans MS" pitchFamily="66" charset="0"/>
              </a:rPr>
              <a:t>Медиа́на</a:t>
            </a:r>
            <a:r>
              <a:rPr lang="ru-RU" sz="3000" dirty="0" smtClean="0">
                <a:latin typeface="Comic Sans MS" pitchFamily="66" charset="0"/>
              </a:rPr>
              <a:t> </a:t>
            </a:r>
            <a:r>
              <a:rPr lang="ru-RU" sz="3000" dirty="0" err="1" smtClean="0">
                <a:latin typeface="Comic Sans MS" pitchFamily="66" charset="0"/>
              </a:rPr>
              <a:t>треуго́льника</a:t>
            </a:r>
            <a:r>
              <a:rPr lang="ru-RU" sz="3000" dirty="0" smtClean="0">
                <a:latin typeface="Comic Sans MS" pitchFamily="66" charset="0"/>
              </a:rPr>
              <a:t> (лат</a:t>
            </a:r>
            <a:r>
              <a:rPr lang="ru-RU" sz="3000" u="sng" dirty="0" smtClean="0">
                <a:latin typeface="Comic Sans MS" pitchFamily="66" charset="0"/>
              </a:rPr>
              <a:t>.</a:t>
            </a:r>
            <a:r>
              <a:rPr lang="ru-RU" sz="3000" dirty="0" smtClean="0">
                <a:latin typeface="Comic Sans MS" pitchFamily="66" charset="0"/>
              </a:rPr>
              <a:t> </a:t>
            </a:r>
            <a:r>
              <a:rPr lang="la-Latn" sz="3000" i="1" dirty="0" smtClean="0">
                <a:latin typeface="Comic Sans MS" pitchFamily="66" charset="0"/>
              </a:rPr>
              <a:t>mediāna</a:t>
            </a:r>
            <a:r>
              <a:rPr lang="ru-RU" sz="3000" dirty="0" smtClean="0">
                <a:latin typeface="Comic Sans MS" pitchFamily="66" charset="0"/>
              </a:rPr>
              <a:t> — средняя) ― отрезок, соединяющий вершину треугольника с серединой противоположной стороны.</a:t>
            </a:r>
          </a:p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28596" y="1928802"/>
            <a:ext cx="3786214" cy="3714776"/>
          </a:xfrm>
          <a:prstGeom prst="triangle">
            <a:avLst>
              <a:gd name="adj" fmla="val 76140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14546" y="5572140"/>
            <a:ext cx="142876" cy="142876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285852" y="5643578"/>
            <a:ext cx="285752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001158" y="5642784"/>
            <a:ext cx="28575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  <a:endCxn id="6" idx="4"/>
          </p:cNvCxnSpPr>
          <p:nvPr/>
        </p:nvCxnSpPr>
        <p:spPr>
          <a:xfrm rot="16200000" flipH="1" flipV="1">
            <a:off x="905595" y="3309191"/>
            <a:ext cx="3786214" cy="1025436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072074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А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8992" y="1571612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В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6248" y="5143512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С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715016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М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538" y="6143644"/>
            <a:ext cx="25651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  <a:hlinkClick r:id="rId2" action="ppaction://hlinksldjump"/>
              </a:rPr>
              <a:t>ВМ - медиана</a:t>
            </a:r>
            <a:endParaRPr lang="ru-RU" sz="2800" dirty="0">
              <a:latin typeface="Comic Sans MS" pitchFamily="66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28596" y="1285860"/>
            <a:ext cx="2788825" cy="3006978"/>
            <a:chOff x="123612" y="762234"/>
            <a:chExt cx="2879495" cy="3030538"/>
          </a:xfrm>
        </p:grpSpPr>
        <p:sp>
          <p:nvSpPr>
            <p:cNvPr id="34" name="Freeform 82"/>
            <p:cNvSpPr>
              <a:spLocks/>
            </p:cNvSpPr>
            <p:nvPr/>
          </p:nvSpPr>
          <p:spPr bwMode="auto">
            <a:xfrm rot="12837566" flipH="1">
              <a:off x="944611" y="762234"/>
              <a:ext cx="1352550" cy="303053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rot="12837566" flipH="1">
              <a:off x="2592874" y="1232064"/>
              <a:ext cx="341313" cy="588963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rot="12837566" flipH="1">
              <a:off x="2872932" y="1331195"/>
              <a:ext cx="130175" cy="223838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" name="Group 85"/>
            <p:cNvGrpSpPr>
              <a:grpSpLocks/>
            </p:cNvGrpSpPr>
            <p:nvPr/>
          </p:nvGrpSpPr>
          <p:grpSpPr bwMode="auto">
            <a:xfrm rot="9520892" flipH="1">
              <a:off x="123612" y="1900905"/>
              <a:ext cx="2662238" cy="1181100"/>
              <a:chOff x="763" y="1945"/>
              <a:chExt cx="1677" cy="744"/>
            </a:xfrm>
          </p:grpSpPr>
          <p:sp>
            <p:nvSpPr>
              <p:cNvPr id="38" name="Freeform 86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87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2714612" y="214290"/>
            <a:ext cx="302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Медиана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1756E-7 L -0.12604 0.54506 " pathEditMode="relative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5/5e/Triangle.Centroid.svg/220px-Triangle.Centroid.svg.png">
            <a:hlinkClick r:id="rId2"/>
          </p:cNvPr>
          <p:cNvPicPr>
            <a:picLocks noGrp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214282" y="1785926"/>
            <a:ext cx="37147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429124" y="1357298"/>
            <a:ext cx="4324352" cy="452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Каждый треугольник имеет три медианы.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В любом треугольнике медианы пересекаются в одной точке, которая делит каждую медиану в отношении 2:1, считая от вершины.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14290"/>
            <a:ext cx="5987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медианы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sz="2400" dirty="0" smtClean="0">
                <a:latin typeface="Comic Sans MS" pitchFamily="66" charset="0"/>
              </a:rPr>
              <a:t>Большей стороне треугольника соответствует меньшая медиана.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ru-RU" sz="2400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ru-RU" sz="2400" dirty="0" smtClean="0">
                <a:latin typeface="Comic Sans MS" pitchFamily="66" charset="0"/>
              </a:rPr>
              <a:t>   Треугольник делится тремя медианами на шесть треугольников одинаковой площади.</a:t>
            </a:r>
          </a:p>
          <a:p>
            <a:pPr lvl="0"/>
            <a:endParaRPr lang="ru-RU" sz="2400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ru-RU" sz="2400" dirty="0" smtClean="0">
                <a:latin typeface="Comic Sans MS" pitchFamily="66" charset="0"/>
              </a:rPr>
              <a:t>   Медиана треугольника делит его на две равновеликие части.</a:t>
            </a: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3" descr="http://upload.wikimedia.org/wikipedia/commons/thumb/5/5e/Triangle.Centroid.svg/220px-Triangle.Centroid.svg.png">
            <a:hlinkClick r:id="rId2"/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8596" y="2643182"/>
            <a:ext cx="371477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4737707</TotalTime>
  <Words>1173</Words>
  <PresentationFormat>Экран (4:3)</PresentationFormat>
  <Paragraphs>305</Paragraphs>
  <Slides>45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Тема Office</vt:lpstr>
      <vt:lpstr>Equation</vt:lpstr>
      <vt:lpstr>Треугольник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Математический диктант</vt:lpstr>
      <vt:lpstr>Верны ли следующие утверждения?</vt:lpstr>
      <vt:lpstr>Верны ли следующие утверждения?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evgen</cp:lastModifiedBy>
  <cp:revision>175</cp:revision>
  <dcterms:modified xsi:type="dcterms:W3CDTF">2012-01-22T18:26:32Z</dcterms:modified>
</cp:coreProperties>
</file>