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9"/>
  </p:notesMasterIdLst>
  <p:sldIdLst>
    <p:sldId id="316" r:id="rId2"/>
    <p:sldId id="318" r:id="rId3"/>
    <p:sldId id="322" r:id="rId4"/>
    <p:sldId id="323" r:id="rId5"/>
    <p:sldId id="319" r:id="rId6"/>
    <p:sldId id="269" r:id="rId7"/>
    <p:sldId id="275" r:id="rId8"/>
    <p:sldId id="270" r:id="rId9"/>
    <p:sldId id="276" r:id="rId10"/>
    <p:sldId id="277" r:id="rId11"/>
    <p:sldId id="258" r:id="rId12"/>
    <p:sldId id="260" r:id="rId13"/>
    <p:sldId id="261" r:id="rId14"/>
    <p:sldId id="262" r:id="rId15"/>
    <p:sldId id="264" r:id="rId16"/>
    <p:sldId id="272" r:id="rId17"/>
    <p:sldId id="273" r:id="rId18"/>
    <p:sldId id="278" r:id="rId19"/>
    <p:sldId id="279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9" r:id="rId28"/>
    <p:sldId id="291" r:id="rId29"/>
    <p:sldId id="292" r:id="rId30"/>
    <p:sldId id="294" r:id="rId31"/>
    <p:sldId id="295" r:id="rId32"/>
    <p:sldId id="296" r:id="rId33"/>
    <p:sldId id="297" r:id="rId34"/>
    <p:sldId id="298" r:id="rId35"/>
    <p:sldId id="299" r:id="rId36"/>
    <p:sldId id="314" r:id="rId37"/>
    <p:sldId id="321" r:id="rId38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7614" autoAdjust="0"/>
    <p:restoredTop sz="94600"/>
  </p:normalViewPr>
  <p:slideViewPr>
    <p:cSldViewPr>
      <p:cViewPr>
        <p:scale>
          <a:sx n="100" d="100"/>
          <a:sy n="100" d="100"/>
        </p:scale>
        <p:origin x="90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B725E-09E7-4DF8-914E-0814F882FC75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1FB42-94E4-41C2-93F7-1BA193F5C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194A0-9AB2-4DDA-9501-D7D5FE8CDA3B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6736C-9953-4FD7-9F9E-BFE753FD041C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1FB42-94E4-41C2-93F7-1BA193F5C76E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6736C-9953-4FD7-9F9E-BFE753FD041C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6736C-9953-4FD7-9F9E-BFE753FD041C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6736C-9953-4FD7-9F9E-BFE753FD041C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1FB42-94E4-41C2-93F7-1BA193F5C76E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85F0425-7FF5-4921-84AD-3177EF1D29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E4129-0042-4BA0-910C-64A06E0E5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79B23-C6DE-4838-BBDA-6DF47454A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8A6D4-8147-4F5A-ACDB-FFD273ED7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641FB-1538-4C56-9A9F-654DD6948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16784-0D52-42E0-95CA-7C426EDC5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CE426-8D66-4038-A9AA-627A1EA52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27160-A8D5-455E-8FDF-6C382AD24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3F8D5-842B-4152-AA4F-F79CC9245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24172-94F6-4B3F-A214-D8CD65999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E1B29-2712-454C-AE4A-45153590D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205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5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5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57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5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2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3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4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6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4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5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9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8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8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83" name="Rectangle 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84" name="Rectangle 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85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8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/>
            </a:lvl1pPr>
          </a:lstStyle>
          <a:p>
            <a:pPr>
              <a:defRPr/>
            </a:pPr>
            <a:fld id="{56B74CF7-0A4C-4B42-BA51-B2EF6662A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92;&#1086;&#1085;-&#1087;&#1088;&#1080;&#1103;&#1090;&#1085;&#1072;&#1103;%20&#1084;&#1091;&#1079;&#1099;&#1082;&#1072;.wma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 sz="quarter"/>
          </p:nvPr>
        </p:nvSpPr>
        <p:spPr>
          <a:xfrm>
            <a:off x="285720" y="500042"/>
            <a:ext cx="8629680" cy="428628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3600" i="1" dirty="0" smtClean="0"/>
              <a:t>Тема: «Коррекция и формирование правильной осанки через систему занятий</a:t>
            </a:r>
            <a:br>
              <a:rPr lang="ru-RU" sz="3600" i="1" dirty="0" smtClean="0"/>
            </a:br>
            <a:r>
              <a:rPr lang="ru-RU" sz="3600" i="1" dirty="0" smtClean="0"/>
              <a:t>по оздоровлению позвоночника» </a:t>
            </a:r>
            <a:r>
              <a:rPr lang="ru-RU" sz="3600" dirty="0" smtClean="0"/>
              <a:t> </a:t>
            </a:r>
            <a:br>
              <a:rPr lang="ru-RU" sz="3600" dirty="0" smtClean="0"/>
            </a:br>
            <a:r>
              <a:rPr lang="ru-RU" sz="36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928926" y="5143512"/>
            <a:ext cx="5857916" cy="1214446"/>
          </a:xfrm>
        </p:spPr>
        <p:txBody>
          <a:bodyPr/>
          <a:lstStyle/>
          <a:p>
            <a:r>
              <a:rPr lang="ru-RU" sz="2000" dirty="0" smtClean="0"/>
              <a:t>Автор : учитель физической  культуры</a:t>
            </a:r>
          </a:p>
          <a:p>
            <a:r>
              <a:rPr lang="ru-RU" sz="2000" dirty="0" smtClean="0"/>
              <a:t> </a:t>
            </a:r>
            <a:r>
              <a:rPr lang="en-US" sz="2000" dirty="0" smtClean="0"/>
              <a:t>Павлова</a:t>
            </a:r>
            <a:endParaRPr lang="ru-RU" sz="2000" dirty="0" smtClean="0"/>
          </a:p>
          <a:p>
            <a:r>
              <a:rPr lang="ru-RU" sz="2000" dirty="0" smtClean="0"/>
              <a:t>Наталья Александровна    </a:t>
            </a:r>
          </a:p>
          <a:p>
            <a:r>
              <a:rPr lang="ru-RU" sz="2000" dirty="0" smtClean="0"/>
              <a:t> </a:t>
            </a:r>
          </a:p>
          <a:p>
            <a:pPr>
              <a:defRPr/>
            </a:pPr>
            <a:endParaRPr lang="ru-RU" dirty="0" smtClean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285728"/>
            <a:ext cx="87154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Муниципальное бюджетное общеобразовательное  учреждение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«Средняя общеобразовательная школа №15»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C:\Documents and Settings\Администратор\Рабочий стол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857628"/>
            <a:ext cx="1857388" cy="2786082"/>
          </a:xfrm>
          <a:prstGeom prst="rect">
            <a:avLst/>
          </a:prstGeom>
          <a:noFill/>
        </p:spPr>
      </p:pic>
      <p:pic>
        <p:nvPicPr>
          <p:cNvPr id="6" name="фон-приятная музыка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7">
                <p:cTn id="7" repeatCount="20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42852"/>
            <a:ext cx="7772400" cy="928694"/>
          </a:xfrm>
        </p:spPr>
        <p:txBody>
          <a:bodyPr/>
          <a:lstStyle/>
          <a:p>
            <a:r>
              <a:rPr lang="ru-RU" sz="3600" b="1" dirty="0" smtClean="0"/>
              <a:t>Укрепление позвоночника.</a:t>
            </a:r>
            <a:r>
              <a:rPr lang="ru-RU" sz="3600" b="1" u="sng" dirty="0" smtClean="0"/>
              <a:t/>
            </a:r>
            <a:br>
              <a:rPr lang="ru-RU" sz="3600" b="1" u="sng" dirty="0" smtClean="0"/>
            </a:br>
            <a:endParaRPr lang="ru-RU" sz="3600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143372" y="1214422"/>
            <a:ext cx="4357718" cy="508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В этом упражнении позвоночный столб совершенно расслаблен. Идет воздействие на каждый нервный центр. Улучшается состояние тазовой области. Усиливаются мышцы, наиболее значимые для поддержания позвоночника в вытянутом состоянии. Стимулируется рост межпозвонковых хрящей.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	Исходное положение: сядьте на пол, обопритесь на расставленные прямые руки, расположенные чуть сзади тела, ноги согнуты.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	Подымите таз. Тело опирается на расставленные согнутые ноги и прямые руки. Упражнение выполняется в быстром темпе. Подняли тело до горизонтального положения позвоночника. Опустились в исходное положение. [При опускании тела будьте внимательны: оно должно опускаться на пол плавно, без ударов, иначе вы можете получить травму крестцового и копчикового отделов.] Повторите такое движение несколько раз.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5122" name="Picture 2" descr="C:\Documents and Settings\Администратор\Рабочий стол\масленникова\DSC016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56"/>
            <a:ext cx="2714644" cy="2071702"/>
          </a:xfrm>
          <a:prstGeom prst="rect">
            <a:avLst/>
          </a:prstGeom>
          <a:noFill/>
        </p:spPr>
      </p:pic>
      <p:pic>
        <p:nvPicPr>
          <p:cNvPr id="7" name="Picture 2" descr="C:\Documents and Settings\Администратор\Рабочий стол\масленникова\DSC016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572008"/>
            <a:ext cx="3000396" cy="2143140"/>
          </a:xfrm>
          <a:prstGeom prst="rect">
            <a:avLst/>
          </a:prstGeom>
          <a:noFill/>
        </p:spPr>
      </p:pic>
      <p:pic>
        <p:nvPicPr>
          <p:cNvPr id="5124" name="Picture 4" descr="C:\Documents and Settings\Администратор\Рабочий стол\масленникова\DSC016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500306"/>
            <a:ext cx="2857520" cy="21431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5" descr="Описание: http://www.pilateslegko.ru/pictures/upr/01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14414" y="5572140"/>
            <a:ext cx="154622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14" descr="Описание: http://www.pilateslegko.ru/pictures/upr/02.GI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2844" y="2357430"/>
            <a:ext cx="153352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Рисунок 13" descr="Описание: http://www.pilateslegko.ru/pictures/upr/03.GIF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5720" y="3929066"/>
            <a:ext cx="15875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Рисунок 12" descr="Описание: http://www.pilateslegko.ru/pictures/upr/04.GIF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358082" y="4429132"/>
            <a:ext cx="155892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Рисунок 11" descr="Описание: http://www.pilateslegko.ru/pictures/upr/05.GIF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00232" y="1428736"/>
            <a:ext cx="14922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Рисунок 13" descr="Описание: http://www.pilateslegko.ru/pictures/upr/03.GIF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929058" y="1428736"/>
            <a:ext cx="15875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Рисунок 10" descr="Описание: http://www.pilateslegko.ru/pictures/upr/06.GIF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71868" y="5572140"/>
            <a:ext cx="1519238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Рисунок 9" descr="Описание: http://www.pilateslegko.ru/pictures/upr/07.GIF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15074" y="1500174"/>
            <a:ext cx="15462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Рисунок 8" descr="Описание: http://www.pilateslegko.ru/pictures/upr/08.GIF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500826" y="3071810"/>
            <a:ext cx="15065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Рисунок 7" descr="Описание: http://www.pilateslegko.ru/pictures/upr/09.GIF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29256" y="5572140"/>
            <a:ext cx="1519238" cy="112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85721" y="428604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Пилатес </a:t>
            </a:r>
            <a:endParaRPr lang="ru-RU" sz="3600" dirty="0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85984" y="357166"/>
            <a:ext cx="664373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</a:rPr>
              <a:t>укрепление мускулатуры, улучшение координации и баланса тела, улучшение осанки, стимулирование циркуляции и повышенное восприятие собственного тела.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2050" name="Picture 2" descr="C:\Documents and Settings\Администратор\Рабочий стол\i (1)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14546" y="2857496"/>
            <a:ext cx="3714776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29058" y="214290"/>
            <a:ext cx="4857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</a:rPr>
              <a:t>Раскачивание</a:t>
            </a:r>
          </a:p>
        </p:txBody>
      </p:sp>
      <p:pic>
        <p:nvPicPr>
          <p:cNvPr id="23554" name="Picture 2" descr="C:\Documents and Settings\Администратор\Рабочий стол\DSC016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572008"/>
            <a:ext cx="3187200" cy="2176086"/>
          </a:xfrm>
          <a:prstGeom prst="rect">
            <a:avLst/>
          </a:prstGeom>
          <a:noFill/>
        </p:spPr>
      </p:pic>
      <p:pic>
        <p:nvPicPr>
          <p:cNvPr id="21506" name="Picture 2" descr="C:\Documents and Settings\Администратор\Рабочий стол\DSC016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643182"/>
            <a:ext cx="3071834" cy="2428892"/>
          </a:xfrm>
          <a:prstGeom prst="rect">
            <a:avLst/>
          </a:prstGeom>
          <a:noFill/>
        </p:spPr>
      </p:pic>
      <p:pic>
        <p:nvPicPr>
          <p:cNvPr id="8" name="Picture 3" descr="C:\Documents and Settings\Администратор\Рабочий стол\DSC015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857232"/>
            <a:ext cx="3357586" cy="221457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4282" y="714356"/>
            <a:ext cx="392909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1600" dirty="0" smtClean="0">
                <a:latin typeface="+mj-lt"/>
                <a:ea typeface="Times New Roman" pitchFamily="18" charset="0"/>
                <a:cs typeface="Times New Roman" pitchFamily="18" charset="0"/>
              </a:rPr>
              <a:t>Упражнение  пилатес «раскачивание» поможет обрести равновесие и улучшить баланс тела, растянуть позвоночник.</a:t>
            </a:r>
            <a:endParaRPr lang="ru-RU" sz="1600" dirty="0" smtClean="0">
              <a:latin typeface="+mj-lt"/>
            </a:endParaRPr>
          </a:p>
          <a:p>
            <a:pPr lvl="0" eaLnBrk="0" hangingPunct="0"/>
            <a:r>
              <a:rPr lang="ru-RU" sz="1600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И.п</a:t>
            </a:r>
            <a:r>
              <a:rPr lang="ru-RU" sz="1600" dirty="0" smtClean="0">
                <a:latin typeface="+mj-lt"/>
                <a:ea typeface="Times New Roman" pitchFamily="18" charset="0"/>
                <a:cs typeface="Times New Roman" pitchFamily="18" charset="0"/>
              </a:rPr>
              <a:t> -сед , спина прямая, ноги согнуть в коленях, руки под колени. Макушкой тянуться наверх, вытягивая позвоночник. Удлиняйтесь, растите.</a:t>
            </a:r>
            <a:endParaRPr lang="ru-RU" sz="1600" dirty="0" smtClean="0">
              <a:latin typeface="+mj-lt"/>
            </a:endParaRPr>
          </a:p>
          <a:p>
            <a:pPr lvl="0" eaLnBrk="0" hangingPunct="0"/>
            <a:r>
              <a:rPr lang="ru-RU" sz="1600" dirty="0" smtClean="0">
                <a:latin typeface="+mj-lt"/>
                <a:ea typeface="Times New Roman" pitchFamily="18" charset="0"/>
                <a:cs typeface="Times New Roman" pitchFamily="18" charset="0"/>
              </a:rPr>
              <a:t>Ступни прижаты к полу, но без напряжения.</a:t>
            </a:r>
            <a:endParaRPr lang="ru-RU" sz="1600" dirty="0" smtClean="0">
              <a:latin typeface="+mj-lt"/>
            </a:endParaRPr>
          </a:p>
          <a:p>
            <a:pPr lvl="0" eaLnBrk="0" hangingPunct="0"/>
            <a:r>
              <a:rPr lang="ru-RU" sz="1600" dirty="0" smtClean="0">
                <a:latin typeface="+mj-lt"/>
                <a:ea typeface="Times New Roman" pitchFamily="18" charset="0"/>
                <a:cs typeface="Times New Roman" pitchFamily="18" charset="0"/>
              </a:rPr>
              <a:t>Округлите спину, и опускайтесь</a:t>
            </a:r>
          </a:p>
          <a:p>
            <a:pPr lvl="0" eaLnBrk="0" hangingPunct="0"/>
            <a:r>
              <a:rPr lang="ru-RU" sz="1600" dirty="0" smtClean="0">
                <a:latin typeface="+mj-lt"/>
                <a:ea typeface="Times New Roman" pitchFamily="18" charset="0"/>
                <a:cs typeface="Times New Roman" pitchFamily="18" charset="0"/>
              </a:rPr>
              <a:t> на плечи.</a:t>
            </a:r>
            <a:endParaRPr lang="ru-RU" sz="1600" dirty="0" smtClean="0">
              <a:latin typeface="+mj-lt"/>
            </a:endParaRPr>
          </a:p>
          <a:p>
            <a:pPr lvl="0" eaLnBrk="0" hangingPunct="0"/>
            <a:r>
              <a:rPr lang="ru-RU" sz="1600" dirty="0" smtClean="0">
                <a:latin typeface="+mj-lt"/>
                <a:ea typeface="Times New Roman" pitchFamily="18" charset="0"/>
                <a:cs typeface="Times New Roman" pitchFamily="18" charset="0"/>
              </a:rPr>
              <a:t>Позвоночник должен впечататься в коврик. Спина должны быть круглой. Голова должна являться продолжением спины, не запрокидывайте ее.</a:t>
            </a:r>
            <a:endParaRPr lang="ru-RU" sz="1600" dirty="0" smtClean="0">
              <a:latin typeface="+mj-lt"/>
            </a:endParaRPr>
          </a:p>
          <a:p>
            <a:pPr lvl="0" eaLnBrk="0" hangingPunct="0"/>
            <a:r>
              <a:rPr lang="ru-RU" sz="1600" dirty="0" smtClean="0">
                <a:latin typeface="+mj-lt"/>
                <a:ea typeface="Times New Roman" pitchFamily="18" charset="0"/>
                <a:cs typeface="Times New Roman" pitchFamily="18" charset="0"/>
              </a:rPr>
              <a:t>Медленно раскачиваться. Начинать движение наверх до и.п. </a:t>
            </a:r>
          </a:p>
          <a:p>
            <a:pPr lvl="0" eaLnBrk="0" hangingPunct="0"/>
            <a:r>
              <a:rPr lang="ru-RU" sz="1600" dirty="0" smtClean="0">
                <a:latin typeface="+mj-lt"/>
                <a:ea typeface="Times New Roman" pitchFamily="18" charset="0"/>
                <a:cs typeface="Times New Roman" pitchFamily="18" charset="0"/>
              </a:rPr>
              <a:t>Вернувшись в и. п. потянуть спину, потянуться макушкой наверх.</a:t>
            </a:r>
          </a:p>
          <a:p>
            <a:pPr lvl="0" eaLnBrk="0" hangingPunct="0"/>
            <a:r>
              <a:rPr lang="ru-RU" sz="1600" dirty="0" smtClean="0">
                <a:latin typeface="+mj-lt"/>
                <a:ea typeface="Times New Roman" pitchFamily="18" charset="0"/>
                <a:cs typeface="Times New Roman" pitchFamily="18" charset="0"/>
              </a:rPr>
              <a:t>Повторить пять-шесть раз без пауз</a:t>
            </a:r>
            <a:r>
              <a:rPr lang="ru-RU" sz="1600" dirty="0" smtClean="0">
                <a:latin typeface="+mj-lt"/>
              </a:rPr>
              <a:t> .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14282" y="214290"/>
            <a:ext cx="87154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                 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Растяжение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+mj-lt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5572132" y="1500174"/>
            <a:ext cx="3357586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+mn-lt"/>
                <a:ea typeface="Times New Roman" pitchFamily="18" charset="0"/>
                <a:cs typeface="Times New Roman" pitchFamily="18" charset="0"/>
              </a:rPr>
              <a:t>И.п.- 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ежа на спине, руки вытянуты вдоль тела, не напряжены. Ноги слегка согнуты.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Ступни во время упражнения не отрываются от пола.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Поднять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обе ноги, согнуть их, колени направлены к груди. Обхватить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обе ноги руками поверх голеностопных суставов и тянуть колени к груди. Голову и плечи тянуть наверх от колена. Это движение выполняется на выдохе.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+mn-lt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твести руки с ног и вытягивать одновременно обе ноги наверх. Это движение делается на вдохе.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Делать упражнение шесть- восемь раз, ориентируясь на свое дыхание.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Вернитесь в исходное положение, когда ступы стоят на коврике.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 </a:t>
            </a:r>
          </a:p>
        </p:txBody>
      </p:sp>
      <p:pic>
        <p:nvPicPr>
          <p:cNvPr id="4" name="Picture 3" descr="C:\Documents and Settings\Администратор\Рабочий стол\DSC015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643182"/>
            <a:ext cx="2714644" cy="2143140"/>
          </a:xfrm>
          <a:prstGeom prst="rect">
            <a:avLst/>
          </a:prstGeom>
          <a:noFill/>
        </p:spPr>
      </p:pic>
      <p:pic>
        <p:nvPicPr>
          <p:cNvPr id="3" name="Picture 2" descr="C:\Documents and Settings\Администратор\Рабочий стол\DSC015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714884"/>
            <a:ext cx="2928958" cy="1928826"/>
          </a:xfrm>
          <a:prstGeom prst="rect">
            <a:avLst/>
          </a:prstGeom>
          <a:noFill/>
        </p:spPr>
      </p:pic>
      <p:pic>
        <p:nvPicPr>
          <p:cNvPr id="2" name="Picture 2" descr="C:\Documents and Settings\Администратор\Рабочий стол\DSC016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857496"/>
            <a:ext cx="2571800" cy="2000264"/>
          </a:xfrm>
          <a:prstGeom prst="rect">
            <a:avLst/>
          </a:prstGeom>
          <a:noFill/>
        </p:spPr>
      </p:pic>
      <p:pic>
        <p:nvPicPr>
          <p:cNvPr id="20483" name="Picture 3" descr="C:\Documents and Settings\Администратор\Рабочий стол\DSC015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1000108"/>
            <a:ext cx="3000396" cy="2000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42844" y="214290"/>
            <a:ext cx="62151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Поочередное растяжение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+mj-lt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85720" y="857232"/>
            <a:ext cx="557216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Упражнение пилатес «поочередное растяжение» упражнение на попеременное вытягивание то одной, то другой ноги.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Исходное положение лежа, руки лежат параллельно телу, они свободны. Ноги слегка согнуты, ступни прижаты к полу.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Поднимайте обе ноги, согните их в коленях и прижимайте к груди. Левую ногу обхватите руками ниже колена и тяните ее к груди. В это время правую ногу уводите наверх, выпрямляя и вытягивая ее наверх. При этом голову и плечи притягивайте к колену, отрывая от пола.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Теперь поменяйте ноги.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Держите локти наружу.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Во время выполнения упражнения необходимо тянуться кончиками пальцев ног наверх, как бы растягивая тело.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Сделайте пять – восемь раз на каждую ногу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 </a:t>
            </a:r>
          </a:p>
        </p:txBody>
      </p:sp>
      <p:pic>
        <p:nvPicPr>
          <p:cNvPr id="21506" name="Picture 2" descr="C:\Documents and Settings\Администратор\Рабочий стол\DSC015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14290"/>
            <a:ext cx="2714644" cy="2390400"/>
          </a:xfrm>
          <a:prstGeom prst="rect">
            <a:avLst/>
          </a:prstGeom>
          <a:noFill/>
        </p:spPr>
      </p:pic>
      <p:pic>
        <p:nvPicPr>
          <p:cNvPr id="21507" name="Picture 3" descr="C:\Documents and Settings\Администратор\Рабочий стол\DSC015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786190"/>
            <a:ext cx="2786082" cy="2714644"/>
          </a:xfrm>
          <a:prstGeom prst="rect">
            <a:avLst/>
          </a:prstGeom>
          <a:noFill/>
        </p:spPr>
      </p:pic>
      <p:pic>
        <p:nvPicPr>
          <p:cNvPr id="7" name="Picture 2" descr="C:\Documents and Settings\Администратор\Рабочий стол\DSC016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500570"/>
            <a:ext cx="3143272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214546" y="285728"/>
            <a:ext cx="65008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Растяжение позвоночника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+mj-lt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5072066" y="1000108"/>
            <a:ext cx="3857652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Цель этого упражнения пилатес – растяжение позвоночника.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И.П- сед , спина  прямая, руки под коленями. Пальцы ног и ступни тянутся к колену.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Вытянуть руки вперед. На выдохе медленно начинать сгибаться вперед.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+mj-lt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оясница должна оставаться прямой, скручиваться должна только верхняя часть позвоночника.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Тянитесь далеко вперед. Ноги можно слегка согнуть.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Скручивать позвонок за позвонком, медленно опускать голову между руками к ногам.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+mj-lt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ытянуть руки как можно дальше вперед, тянитесь макушкой вперед.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Не останавливаться, продолжать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движение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 и.п.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Повторите пять – восемь раз.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 </a:t>
            </a:r>
          </a:p>
        </p:txBody>
      </p:sp>
      <p:pic>
        <p:nvPicPr>
          <p:cNvPr id="24578" name="Picture 2" descr="C:\Documents and Settings\Администратор\Рабочий стол\DSC016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643314"/>
            <a:ext cx="3000396" cy="2643206"/>
          </a:xfrm>
          <a:prstGeom prst="rect">
            <a:avLst/>
          </a:prstGeom>
          <a:noFill/>
        </p:spPr>
      </p:pic>
      <p:pic>
        <p:nvPicPr>
          <p:cNvPr id="7" name="Picture 2" descr="C:\Documents and Settings\Администратор\Рабочий стол\DSC016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142984"/>
            <a:ext cx="3071834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33207" y="1664038"/>
          <a:ext cx="6077585" cy="3479474"/>
        </p:xfrm>
        <a:graphic>
          <a:graphicData uri="http://schemas.openxmlformats.org/drawingml/2006/table">
            <a:tbl>
              <a:tblPr/>
              <a:tblGrid>
                <a:gridCol w="982980"/>
                <a:gridCol w="5094605"/>
              </a:tblGrid>
              <a:tr h="4924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400">
                          <a:latin typeface="Times New Roman"/>
                          <a:ea typeface="Times New Roman"/>
                        </a:rPr>
                        <a:t> – И.п. - стойка, плотно спиной к стенке, хват снизу на уровне таза.      1-2 наклон вперед, лбом коснуться колена; 3-4 – и.п.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– И.п. – стоя плотно спиной к стенке, хват на уровне пояса. 1-2 –     оттягиваясь прямым телом, левую ногу согнуть вперед; 3-4 – и.п.; 5-8 – то же с другой ноги.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– И.п. – стоя плотно животом к стенке, хват прямыми руками над головой; 1 – мах прямыми ногами назад; 2 – и.п.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– И.п. – вис спиной к стенке, хват за верхнюю рейку 1-2 – ноги вправо; 3-4 – и.п.; 5-8 –то же влево.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5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– И.п. лежа на спине головой к стенке, хват за нижнюю рейку. 1 – ноги вперед; 2 – ноги влево, коснуться пола; 3 – ноги вперед; 4 – и.п.; 5-8 то же в другую сторону.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6 – </a:t>
                      </a:r>
                      <a:r>
                        <a:rPr lang="ru-RU" sz="1400">
                          <a:latin typeface="Times New Roman"/>
                          <a:ea typeface="Times New Roman"/>
                        </a:rPr>
                        <a:t>И.п. – лежа на спине, хват за нижнюю рейку. 1-2 – сгибая ноги коснуться коленями лба 3-4 – и.п.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7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– И.п. – стоя на нижней рейке лицом к стенке, хват на высоте груди. 1-2 – оттягиваясь, вис присев; 3-4 – и.п.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42844" y="285728"/>
            <a:ext cx="885831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j-lt"/>
                <a:ea typeface="Times New Roman" pitchFamily="18" charset="0"/>
              </a:rPr>
              <a:t>САМОСТОЯТЕЛЬНЫЕ  ДИФФЕРЕНЦИРОВАННЫЕ  ЗАДАНИЯ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j-lt"/>
                <a:ea typeface="Times New Roman" pitchFamily="18" charset="0"/>
              </a:rPr>
              <a:t>ГРУППА  №  1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При выполнении  упражнений плотно прижиматься спиной к гимнастической стенке или матам.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Если останется время выполнить лазание по шведской стенке.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Со стенки не прыгать.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33207" y="1615440"/>
          <a:ext cx="6077585" cy="3659500"/>
        </p:xfrm>
        <a:graphic>
          <a:graphicData uri="http://schemas.openxmlformats.org/drawingml/2006/table">
            <a:tbl>
              <a:tblPr/>
              <a:tblGrid>
                <a:gridCol w="868680"/>
                <a:gridCol w="520890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400">
                          <a:latin typeface="Times New Roman"/>
                          <a:ea typeface="Times New Roman"/>
                        </a:rPr>
                        <a:t> – И.п. – стоя лицом к стенке на расстоянии одного шага, хват за рейку как можно выше; 1-2 прогибаясь, провиснуть на руках, ноги с места не сдвигать; 3-4 – и.п.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2 –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И.п. – сед лицом к стенке, носки ног на второй рейке, руки слегка отставлены назад; 3-4 – и.п.; 5-8 – то же с другой ноги.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– И.п. – лежа на спине головой к стенке, хват за нижнюю рейку. 1 – махом коснуться ногами стенки; 2-3 – держать; 4 – и.п.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4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– И.п. – лежа на спине, носки на первой рейке, руки вверху. 1-2 сед с наклоном, руками касаться носков; 3-4 – и.п.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5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– И.п. – стойка спиной к стенке на расстоянии полушага. 1-2 – наклон назад, руками взяться за рейку; 3-4 – и.п.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6 </a:t>
                      </a:r>
                      <a:r>
                        <a:rPr lang="ru-RU" sz="1400">
                          <a:latin typeface="Times New Roman"/>
                          <a:ea typeface="Times New Roman"/>
                        </a:rPr>
                        <a:t>– И.п. – стоя плотно спиной к стенке, хват на уровне головы. 1-2 – шаг правой ногой вперед и, разгибая руки, прогнуться 3-4 – и.п.; 5-8 – то же с другой ноги.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7 –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И.п. – стоя лицом к стенке на расстоянии одного шага, руки на рейке на уровне пояса. 1-3 – три пружинистых наклона вперед, оттягиваясь от стенки. 4 – и.п.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00034" y="285728"/>
            <a:ext cx="84296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j-lt"/>
                <a:ea typeface="Times New Roman" pitchFamily="18" charset="0"/>
              </a:rPr>
              <a:t>САМОСТОЯТЕЛЬНЫЕ  ДИФФЕРЕНЦИРОВАННЫЕ  ЗАДАНИЯ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j-lt"/>
                <a:ea typeface="Times New Roman" pitchFamily="18" charset="0"/>
              </a:rPr>
              <a:t>                                                    ГРУППА  №  2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             При выполнении упражнений плотно прижаться к стенке, матам.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14290"/>
            <a:ext cx="7772400" cy="1538310"/>
          </a:xfrm>
        </p:spPr>
        <p:txBody>
          <a:bodyPr/>
          <a:lstStyle/>
          <a:p>
            <a:r>
              <a:rPr lang="ru-RU" sz="3200" b="1" dirty="0" smtClean="0"/>
              <a:t>Растяжение шеи и укрепление верхней части спины.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428992" y="1643050"/>
            <a:ext cx="4929222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Встаньте в положение правильной осанки: подбородок приподнят, спина прямая, живот подтянут. Раздвиньте ноги на ширину ступни, расслабьте мускулы. Сомкните руки за головой, наклоните голову вперед. Теперь попробуйте вернуть ее в исходное положение, оказывая сопротивление руками. Время выполнения – шесть секунд. Чтобы уложиться в это время, делая упражнение, размеренно считайте: «Одна тысяча один, одна тысяча два… одна тысяча шесть».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Повторите упражнение. Голову сначала удерживайте прямо. Затем запрокиньте ее как можно дальше назад. Не забывайте максимально растягивать шею.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170" name="Picture 2" descr="C:\Documents and Settings\Администратор\Рабочий стол\масленникова\DSC016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2428892" cy="1785950"/>
          </a:xfrm>
          <a:prstGeom prst="rect">
            <a:avLst/>
          </a:prstGeom>
          <a:noFill/>
        </p:spPr>
      </p:pic>
      <p:pic>
        <p:nvPicPr>
          <p:cNvPr id="7171" name="Picture 3" descr="C:\Documents and Settings\Администратор\Рабочий стол\масленникова\DSC016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214686"/>
            <a:ext cx="2571768" cy="2071702"/>
          </a:xfrm>
          <a:prstGeom prst="rect">
            <a:avLst/>
          </a:prstGeom>
          <a:noFill/>
        </p:spPr>
      </p:pic>
      <p:pic>
        <p:nvPicPr>
          <p:cNvPr id="7172" name="Picture 4" descr="C:\Documents and Settings\Администратор\Рабочий стол\масленникова\DSC016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4572008"/>
            <a:ext cx="2571768" cy="2071702"/>
          </a:xfrm>
          <a:prstGeom prst="rect">
            <a:avLst/>
          </a:prstGeom>
          <a:noFill/>
        </p:spPr>
      </p:pic>
      <p:pic>
        <p:nvPicPr>
          <p:cNvPr id="7" name="Picture 2" descr="C:\Documents and Settings\Администратор\Рабочий стол\масленникова\DSC016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572008"/>
            <a:ext cx="2500330" cy="2000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85728"/>
            <a:ext cx="7772400" cy="857256"/>
          </a:xfrm>
        </p:spPr>
        <p:txBody>
          <a:bodyPr/>
          <a:lstStyle/>
          <a:p>
            <a:r>
              <a:rPr lang="ru-RU" sz="3600" b="1" dirty="0" smtClean="0"/>
              <a:t>Укрепление и растяжение спины.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143372" y="857232"/>
            <a:ext cx="457203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Если вы часто ощущаете усталость в спине, это упражнение именно для вас.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	Встаньте прямо, ноги на ширине ступни. Поднимитесь на носки и вытяните руки вперед. Затем хорошенько расслабьтесь. Нагнитесь, положите ладони на ноги позади колен, втяните живот. Внимание: попытайтесь напрячь спину, сопротивляясь руками этому движению. Удерживайте данное положение в течение шести секунд. Не забывайте считать: «Одна тысяча один… одна тысяча шесть». Расслабьтесь… напрягитесь… расслабьтесь.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2" descr="C:\Documents and Settings\Администратор\Рабочий стол\масленникова\DSC016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14356"/>
            <a:ext cx="2428892" cy="2071702"/>
          </a:xfrm>
          <a:prstGeom prst="rect">
            <a:avLst/>
          </a:prstGeom>
          <a:noFill/>
        </p:spPr>
      </p:pic>
      <p:pic>
        <p:nvPicPr>
          <p:cNvPr id="8194" name="Picture 2" descr="C:\Documents and Settings\Администратор\Рабочий стол\масленникова\DSC01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643182"/>
            <a:ext cx="2643206" cy="1857388"/>
          </a:xfrm>
          <a:prstGeom prst="rect">
            <a:avLst/>
          </a:prstGeom>
          <a:noFill/>
        </p:spPr>
      </p:pic>
      <p:pic>
        <p:nvPicPr>
          <p:cNvPr id="8195" name="Picture 3" descr="C:\Documents and Settings\Администратор\Рабочий стол\масленникова\DSC016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4500570"/>
            <a:ext cx="2857520" cy="1857388"/>
          </a:xfrm>
          <a:prstGeom prst="rect">
            <a:avLst/>
          </a:prstGeom>
          <a:noFill/>
        </p:spPr>
      </p:pic>
      <p:pic>
        <p:nvPicPr>
          <p:cNvPr id="7" name="Picture 2" descr="C:\Documents and Settings\Администратор\Рабочий стол\масленникова\DSC016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929198"/>
            <a:ext cx="3143272" cy="172294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357166"/>
            <a:ext cx="850112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Цель программы – коррекция осанки и стопы, укрепление дыхательной системы, закаливание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 Задачи: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1.Формирование и закрепление осанки,  за счёт укрепления мышечного аппарата спины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2.Укрепление мышц стопы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3.Нормализация функциональных возможностей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дыхательной системы посредством дыхательных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упражнений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4282" y="3500438"/>
            <a:ext cx="457203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ОЖИДАЕМЫЕ  РЕЗУЛЬТАТЫ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1.Повышение уровня общей физической подготовленности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2.Улучшение деятельности всех систем организаций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3.Увеличение работоспособности и эмоционального тонуса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5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4" name="Picture 4" descr="Фото0001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643050"/>
            <a:ext cx="2928958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 descr="Фото0002_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071942"/>
            <a:ext cx="2928958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14290"/>
            <a:ext cx="7772400" cy="1143008"/>
          </a:xfrm>
        </p:spPr>
        <p:txBody>
          <a:bodyPr/>
          <a:lstStyle/>
          <a:p>
            <a:r>
              <a:rPr lang="ru-RU" sz="3600" b="1" dirty="0" smtClean="0"/>
              <a:t>Вращение головой для укрепления верхней части спины.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143504" y="928670"/>
            <a:ext cx="35719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Встаньте прямо. Постарайтесь хорошо расслабиться. Опустите подбородок на грудь. Начните вращение головой. Медленно поворачиваем голову: левое ухо касается левого плеча, затем затылок касается спины, правое ухо – правого плеча, подбородок – груди. Постепенно идем по кругу. Делайте это упражнение медленно. Хорошо растягивайте шейные мускулы и позвонки. Вращение головой выполняется 20 раз в одну сторону и столько же – в другую.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+mj-lt"/>
                <a:ea typeface="Times New Roman" pitchFamily="18" charset="0"/>
              </a:rPr>
              <a:t>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Упражнение хорошо помогает для растяжения шейных позвонков.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2" descr="C:\Documents and Settings\Администратор\Рабочий стол\масленникова\DSC016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2571768" cy="1643074"/>
          </a:xfrm>
          <a:prstGeom prst="rect">
            <a:avLst/>
          </a:prstGeom>
          <a:noFill/>
        </p:spPr>
      </p:pic>
      <p:pic>
        <p:nvPicPr>
          <p:cNvPr id="9220" name="Picture 4" descr="C:\Documents and Settings\Администратор\Рабочий стол\масленникова\DSC016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5000636"/>
            <a:ext cx="2857520" cy="1714512"/>
          </a:xfrm>
          <a:prstGeom prst="rect">
            <a:avLst/>
          </a:prstGeom>
          <a:noFill/>
        </p:spPr>
      </p:pic>
      <p:pic>
        <p:nvPicPr>
          <p:cNvPr id="9221" name="Picture 5" descr="C:\Documents and Settings\Администратор\Рабочий стол\масленникова\DSC016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5143512"/>
            <a:ext cx="2428892" cy="1508628"/>
          </a:xfrm>
          <a:prstGeom prst="rect">
            <a:avLst/>
          </a:prstGeom>
          <a:noFill/>
        </p:spPr>
      </p:pic>
      <p:pic>
        <p:nvPicPr>
          <p:cNvPr id="9218" name="Picture 2" descr="C:\Documents and Settings\Администратор\Рабочий стол\масленникова\DSC016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2571744"/>
            <a:ext cx="2714644" cy="1857388"/>
          </a:xfrm>
          <a:prstGeom prst="rect">
            <a:avLst/>
          </a:prstGeom>
          <a:noFill/>
        </p:spPr>
      </p:pic>
      <p:pic>
        <p:nvPicPr>
          <p:cNvPr id="9219" name="Picture 3" descr="C:\Documents and Settings\Администратор\Рабочий стол\масленникова\DSC016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286256"/>
            <a:ext cx="2143140" cy="1785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42852"/>
            <a:ext cx="7772400" cy="1428760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sz="3600" b="1" dirty="0" smtClean="0"/>
              <a:t>Укрепление всего позвоночника.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357818" y="1643050"/>
            <a:ext cx="328614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Встаньте прямо, ноги на ширине плеч, руки свободно опущены. Начали повороты всем корпусом то в одну, то в другую сторону. Постарайтесь заглянуть через плечо как можно дальше.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42" name="Picture 2" descr="C:\Documents and Settings\Администратор\Рабочий стол\масленникова\DSC016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142984"/>
            <a:ext cx="2571768" cy="2000264"/>
          </a:xfrm>
          <a:prstGeom prst="rect">
            <a:avLst/>
          </a:prstGeom>
          <a:noFill/>
        </p:spPr>
      </p:pic>
      <p:pic>
        <p:nvPicPr>
          <p:cNvPr id="10243" name="Picture 3" descr="C:\Documents and Settings\Администратор\Рабочий стол\масленникова\DSC016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000372"/>
            <a:ext cx="2143140" cy="2071702"/>
          </a:xfrm>
          <a:prstGeom prst="rect">
            <a:avLst/>
          </a:prstGeom>
          <a:noFill/>
        </p:spPr>
      </p:pic>
      <p:pic>
        <p:nvPicPr>
          <p:cNvPr id="10244" name="Picture 4" descr="C:\Documents and Settings\Администратор\Рабочий стол\масленникова\DSC016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500570"/>
            <a:ext cx="2428892" cy="1857388"/>
          </a:xfrm>
          <a:prstGeom prst="rect">
            <a:avLst/>
          </a:prstGeom>
          <a:noFill/>
        </p:spPr>
      </p:pic>
      <p:pic>
        <p:nvPicPr>
          <p:cNvPr id="7" name="Picture 2" descr="C:\Documents and Settings\Администратор\Рабочий стол\масленникова\DSC016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4500570"/>
            <a:ext cx="2571768" cy="18573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14290"/>
            <a:ext cx="7772400" cy="1000132"/>
          </a:xfrm>
        </p:spPr>
        <p:txBody>
          <a:bodyPr/>
          <a:lstStyle/>
          <a:p>
            <a:r>
              <a:rPr lang="ru-RU" sz="3600" b="1" dirty="0" smtClean="0"/>
              <a:t>Развитие гибкости позвоночника.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4929190" y="1071546"/>
            <a:ext cx="3286148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Встаньте прямо, ноги вместе. Прямые руки подняты над головой. Сделайте наклон вперед. Попытайтесь пальцами рук коснуться пальцев ног. Внимание! Ноги сгибать нельзя. Возвратитесь в исходное положение. Руки не опускать! Отклонитесь как можно дальше назад. Руки и голова идут назад вместе со всем корпусом. Вернитесь в исходное положение.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Повторите упражнение 10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pitchFamily="34" charset="0"/>
                <a:ea typeface="Times New Roman" pitchFamily="18" charset="0"/>
              </a:rPr>
              <a:t>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раз.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267" name="Picture 3" descr="C:\Documents and Settings\Администратор\Рабочий стол\масленникова\DSC01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00438"/>
            <a:ext cx="2071702" cy="2428892"/>
          </a:xfrm>
          <a:prstGeom prst="rect">
            <a:avLst/>
          </a:prstGeom>
          <a:noFill/>
        </p:spPr>
      </p:pic>
      <p:pic>
        <p:nvPicPr>
          <p:cNvPr id="11268" name="Picture 4" descr="C:\Documents and Settings\Администратор\Рабочий стол\масленникова\DSC016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214818"/>
            <a:ext cx="2071702" cy="2214578"/>
          </a:xfrm>
          <a:prstGeom prst="rect">
            <a:avLst/>
          </a:prstGeom>
          <a:noFill/>
        </p:spPr>
      </p:pic>
      <p:pic>
        <p:nvPicPr>
          <p:cNvPr id="8" name="Picture 2" descr="C:\Documents and Settings\Администратор\Рабочий стол\масленникова\DSC016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643446"/>
            <a:ext cx="2214578" cy="2000264"/>
          </a:xfrm>
          <a:prstGeom prst="rect">
            <a:avLst/>
          </a:prstGeom>
          <a:noFill/>
        </p:spPr>
      </p:pic>
      <p:pic>
        <p:nvPicPr>
          <p:cNvPr id="9" name="Picture 2" descr="C:\Documents and Settings\Администратор\Рабочий стол\масленникова\DSC016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785794"/>
            <a:ext cx="1928826" cy="1785950"/>
          </a:xfrm>
          <a:prstGeom prst="rect">
            <a:avLst/>
          </a:prstGeom>
          <a:noFill/>
        </p:spPr>
      </p:pic>
      <p:pic>
        <p:nvPicPr>
          <p:cNvPr id="11266" name="Picture 2" descr="C:\Documents and Settings\Администратор\Рабочий стол\масленникова\DSC016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1500174"/>
            <a:ext cx="2214578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14290"/>
            <a:ext cx="7772400" cy="1071570"/>
          </a:xfrm>
        </p:spPr>
        <p:txBody>
          <a:bodyPr/>
          <a:lstStyle/>
          <a:p>
            <a:r>
              <a:rPr lang="ru-RU" sz="3600" b="1" dirty="0" smtClean="0"/>
              <a:t>Вращение позвоночника.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286248" y="1903750"/>
            <a:ext cx="4429156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err="1" smtClean="0">
                <a:latin typeface="Arial" pitchFamily="34" charset="0"/>
                <a:ea typeface="Times New Roman" pitchFamily="18" charset="0"/>
              </a:rPr>
              <a:t>И.п</a:t>
            </a: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: Стойка-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ноги на ширине плеч, руки разведены в стороны.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Повернуть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корпус как можно дальше вправо. Смотрим по направлению движения. Вернулись в исходное положение. Повернули туловище как можно дальше влево.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pitchFamily="34" charset="0"/>
                <a:ea typeface="Times New Roman" pitchFamily="18" charset="0"/>
              </a:rPr>
              <a:t>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Постарались увидеть за спиной тот же предмет, что и при повороте вправо. Итак, влево, вправо, влево, вправо.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Повторите упражнение вправо и влево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pitchFamily="34" charset="0"/>
                <a:ea typeface="Times New Roman" pitchFamily="18" charset="0"/>
              </a:rPr>
              <a:t>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 30 раз.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290" name="Picture 2" descr="C:\Documents and Settings\Администратор\Рабочий стол\масленникова\DSC016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42984"/>
            <a:ext cx="2286016" cy="1928826"/>
          </a:xfrm>
          <a:prstGeom prst="rect">
            <a:avLst/>
          </a:prstGeom>
          <a:noFill/>
        </p:spPr>
      </p:pic>
      <p:pic>
        <p:nvPicPr>
          <p:cNvPr id="12291" name="Picture 3" descr="C:\Documents and Settings\Администратор\Рабочий стол\масленникова\DSC016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786058"/>
            <a:ext cx="2143140" cy="2071702"/>
          </a:xfrm>
          <a:prstGeom prst="rect">
            <a:avLst/>
          </a:prstGeom>
          <a:noFill/>
        </p:spPr>
      </p:pic>
      <p:pic>
        <p:nvPicPr>
          <p:cNvPr id="12292" name="Picture 4" descr="C:\Documents and Settings\Администратор\Рабочий стол\масленникова\DSC016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643446"/>
            <a:ext cx="2225818" cy="2000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r>
              <a:rPr lang="ru-RU" sz="3600" b="1" dirty="0" smtClean="0"/>
              <a:t>Развитие выносливости нижней части позвоночника.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4071934" y="2000240"/>
            <a:ext cx="4572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Лягте на спину, руки в стороны, ноги прямые. Приподнимите слегка ноги, чтобы угол между ними и полом не был больше 30 градусов. Попытайтесь удерживать ноги на протяжении 60 секунд. Не забывайте считать: «Одна тысяча один, одна тысяча два одна тысяча шестьдесят». Каждый раз прибавляйте по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одной-две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секунды.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Это упражнение – хороший тест на выносливость.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314" name="Picture 2" descr="C:\Documents and Settings\Администратор\Рабочий стол\масленникова\DSC01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14488"/>
            <a:ext cx="2857520" cy="1785950"/>
          </a:xfrm>
          <a:prstGeom prst="rect">
            <a:avLst/>
          </a:prstGeom>
          <a:noFill/>
        </p:spPr>
      </p:pic>
      <p:pic>
        <p:nvPicPr>
          <p:cNvPr id="13315" name="Picture 3" descr="C:\Documents and Settings\Администратор\Рабочий стол\масленникова\DSC016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929066"/>
            <a:ext cx="2714644" cy="2000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42852"/>
            <a:ext cx="7772400" cy="1252558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sz="3600" b="1" dirty="0" smtClean="0"/>
              <a:t>Укрепление нижней части позвоночника.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5072066" y="857232"/>
            <a:ext cx="3429024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Лягте на спину, руки в стороны на уровне плеч, ноги вместе. Поднимите вертикально вверх прямую правую ногу. Вытяните носок. Опустите ногу на пол в левой стороны. Постарайтесь пальцами ноги коснуться пола за пальцами левой руки.  Верните ногу в вертикальное положение и положите ее на пол. Повторите такое же движение левой ногой. В этом случае коснитесь ею пола за пальцами правой руки. Начали: правая нога, левая нога, правая нога, левая…Повторите упражнение по 20 раз каждой ногой.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4" descr="C:\Documents and Settings\Администратор\Рабочий стол\масленникова\DSC01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071810"/>
            <a:ext cx="3000396" cy="1571636"/>
          </a:xfrm>
          <a:prstGeom prst="rect">
            <a:avLst/>
          </a:prstGeom>
          <a:noFill/>
        </p:spPr>
      </p:pic>
      <p:pic>
        <p:nvPicPr>
          <p:cNvPr id="5" name="Picture 2" descr="C:\Documents and Settings\Администратор\Рабочий стол\масленникова\DSC016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14422"/>
            <a:ext cx="2928958" cy="1785950"/>
          </a:xfrm>
          <a:prstGeom prst="rect">
            <a:avLst/>
          </a:prstGeom>
          <a:noFill/>
        </p:spPr>
      </p:pic>
      <p:pic>
        <p:nvPicPr>
          <p:cNvPr id="14339" name="Picture 3" descr="C:\Documents and Settings\Администратор\Рабочий стол\масленникова\DSC016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714884"/>
            <a:ext cx="2786082" cy="1785950"/>
          </a:xfrm>
          <a:prstGeom prst="rect">
            <a:avLst/>
          </a:prstGeom>
          <a:noFill/>
        </p:spPr>
      </p:pic>
      <p:pic>
        <p:nvPicPr>
          <p:cNvPr id="14340" name="Picture 4" descr="C:\Documents and Settings\Администратор\Рабочий стол\масленникова\DSC016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5072074"/>
            <a:ext cx="3071834" cy="15001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28604"/>
            <a:ext cx="7772400" cy="1143008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sz="3600" b="1" dirty="0" smtClean="0"/>
              <a:t>Укрепление всего позвоночника.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785786" y="1285860"/>
            <a:ext cx="735811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Лягте на правый бок. Ноги прямые. Колени не сгибайте. Руки лежат свободно. Выпрямите левую ногу и поднимите ее вверх. Медленно верните ногу в исходное положение. Согните левую ногу, прижмите колено к груди. Постарайтесь прикоснуться к колену подбородком. Вернитесь в исходное положение. [При выполнении этого упражнения необходимо следить за правильным положением туловища. Оно должно быть вытянуто в струнку, но не напряжено. Излишний изгиб в шейном и поясничном отделах, если он существует, желательно убрать, т.е. лечь в основную стойку. Руку одну лучше положить под голову и лечь на нее, как на подушку, а второй для устойчивости упереться ладошкой в пол.]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+mj-lt"/>
                <a:ea typeface="Times New Roman" pitchFamily="18" charset="0"/>
              </a:rPr>
              <a:t>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Выполняйте это упражнение 10 раз сначала на правом боку, затем на левом.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5362" name="Picture 2" descr="C:\Documents and Settings\Администратор\Рабочий стол\масленникова\DSC016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256"/>
            <a:ext cx="2500330" cy="1928826"/>
          </a:xfrm>
          <a:prstGeom prst="rect">
            <a:avLst/>
          </a:prstGeom>
          <a:noFill/>
        </p:spPr>
      </p:pic>
      <p:pic>
        <p:nvPicPr>
          <p:cNvPr id="15363" name="Picture 3" descr="C:\Documents and Settings\Администратор\Рабочий стол\масленникова\DSC016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286256"/>
            <a:ext cx="2286016" cy="1928826"/>
          </a:xfrm>
          <a:prstGeom prst="rect">
            <a:avLst/>
          </a:prstGeom>
          <a:noFill/>
        </p:spPr>
      </p:pic>
      <p:pic>
        <p:nvPicPr>
          <p:cNvPr id="15364" name="Picture 4" descr="C:\Documents and Settings\Администратор\Рабочий стол\масленникова\DSC016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286256"/>
            <a:ext cx="2571768" cy="19288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28604"/>
            <a:ext cx="7772400" cy="928694"/>
          </a:xfrm>
        </p:spPr>
        <p:txBody>
          <a:bodyPr/>
          <a:lstStyle/>
          <a:p>
            <a:r>
              <a:rPr lang="ru-RU" sz="3600" b="1" dirty="0" smtClean="0"/>
              <a:t>Укрепление верхней части позвоночника.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4286248" y="1928802"/>
            <a:ext cx="4000528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Встаньте прямо, ноги вместе или слегка расставлены. Приподнимите плечи как можно выше и плавно отводите их назад, а затем вперед. Постарайтесь отводить плечи как можно дальше. Повторите упражнение 15 раз. Сделайте паузу. Повторите упражнение 15 раз в обратном порядке.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Ежедневно увеличивайте продолжительность занятия.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Максимальное количество движений – до 30 в каждую сторону.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6386" name="Picture 2" descr="C:\Documents and Settings\Администратор\Рабочий стол\масленникова\DSC01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357298"/>
            <a:ext cx="2357454" cy="2371504"/>
          </a:xfrm>
          <a:prstGeom prst="rect">
            <a:avLst/>
          </a:prstGeom>
          <a:noFill/>
        </p:spPr>
      </p:pic>
      <p:pic>
        <p:nvPicPr>
          <p:cNvPr id="16387" name="Picture 3" descr="C:\Documents and Settings\Администратор\Рабочий стол\масленникова\DSC016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000504"/>
            <a:ext cx="2490702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71480"/>
            <a:ext cx="77724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Дыхательная гимнастика А.Н. Стрельниковой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1785926"/>
            <a:ext cx="57864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None/>
            </a:pPr>
            <a:r>
              <a:rPr lang="ru-RU" sz="2000" dirty="0" smtClean="0"/>
              <a:t>Особенность гимнастики - шумный, короткий ( как хлопок) вдох носом делается во время движений, сжимающих грудную клетку, выдох же происходит сам собой, пассивный.</a:t>
            </a:r>
          </a:p>
          <a:p>
            <a:pPr algn="just">
              <a:buFontTx/>
              <a:buNone/>
            </a:pPr>
            <a:r>
              <a:rPr lang="ru-RU" sz="2000" dirty="0" smtClean="0"/>
              <a:t> </a:t>
            </a:r>
          </a:p>
          <a:p>
            <a:pPr algn="just">
              <a:buFontTx/>
              <a:buNone/>
            </a:pPr>
            <a:r>
              <a:rPr lang="ru-RU" sz="2000" dirty="0" smtClean="0"/>
              <a:t> Все упражнения, сочетают короткий и очень активный вдох с движениями частей тела( руки, ноги, голову, бедренный пояс, брюшной пресс, плечевой пояс), то обеспечивается насыщение организма кислородом и активизация обменных процессов на клеточном уровне.</a:t>
            </a:r>
          </a:p>
          <a:p>
            <a:endParaRPr lang="ru-RU" sz="2000" dirty="0"/>
          </a:p>
        </p:txBody>
      </p:sp>
      <p:pic>
        <p:nvPicPr>
          <p:cNvPr id="25604" name="Picture 4" descr="C:\Documents and Settings\Администратор\Рабочий стол\картинки дых\i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214422"/>
            <a:ext cx="1928826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772400" cy="164306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Дыхательная гимнастика Стрельниковой  способствует: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1785926"/>
            <a:ext cx="721523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•"/>
            </a:pPr>
            <a:r>
              <a:rPr lang="ru-RU" sz="2400" dirty="0" smtClean="0"/>
              <a:t>Улучшению состояния сердечно-сосудистой системы;</a:t>
            </a:r>
          </a:p>
          <a:p>
            <a:pPr>
              <a:buFontTx/>
              <a:buChar char="•"/>
            </a:pPr>
            <a:r>
              <a:rPr lang="ru-RU" sz="2400" dirty="0" smtClean="0"/>
              <a:t>Улучшению зрения, памяти;</a:t>
            </a:r>
          </a:p>
          <a:p>
            <a:pPr>
              <a:buFontTx/>
              <a:buChar char="•"/>
            </a:pPr>
            <a:r>
              <a:rPr lang="ru-RU" sz="2400" dirty="0" smtClean="0"/>
              <a:t>Ликвидации заболеваний верхних дыхательных путей;</a:t>
            </a:r>
          </a:p>
          <a:p>
            <a:pPr>
              <a:buFontTx/>
              <a:buChar char="•"/>
            </a:pPr>
            <a:r>
              <a:rPr lang="ru-RU" sz="2400" dirty="0" smtClean="0"/>
              <a:t>Ликвидации различных неврозов( в том числе и логоневроза)</a:t>
            </a:r>
          </a:p>
          <a:p>
            <a:pPr>
              <a:buFontTx/>
              <a:buChar char="•"/>
            </a:pPr>
            <a:r>
              <a:rPr lang="ru-RU" sz="2400" dirty="0" smtClean="0"/>
              <a:t>Улучшению  работы  системы пищеварения ( язвы, колиты);</a:t>
            </a:r>
          </a:p>
          <a:p>
            <a:pPr>
              <a:buFontTx/>
              <a:buChar char="•"/>
            </a:pPr>
            <a:r>
              <a:rPr lang="ru-RU" sz="2400" dirty="0" smtClean="0"/>
              <a:t>Укреплению сосудов на ногах;</a:t>
            </a:r>
          </a:p>
          <a:p>
            <a:pPr>
              <a:buFontTx/>
              <a:buChar char="•"/>
            </a:pPr>
            <a:r>
              <a:rPr lang="ru-RU" sz="2400" dirty="0" smtClean="0"/>
              <a:t>Улучшение работы мочеполовой системы;</a:t>
            </a:r>
          </a:p>
          <a:p>
            <a:pPr>
              <a:buFontTx/>
              <a:buChar char="•"/>
            </a:pPr>
            <a:r>
              <a:rPr lang="ru-RU" sz="2400" dirty="0" smtClean="0"/>
              <a:t>Улучшению звучания голоса.</a:t>
            </a:r>
          </a:p>
          <a:p>
            <a:pPr>
              <a:buFontTx/>
              <a:buChar char="•"/>
            </a:pPr>
            <a:r>
              <a:rPr lang="ru-RU" sz="2400" dirty="0" smtClean="0"/>
              <a:t>Улучшению носового дыхания;</a:t>
            </a:r>
          </a:p>
          <a:p>
            <a:endParaRPr lang="ru-RU" dirty="0"/>
          </a:p>
        </p:txBody>
      </p:sp>
      <p:pic>
        <p:nvPicPr>
          <p:cNvPr id="24577" name="Picture 1" descr="C:\Documents and Settings\Администратор\Рабочий стол\картинки дых\i (2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1643050"/>
            <a:ext cx="1785950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Физические упражнения формируют правильную осанк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857760"/>
            <a:ext cx="2762250" cy="1905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285728"/>
            <a:ext cx="792961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43A30E"/>
                </a:solidFill>
                <a:latin typeface="+mj-lt"/>
                <a:cs typeface="Arial" pitchFamily="34" charset="0"/>
              </a:rPr>
              <a:t>                 </a:t>
            </a:r>
            <a:r>
              <a:rPr lang="ru-RU" sz="3200" dirty="0" smtClean="0">
                <a:solidFill>
                  <a:srgbClr val="00B050"/>
                </a:solidFill>
                <a:latin typeface="+mj-lt"/>
                <a:cs typeface="Arial" pitchFamily="34" charset="0"/>
              </a:rPr>
              <a:t>Определение правильной осанки</a:t>
            </a:r>
          </a:p>
          <a:p>
            <a:pPr lvl="0" eaLnBrk="0" hangingPunct="0"/>
            <a:endParaRPr lang="ru-RU" sz="2000" i="1" dirty="0" smtClean="0">
              <a:solidFill>
                <a:srgbClr val="00B0F0"/>
              </a:solidFill>
              <a:latin typeface="+mj-lt"/>
              <a:cs typeface="Arial" pitchFamily="34" charset="0"/>
            </a:endParaRPr>
          </a:p>
          <a:p>
            <a:pPr lvl="0" eaLnBrk="0" hangingPunct="0"/>
            <a:r>
              <a:rPr lang="ru-RU" sz="2000" i="1" dirty="0" smtClean="0">
                <a:solidFill>
                  <a:srgbClr val="00B0F0"/>
                </a:solidFill>
                <a:latin typeface="+mj-lt"/>
                <a:cs typeface="Arial" pitchFamily="34" charset="0"/>
              </a:rPr>
              <a:t>                   </a:t>
            </a:r>
            <a:r>
              <a:rPr lang="ru-RU" sz="2000" i="1" dirty="0" smtClean="0">
                <a:solidFill>
                  <a:srgbClr val="00B050"/>
                </a:solidFill>
                <a:latin typeface="+mj-lt"/>
                <a:cs typeface="Arial" pitchFamily="34" charset="0"/>
              </a:rPr>
              <a:t>Осанка </a:t>
            </a:r>
            <a:r>
              <a:rPr lang="ru-RU" sz="2000" dirty="0" smtClean="0">
                <a:solidFill>
                  <a:srgbClr val="00B050"/>
                </a:solidFill>
                <a:latin typeface="+mj-lt"/>
                <a:cs typeface="Arial" pitchFamily="34" charset="0"/>
              </a:rPr>
              <a:t>- это естественная поза спокойно стоящего или         </a:t>
            </a:r>
          </a:p>
          <a:p>
            <a:pPr lvl="0" eaLnBrk="0" hangingPunct="0"/>
            <a:r>
              <a:rPr lang="ru-RU" sz="2000" dirty="0" smtClean="0">
                <a:solidFill>
                  <a:srgbClr val="00B050"/>
                </a:solidFill>
                <a:latin typeface="+mj-lt"/>
                <a:cs typeface="Arial" pitchFamily="34" charset="0"/>
              </a:rPr>
              <a:t>                                 двигающегося  человека. </a:t>
            </a:r>
            <a:endParaRPr lang="ru-RU" sz="2000" dirty="0" smtClean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857364"/>
            <a:ext cx="74295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b="1" i="1" dirty="0" smtClean="0">
                <a:latin typeface="+mj-lt"/>
                <a:cs typeface="Arial" pitchFamily="34" charset="0"/>
              </a:rPr>
              <a:t>Нормальная осанка</a:t>
            </a:r>
            <a:r>
              <a:rPr lang="ru-RU" dirty="0" smtClean="0">
                <a:latin typeface="+mj-lt"/>
                <a:cs typeface="Arial" pitchFamily="34" charset="0"/>
              </a:rPr>
              <a:t> характеризуется:</a:t>
            </a:r>
            <a:endParaRPr lang="ru-RU" dirty="0" smtClean="0">
              <a:latin typeface="+mj-lt"/>
            </a:endParaRPr>
          </a:p>
          <a:p>
            <a:pPr lvl="0" eaLnBrk="0" hangingPunct="0"/>
            <a:r>
              <a:rPr lang="ru-RU" dirty="0" smtClean="0">
                <a:latin typeface="+mj-lt"/>
                <a:cs typeface="Arial" pitchFamily="34" charset="0"/>
              </a:rPr>
              <a:t>* прямым положением головы и позвоночника;</a:t>
            </a:r>
            <a:endParaRPr lang="ru-RU" dirty="0" smtClean="0">
              <a:latin typeface="+mj-lt"/>
            </a:endParaRPr>
          </a:p>
          <a:p>
            <a:pPr lvl="0" eaLnBrk="0" hangingPunct="0"/>
            <a:r>
              <a:rPr lang="ru-RU" dirty="0" smtClean="0">
                <a:latin typeface="+mj-lt"/>
                <a:cs typeface="Arial" pitchFamily="34" charset="0"/>
              </a:rPr>
              <a:t>* симметричными  лопатками;</a:t>
            </a:r>
            <a:endParaRPr lang="ru-RU" dirty="0" smtClean="0">
              <a:latin typeface="+mj-lt"/>
            </a:endParaRPr>
          </a:p>
          <a:p>
            <a:pPr lvl="0" eaLnBrk="0" hangingPunct="0"/>
            <a:r>
              <a:rPr lang="ru-RU" dirty="0" smtClean="0">
                <a:latin typeface="+mj-lt"/>
                <a:cs typeface="Arial" pitchFamily="34" charset="0"/>
              </a:rPr>
              <a:t>* практически горизонтальной линией ключиц;</a:t>
            </a:r>
            <a:endParaRPr lang="ru-RU" dirty="0" smtClean="0">
              <a:latin typeface="+mj-lt"/>
            </a:endParaRPr>
          </a:p>
          <a:p>
            <a:pPr lvl="0" eaLnBrk="0" hangingPunct="0"/>
            <a:r>
              <a:rPr lang="ru-RU" dirty="0" smtClean="0">
                <a:latin typeface="+mj-lt"/>
                <a:cs typeface="Arial" pitchFamily="34" charset="0"/>
              </a:rPr>
              <a:t>* одинаковыми треугольниками талии;</a:t>
            </a:r>
            <a:endParaRPr lang="ru-RU" dirty="0" smtClean="0">
              <a:latin typeface="+mj-lt"/>
            </a:endParaRPr>
          </a:p>
          <a:p>
            <a:pPr lvl="0" eaLnBrk="0" hangingPunct="0"/>
            <a:r>
              <a:rPr lang="ru-RU" dirty="0" smtClean="0">
                <a:latin typeface="+mj-lt"/>
                <a:cs typeface="Arial" pitchFamily="34" charset="0"/>
              </a:rPr>
              <a:t>* симметричным положением ягодиц;</a:t>
            </a:r>
            <a:endParaRPr lang="ru-RU" dirty="0" smtClean="0">
              <a:latin typeface="+mj-lt"/>
            </a:endParaRPr>
          </a:p>
          <a:p>
            <a:pPr lvl="0" eaLnBrk="0" hangingPunct="0"/>
            <a:r>
              <a:rPr lang="ru-RU" dirty="0" smtClean="0">
                <a:latin typeface="+mj-lt"/>
                <a:cs typeface="Arial" pitchFamily="34" charset="0"/>
              </a:rPr>
              <a:t>* ровными линиями крыльев таза;</a:t>
            </a:r>
            <a:endParaRPr lang="ru-RU" dirty="0" smtClean="0">
              <a:latin typeface="+mj-lt"/>
            </a:endParaRPr>
          </a:p>
          <a:p>
            <a:pPr lvl="0" eaLnBrk="0" hangingPunct="0"/>
            <a:r>
              <a:rPr lang="ru-RU" dirty="0" smtClean="0">
                <a:latin typeface="+mj-lt"/>
                <a:cs typeface="Arial" pitchFamily="34" charset="0"/>
              </a:rPr>
              <a:t>* вертикальным направлением линии остистых отростков позвоночника;</a:t>
            </a:r>
            <a:endParaRPr lang="ru-RU" dirty="0" smtClean="0">
              <a:latin typeface="+mj-lt"/>
            </a:endParaRPr>
          </a:p>
          <a:p>
            <a:pPr lvl="0" eaLnBrk="0" hangingPunct="0"/>
            <a:r>
              <a:rPr lang="ru-RU" dirty="0" smtClean="0">
                <a:latin typeface="+mj-lt"/>
                <a:cs typeface="Arial" pitchFamily="34" charset="0"/>
              </a:rPr>
              <a:t>* одинаковой длиной ног;</a:t>
            </a:r>
            <a:endParaRPr lang="ru-RU" dirty="0" smtClean="0">
              <a:latin typeface="+mj-lt"/>
            </a:endParaRPr>
          </a:p>
          <a:p>
            <a:pPr lvl="0" eaLnBrk="0" hangingPunct="0"/>
            <a:r>
              <a:rPr lang="ru-RU" dirty="0" smtClean="0">
                <a:latin typeface="+mj-lt"/>
                <a:cs typeface="Arial" pitchFamily="34" charset="0"/>
              </a:rPr>
              <a:t>* правильным положением стоп.</a:t>
            </a:r>
            <a:endParaRPr lang="ru-RU" dirty="0" smtClean="0">
              <a:latin typeface="+mj-lt"/>
            </a:endParaRPr>
          </a:p>
          <a:p>
            <a:pPr lvl="0" eaLnBrk="0" hangingPunct="0"/>
            <a:r>
              <a:rPr lang="ru-RU" dirty="0" smtClean="0">
                <a:latin typeface="+mj-lt"/>
                <a:cs typeface="Arial" pitchFamily="34" charset="0"/>
              </a:rPr>
              <a:t>.</a:t>
            </a:r>
            <a:endParaRPr lang="ru-RU" b="1" i="1" dirty="0" smtClean="0">
              <a:latin typeface="+mj-lt"/>
              <a:cs typeface="Arial" pitchFamily="34" charset="0"/>
            </a:endParaRPr>
          </a:p>
        </p:txBody>
      </p:sp>
      <p:pic>
        <p:nvPicPr>
          <p:cNvPr id="61443" name="Picture 3" descr="C:\Documents and Settings\Администратор\Рабочий стол\46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714489"/>
            <a:ext cx="2143140" cy="214313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8289"/>
            <a:ext cx="8229600" cy="116044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Правила выполнения гимнастики: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785926"/>
            <a:ext cx="69294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sz="2400" dirty="0" smtClean="0"/>
              <a:t>Соблюдайте ритм маршевого шага, все упражнения выполняйте под счет.</a:t>
            </a:r>
          </a:p>
          <a:p>
            <a:pPr>
              <a:buFontTx/>
              <a:buChar char="•"/>
            </a:pPr>
            <a:r>
              <a:rPr lang="ru-RU" sz="2400" dirty="0" smtClean="0"/>
              <a:t>Начинайте с 4 вдохов-движений, постепенно  доводя до  8, 16, 24, 32</a:t>
            </a:r>
          </a:p>
          <a:p>
            <a:pPr>
              <a:buFontTx/>
              <a:buChar char="•"/>
            </a:pPr>
            <a:r>
              <a:rPr lang="ru-RU" sz="2400" dirty="0" smtClean="0"/>
              <a:t>Вдох и выполняемое движение выполняются одновременно, а не поочередно.</a:t>
            </a:r>
          </a:p>
          <a:p>
            <a:pPr>
              <a:buFontTx/>
              <a:buChar char="•"/>
            </a:pPr>
            <a:r>
              <a:rPr lang="ru-RU" sz="2400" dirty="0" smtClean="0"/>
              <a:t>Вдох - предельно активный, выдох абсолютно пассивный. Просто шумно, на всю квартиру вдыхайте, как бы нюхайте воздух. Думайте только о вдохе.</a:t>
            </a:r>
          </a:p>
          <a:p>
            <a:pPr>
              <a:buFontTx/>
              <a:buChar char="•"/>
            </a:pPr>
            <a:r>
              <a:rPr lang="ru-RU" sz="2400" dirty="0" smtClean="0"/>
              <a:t>Все упражнение можно выполнять, как стоя, так и сидя, и лёжа.</a:t>
            </a:r>
          </a:p>
        </p:txBody>
      </p:sp>
      <p:pic>
        <p:nvPicPr>
          <p:cNvPr id="1026" name="Picture 2" descr="C:\Documents and Settings\Администратор\Рабочий стол\картинки дых\i (1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2500306"/>
            <a:ext cx="1714512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43306" y="357166"/>
            <a:ext cx="53578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000" dirty="0" smtClean="0">
                <a:solidFill>
                  <a:srgbClr val="00B0F0"/>
                </a:solidFill>
              </a:rPr>
              <a:t>Упражнение «</a:t>
            </a:r>
            <a:r>
              <a:rPr lang="ru-RU" sz="2000" b="1" dirty="0" smtClean="0">
                <a:solidFill>
                  <a:srgbClr val="00B0F0"/>
                </a:solidFill>
              </a:rPr>
              <a:t>Ладошки</a:t>
            </a:r>
            <a:r>
              <a:rPr lang="ru-RU" sz="2000" dirty="0" smtClean="0">
                <a:solidFill>
                  <a:srgbClr val="00B0F0"/>
                </a:solidFill>
              </a:rPr>
              <a:t>» </a:t>
            </a:r>
            <a:r>
              <a:rPr lang="ru-RU" sz="2000" dirty="0" smtClean="0"/>
              <a:t>- встать прямо, показать ладошки «зрителю», при этом локти опустить, руки далеко от тела не уводить. Делать активный короткий, шумный вдох носом и одновременно сжимать ладошки в     </a:t>
            </a:r>
          </a:p>
          <a:p>
            <a:pPr>
              <a:buFontTx/>
              <a:buNone/>
            </a:pPr>
            <a:r>
              <a:rPr lang="ru-RU" sz="2000" dirty="0" smtClean="0"/>
              <a:t>      кулаки.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214819"/>
            <a:ext cx="39290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dirty="0" smtClean="0">
                <a:solidFill>
                  <a:srgbClr val="00B0F0"/>
                </a:solidFill>
              </a:rPr>
              <a:t>Упражнение «</a:t>
            </a:r>
            <a:r>
              <a:rPr lang="ru-RU" b="1" dirty="0" smtClean="0">
                <a:solidFill>
                  <a:srgbClr val="00B0F0"/>
                </a:solidFill>
              </a:rPr>
              <a:t>Погончики</a:t>
            </a:r>
            <a:r>
              <a:rPr lang="ru-RU" dirty="0" smtClean="0">
                <a:solidFill>
                  <a:srgbClr val="00B0F0"/>
                </a:solidFill>
              </a:rPr>
              <a:t>» </a:t>
            </a:r>
            <a:r>
              <a:rPr lang="ru-RU" dirty="0" smtClean="0"/>
              <a:t>– встать прямо, сжатые в кулаки кисти рук прижать к поясу. В момент короткого шумного вдоха носом с силой толкайте кулаки к полу, как бы сбрасывая с рук что-то. При этом во время толчка руки разжимаются. На пассивном выдохе вернуться в исходное положение. </a:t>
            </a:r>
          </a:p>
        </p:txBody>
      </p:sp>
      <p:pic>
        <p:nvPicPr>
          <p:cNvPr id="2" name="Picture 2" descr="C:\Documents and Settings\Администратор\Рабочий стол\фото работа\фото для школы\фото\DSC014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214554"/>
            <a:ext cx="3071834" cy="2071702"/>
          </a:xfrm>
          <a:prstGeom prst="rect">
            <a:avLst/>
          </a:prstGeom>
          <a:noFill/>
        </p:spPr>
      </p:pic>
      <p:cxnSp>
        <p:nvCxnSpPr>
          <p:cNvPr id="8" name="Прямая со стрелкой 7"/>
          <p:cNvCxnSpPr/>
          <p:nvPr/>
        </p:nvCxnSpPr>
        <p:spPr>
          <a:xfrm rot="5400000" flipH="1" flipV="1">
            <a:off x="857224" y="285728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3000364" y="928670"/>
            <a:ext cx="78581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2964645" y="1964521"/>
            <a:ext cx="114300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 descr="C:\Documents and Settings\Администратор\Рабочий стол\фото работа\фото для школы\фото\DSC014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071678"/>
            <a:ext cx="2972886" cy="2357454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фото работа\фото для школы\фото\DSC014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429132"/>
            <a:ext cx="3071834" cy="2214578"/>
          </a:xfrm>
          <a:prstGeom prst="rect">
            <a:avLst/>
          </a:prstGeom>
          <a:noFill/>
        </p:spPr>
      </p:pic>
      <p:cxnSp>
        <p:nvCxnSpPr>
          <p:cNvPr id="24" name="Прямая со стрелкой 23"/>
          <p:cNvCxnSpPr/>
          <p:nvPr/>
        </p:nvCxnSpPr>
        <p:spPr>
          <a:xfrm flipV="1">
            <a:off x="3857620" y="3929066"/>
            <a:ext cx="2071702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Documents and Settings\Администратор\Рабочий стол\фото работа\фото для школы\фото\DSC014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42852"/>
            <a:ext cx="3071834" cy="2071702"/>
          </a:xfrm>
          <a:prstGeom prst="rect">
            <a:avLst/>
          </a:prstGeom>
          <a:noFill/>
        </p:spPr>
      </p:pic>
      <p:cxnSp>
        <p:nvCxnSpPr>
          <p:cNvPr id="16" name="Прямая со стрелкой 15"/>
          <p:cNvCxnSpPr/>
          <p:nvPr/>
        </p:nvCxnSpPr>
        <p:spPr>
          <a:xfrm flipV="1">
            <a:off x="3786182" y="5500702"/>
            <a:ext cx="85725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29058" y="142852"/>
            <a:ext cx="50006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dirty="0" smtClean="0">
                <a:solidFill>
                  <a:srgbClr val="00B0F0"/>
                </a:solidFill>
              </a:rPr>
              <a:t>Упражнение «Насос» </a:t>
            </a:r>
            <a:r>
              <a:rPr lang="ru-RU" dirty="0" smtClean="0"/>
              <a:t>-  встать прямо, руки опущены.Слегка наклониться вниз, к полу: спину круглая, голова опущена (смотри вниз, шею не тянуть и не напрягать, руки опущены вниз)Сделать короткий шумный вдох в конечной точке поклона. Слегка приподнимитесь, но не выпрямляйтесь полностью – в этот момент абсолютно пассивно уходит выдох через нос или рот.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857627"/>
            <a:ext cx="43577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•"/>
            </a:pPr>
            <a:r>
              <a:rPr lang="ru-RU" dirty="0" smtClean="0">
                <a:solidFill>
                  <a:srgbClr val="00B0F0"/>
                </a:solidFill>
              </a:rPr>
              <a:t>Упражнение «Маятник головой» </a:t>
            </a:r>
            <a:r>
              <a:rPr lang="ru-RU" dirty="0" smtClean="0"/>
              <a:t>- встаньте прямо, ноги чуть уже ширины плеч. Опустите голову вниз, посмотрите на пол – вдох, Откиньте голову вверх, посмотрите  на потолок – тоже вдох. Выдох уходит пассивно в промежутке между вдохами, но голова при этом посередине не останавливается. Шею не напрягайте.</a:t>
            </a:r>
          </a:p>
        </p:txBody>
      </p:sp>
      <p:sp>
        <p:nvSpPr>
          <p:cNvPr id="11" name="Овал 10"/>
          <p:cNvSpPr/>
          <p:nvPr/>
        </p:nvSpPr>
        <p:spPr>
          <a:xfrm>
            <a:off x="2714612" y="2000240"/>
            <a:ext cx="357190" cy="2857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Documents and Settings\Администратор\Рабочий стол\фото работа\фото для школы\фото\DSC014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3214710" cy="2857520"/>
          </a:xfrm>
          <a:prstGeom prst="rect">
            <a:avLst/>
          </a:prstGeom>
          <a:noFill/>
        </p:spPr>
      </p:pic>
      <p:pic>
        <p:nvPicPr>
          <p:cNvPr id="21506" name="Picture 2" descr="C:\Documents and Settings\Администратор\Рабочий стол\DSC015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357562"/>
            <a:ext cx="3187200" cy="274759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71868" y="0"/>
            <a:ext cx="5572132" cy="335758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endParaRPr lang="ru-RU" sz="2000" dirty="0" smtClean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71868" y="3571876"/>
            <a:ext cx="5572132" cy="328612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357166"/>
            <a:ext cx="49292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Упражнение «Кошка» </a:t>
            </a:r>
            <a:r>
              <a:rPr lang="ru-RU" dirty="0" smtClean="0"/>
              <a:t>-  встать прямо, руки опущены. Делаем лёгкие, пружинистые приседания, одновременно поворачивая туловище то вправо, то влево. Кисти рук на уровне пояса. При поворотах вправо и влево с одновременным коротким шумным вдохом делаем руками легкое хватательное движение. Голова поворачивается вместе с туловищем. Выдох происходит  пассивно при выпрямлении колен.	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371782" y="-433903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286257"/>
            <a:ext cx="45005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•"/>
            </a:pPr>
            <a:r>
              <a:rPr lang="ru-RU" dirty="0" smtClean="0">
                <a:solidFill>
                  <a:srgbClr val="00B0F0"/>
                </a:solidFill>
              </a:rPr>
              <a:t>Упражнение «Обними плечи»  </a:t>
            </a:r>
            <a:r>
              <a:rPr lang="ru-RU" dirty="0" smtClean="0"/>
              <a:t>-  встаньте прямо. Руки согнуты в локтях и подняты на уровень плеч кистями друг к другу. В момент короткого шумного вдоха носом бросаем руки навстречу друг другу, как бы обнимая себя за плечи. Важно, чтобы руки двигались параллельно, а не крест-накрест. При этом одна рука окажется над другой, при чем какая над какой – все равно. </a:t>
            </a:r>
          </a:p>
        </p:txBody>
      </p:sp>
      <p:pic>
        <p:nvPicPr>
          <p:cNvPr id="2050" name="Picture 2" descr="C:\Documents and Settings\Администратор\Рабочий стол\фото работа\фото для школы\фото\DSC014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2901480" cy="2428892"/>
          </a:xfrm>
          <a:prstGeom prst="rect">
            <a:avLst/>
          </a:prstGeom>
          <a:noFill/>
        </p:spPr>
      </p:pic>
      <p:pic>
        <p:nvPicPr>
          <p:cNvPr id="2051" name="Picture 3" descr="C:\Documents and Settings\Администратор\Рабочий стол\фото работа\фото для школы\фото\DSC014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143568" y="-3857676"/>
            <a:ext cx="2707200" cy="2030400"/>
          </a:xfrm>
          <a:prstGeom prst="rect">
            <a:avLst/>
          </a:prstGeom>
          <a:noFill/>
        </p:spPr>
      </p:pic>
      <p:pic>
        <p:nvPicPr>
          <p:cNvPr id="2052" name="Picture 4" descr="C:\Documents and Settings\Администратор\Рабочий стол\фото работа\фото для школы\фото\DSC014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2285992"/>
            <a:ext cx="3000396" cy="2071702"/>
          </a:xfrm>
          <a:prstGeom prst="rect">
            <a:avLst/>
          </a:prstGeom>
          <a:noFill/>
        </p:spPr>
      </p:pic>
      <p:pic>
        <p:nvPicPr>
          <p:cNvPr id="20483" name="Picture 3" descr="C:\Documents and Settings\Администратор\Рабочий стол\DSC015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4714884"/>
            <a:ext cx="2687134" cy="2000264"/>
          </a:xfrm>
          <a:prstGeom prst="rect">
            <a:avLst/>
          </a:prstGeom>
          <a:noFill/>
        </p:spPr>
      </p:pic>
      <p:pic>
        <p:nvPicPr>
          <p:cNvPr id="20482" name="Picture 2" descr="C:\Documents and Settings\Администратор\Рабочий стол\DSC0157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2928934"/>
            <a:ext cx="2758572" cy="21431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6248" y="357165"/>
            <a:ext cx="450059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•"/>
            </a:pPr>
            <a:r>
              <a:rPr lang="ru-RU" dirty="0" smtClean="0">
                <a:solidFill>
                  <a:srgbClr val="00B0F0"/>
                </a:solidFill>
              </a:rPr>
              <a:t>Упражнение «Поворот головы» </a:t>
            </a:r>
            <a:r>
              <a:rPr lang="ru-RU" dirty="0" smtClean="0"/>
              <a:t>-  встаньте прямо. Поверните голову вправо и сделайте короткий шумный вдох  справа. Затем</a:t>
            </a:r>
            <a:r>
              <a:rPr lang="ru-RU" sz="2000" dirty="0" smtClean="0"/>
              <a:t> сразу же (без остановки посередине) </a:t>
            </a:r>
            <a:r>
              <a:rPr lang="ru-RU" dirty="0" smtClean="0"/>
              <a:t>поверните голову влево, шумно коротко понюхайте воздух слева. Выдох уходит в промежутке между вдохами, посередине, но голова  при этом не останавливается.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3929066"/>
            <a:ext cx="45005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•"/>
            </a:pPr>
            <a:r>
              <a:rPr lang="ru-RU" dirty="0" smtClean="0">
                <a:solidFill>
                  <a:srgbClr val="00B0F0"/>
                </a:solidFill>
              </a:rPr>
              <a:t>Упражнение «Ушки» </a:t>
            </a:r>
            <a:r>
              <a:rPr lang="ru-RU" dirty="0" smtClean="0"/>
              <a:t>-  встаньте прямо. Смотрите прямо перед собой. Слегка наклоните голову  вправо, правое ухо идет к правому плечу – короткий шумный вдох носом. Затем слегка наклоните голову влево, левое ухо идет к левому плечу – тоже вдох. Выдох у4ходит пассивно в промежутке между вдохами.</a:t>
            </a:r>
          </a:p>
        </p:txBody>
      </p:sp>
      <p:pic>
        <p:nvPicPr>
          <p:cNvPr id="3074" name="Picture 2" descr="C:\Documents and Settings\Администратор\Рабочий стол\фото работа\фото для школы\фото\DSC014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876"/>
            <a:ext cx="3429024" cy="2571768"/>
          </a:xfrm>
          <a:prstGeom prst="rect">
            <a:avLst/>
          </a:prstGeom>
          <a:noFill/>
        </p:spPr>
      </p:pic>
      <p:pic>
        <p:nvPicPr>
          <p:cNvPr id="3075" name="Picture 3" descr="C:\Documents and Settings\Администратор\Рабочий стол\фото работа\фото для школы\фото\DSC014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14290"/>
            <a:ext cx="3357586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86314" y="285728"/>
            <a:ext cx="3929090" cy="2656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•"/>
            </a:pPr>
            <a:r>
              <a:rPr lang="ru-RU" dirty="0" smtClean="0">
                <a:solidFill>
                  <a:srgbClr val="00B0F0"/>
                </a:solidFill>
              </a:rPr>
              <a:t>Упражнение «Большой маятник» </a:t>
            </a:r>
            <a:r>
              <a:rPr lang="ru-RU" dirty="0" smtClean="0"/>
              <a:t>-  встаньте прямо. Слегка наклонитесь к полу ( руки тянутся к коленям, но не опускаются ниже их)– вдох. И с разу же без остановки слегка отклонитесь назад (чуть прогнувшись в пояснице), обнимая себя за плечи, - тоже вдох. Выдох уходит пассивно между двумя вдохами-движениями.</a:t>
            </a:r>
          </a:p>
        </p:txBody>
      </p:sp>
      <p:pic>
        <p:nvPicPr>
          <p:cNvPr id="5" name="Picture 3" descr="C:\Documents and Settings\Администратор\Рабочий стол\фото работа\фото для школы\фото\DSC014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357694"/>
            <a:ext cx="3187200" cy="2390400"/>
          </a:xfrm>
          <a:prstGeom prst="rect">
            <a:avLst/>
          </a:prstGeom>
          <a:noFill/>
        </p:spPr>
      </p:pic>
      <p:pic>
        <p:nvPicPr>
          <p:cNvPr id="21506" name="Picture 2" descr="C:\Documents and Settings\Администратор\Рабочий стол\DSC015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3187200" cy="2390400"/>
          </a:xfrm>
          <a:prstGeom prst="rect">
            <a:avLst/>
          </a:prstGeom>
          <a:noFill/>
        </p:spPr>
      </p:pic>
      <p:pic>
        <p:nvPicPr>
          <p:cNvPr id="21507" name="Picture 3" descr="C:\Documents and Settings\Администратор\Рабочий стол\DSC015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357694"/>
            <a:ext cx="3187200" cy="2390400"/>
          </a:xfrm>
          <a:prstGeom prst="rect">
            <a:avLst/>
          </a:prstGeom>
          <a:noFill/>
        </p:spPr>
      </p:pic>
      <p:pic>
        <p:nvPicPr>
          <p:cNvPr id="21508" name="Picture 4" descr="C:\Documents and Settings\Администратор\Рабочий стол\DSC015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2357430"/>
            <a:ext cx="3187200" cy="2390400"/>
          </a:xfrm>
          <a:prstGeom prst="rect">
            <a:avLst/>
          </a:prstGeom>
          <a:noFill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000628" y="3143248"/>
            <a:ext cx="35004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 правое колено вверх - вдох; 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 левое колено вверх - вдох; 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 выдох уходит между вдохами пассивно и свободно.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2066" y="2857496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B0F0"/>
                </a:solidFill>
              </a:rPr>
              <a:t>Упражнение  « Шаги» -</a:t>
            </a:r>
            <a:endParaRPr lang="ru-RU" sz="2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500042"/>
            <a:ext cx="6215106" cy="1071570"/>
          </a:xfrm>
        </p:spPr>
        <p:txBody>
          <a:bodyPr/>
          <a:lstStyle/>
          <a:p>
            <a:r>
              <a:rPr lang="ru-RU" b="1" dirty="0" smtClean="0"/>
              <a:t>Литература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1800" dirty="0" smtClean="0"/>
              <a:t>П. </a:t>
            </a:r>
            <a:r>
              <a:rPr lang="ru-RU" sz="1800" dirty="0" err="1" smtClean="0"/>
              <a:t>Брегг</a:t>
            </a:r>
            <a:r>
              <a:rPr lang="ru-RU" sz="1800" dirty="0" smtClean="0"/>
              <a:t> «Позвоночник – ключ к здоровью», Санкт-Петербург, издательская Компания «Невский проспект», 2003.</a:t>
            </a:r>
          </a:p>
          <a:p>
            <a:pPr lvl="0"/>
            <a:r>
              <a:rPr lang="ru-RU" sz="1800" dirty="0" smtClean="0"/>
              <a:t>Э. </a:t>
            </a:r>
            <a:r>
              <a:rPr lang="ru-RU" sz="1800" dirty="0" err="1" smtClean="0"/>
              <a:t>Кристенсен</a:t>
            </a:r>
            <a:r>
              <a:rPr lang="ru-RU" sz="1800" dirty="0" smtClean="0"/>
              <a:t> «Целебная комплексная программа», М., «</a:t>
            </a:r>
            <a:r>
              <a:rPr lang="ru-RU" sz="1800" dirty="0" err="1" smtClean="0"/>
              <a:t>Эксмо</a:t>
            </a:r>
            <a:r>
              <a:rPr lang="ru-RU" sz="1800" dirty="0" smtClean="0"/>
              <a:t>», 2003.</a:t>
            </a:r>
          </a:p>
          <a:p>
            <a:pPr lvl="0"/>
            <a:r>
              <a:rPr lang="ru-RU" sz="1800" dirty="0" smtClean="0"/>
              <a:t>А.А. Очерет «Внимание – сколиоз», М., Советский спорт, 2000.</a:t>
            </a:r>
          </a:p>
          <a:p>
            <a:pPr lvl="0"/>
            <a:r>
              <a:rPr lang="ru-RU" sz="1800" dirty="0" smtClean="0"/>
              <a:t>Ю. Копылов «Физическое воспитание младшего школьника в семье», М., «</a:t>
            </a:r>
            <a:r>
              <a:rPr lang="ru-RU" sz="1800" dirty="0" err="1" smtClean="0"/>
              <a:t>Винтана-Граф</a:t>
            </a:r>
            <a:r>
              <a:rPr lang="ru-RU" sz="1800" dirty="0" smtClean="0"/>
              <a:t>», 2003.</a:t>
            </a:r>
          </a:p>
          <a:p>
            <a:pPr lvl="0"/>
            <a:r>
              <a:rPr lang="ru-RU" sz="1800" dirty="0" smtClean="0"/>
              <a:t>Л. </a:t>
            </a:r>
            <a:r>
              <a:rPr lang="ru-RU" sz="1800" dirty="0" err="1" smtClean="0"/>
              <a:t>Кофман</a:t>
            </a:r>
            <a:r>
              <a:rPr lang="ru-RU" sz="1800" dirty="0" smtClean="0"/>
              <a:t> «Настольная книга учителя физической культуры», М., «</a:t>
            </a:r>
            <a:r>
              <a:rPr lang="ru-RU" sz="1800" dirty="0" err="1" smtClean="0"/>
              <a:t>ФиС</a:t>
            </a:r>
            <a:r>
              <a:rPr lang="ru-RU" sz="1800" dirty="0" smtClean="0"/>
              <a:t>», 1998.</a:t>
            </a:r>
          </a:p>
          <a:p>
            <a:pPr lvl="0"/>
            <a:r>
              <a:rPr lang="ru-RU" sz="1800" dirty="0" smtClean="0"/>
              <a:t>Е. </a:t>
            </a:r>
            <a:r>
              <a:rPr lang="ru-RU" sz="1800" dirty="0" err="1" smtClean="0"/>
              <a:t>Альбамасов</a:t>
            </a:r>
            <a:r>
              <a:rPr lang="ru-RU" sz="1800" dirty="0" smtClean="0"/>
              <a:t> «Сколиоз», Ташкент, 1995.</a:t>
            </a:r>
          </a:p>
          <a:p>
            <a:pPr lvl="0"/>
            <a:r>
              <a:rPr lang="ru-RU" sz="1800" dirty="0" smtClean="0"/>
              <a:t>О. Максименко «Фигурка мирового стандарта», М., «</a:t>
            </a:r>
            <a:r>
              <a:rPr lang="ru-RU" sz="1800" dirty="0" err="1" smtClean="0"/>
              <a:t>Внешсигма</a:t>
            </a:r>
            <a:r>
              <a:rPr lang="ru-RU" sz="1800" dirty="0" smtClean="0"/>
              <a:t> АСТ», 2000. </a:t>
            </a:r>
          </a:p>
          <a:p>
            <a:r>
              <a:rPr lang="ru-RU" sz="1800" dirty="0" smtClean="0"/>
              <a:t> Янкелевич Е.И. Осанка - красивая, походка – легкая / Е.И.Янкелевич. -М.: </a:t>
            </a:r>
            <a:r>
              <a:rPr lang="ru-RU" sz="1800" dirty="0" err="1" smtClean="0"/>
              <a:t>ФиС</a:t>
            </a:r>
            <a:r>
              <a:rPr lang="ru-RU" sz="1800" dirty="0" smtClean="0"/>
              <a:t>, 2001. </a:t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714356"/>
            <a:ext cx="32147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Осанка —признак состояния здоровья, гармоничного развития  опорно-двигательного аппарата, привлекательной внешности.</a:t>
            </a:r>
            <a:endParaRPr lang="ru-RU" sz="2800" b="1" dirty="0"/>
          </a:p>
        </p:txBody>
      </p:sp>
      <p:pic>
        <p:nvPicPr>
          <p:cNvPr id="1026" name="Picture 2" descr="C:\Documents and Settings\Администратор\Рабочий стол\7dd757e1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714356"/>
            <a:ext cx="3724275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Documents and Settings\Администратор\Рабочий стол\загруженно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13"/>
            <a:ext cx="8215342" cy="457202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7" y="571480"/>
            <a:ext cx="7572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Правильная осанка-ключ к здоровью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85786" y="5429264"/>
            <a:ext cx="2500330" cy="11287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Расслабление позвоночника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57752" y="5572140"/>
            <a:ext cx="2786082" cy="1057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Растяжение позвоночника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43636" y="3357562"/>
            <a:ext cx="2143140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Усиленное растяжение позвоночника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86116" y="3357562"/>
            <a:ext cx="2071702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Удлинение позвоночника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2910" y="3357562"/>
            <a:ext cx="1857388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Укрепление позвоночника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28794" y="642918"/>
            <a:ext cx="5000660" cy="2071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 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Специализированные упражнения, </a:t>
            </a:r>
            <a:endParaRPr lang="ru-RU" sz="105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hangingPunct="0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 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способствующие укреплению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    </a:t>
            </a:r>
          </a:p>
          <a:p>
            <a:pPr lvl="0" eaLnBrk="0" hangingPunct="0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 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позвоночного столба, помогающие наладить работу внутренних органов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0" name="Прямая со стрелкой 9"/>
          <p:cNvCxnSpPr>
            <a:endCxn id="9" idx="0"/>
          </p:cNvCxnSpPr>
          <p:nvPr/>
        </p:nvCxnSpPr>
        <p:spPr>
          <a:xfrm rot="5400000">
            <a:off x="1500166" y="2071678"/>
            <a:ext cx="1357322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3536149" y="3250405"/>
            <a:ext cx="171451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5679289" y="2964653"/>
            <a:ext cx="1785950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1071538" y="4071942"/>
            <a:ext cx="335758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3929058" y="3929066"/>
            <a:ext cx="328614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42852"/>
            <a:ext cx="7772400" cy="1609748"/>
          </a:xfrm>
        </p:spPr>
        <p:txBody>
          <a:bodyPr/>
          <a:lstStyle/>
          <a:p>
            <a:r>
              <a:rPr lang="ru-RU" b="1" dirty="0" smtClean="0"/>
              <a:t>Расслабление организма.</a:t>
            </a:r>
            <a:r>
              <a:rPr lang="ru-RU" b="1" u="sng" dirty="0" smtClean="0"/>
              <a:t/>
            </a:r>
            <a:br>
              <a:rPr lang="ru-RU" b="1" u="sng" dirty="0" smtClean="0"/>
            </a:br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714876" y="1214422"/>
            <a:ext cx="392909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Это упражнение превосходно воздействует на нервы головы, глазных мышц, желудка и кишечника.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	Лягте на живот лицом вниз. [Опираясь на кисти рук и стопы, примите положение «упор лежа».] Теперь приподнимите таз. Спину выгните дугой. Обратите внимание: тело опирается только на ладони и пальцы ног. Таз поднят выше головы. Голова опущена. Ноги расставлены на ширину плеч. Колени и локти распрямлены.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Опустите таз почти до пола. Помните, что руки и ноги должны быть выпрямлены. Это придает особенную напряженность позвоночнику. Поднимите голову и резко запрокиньте ее назад.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+mj-lt"/>
                <a:ea typeface="Times New Roman" pitchFamily="18" charset="0"/>
              </a:rPr>
              <a:t>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Выполняйте это упражнение медленно. Опускайте таз как можно ниже, а потом поднимайте его как можно выше, выгнув спину вверх. Начали: опустите, поднимите, снова опустите. При выполнении упражнения происходит расслабление позвоночника.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  <p:pic>
        <p:nvPicPr>
          <p:cNvPr id="1026" name="Picture 2" descr="C:\Documents and Settings\Администратор\Рабочий стол\масленникова\DSC01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3143272" cy="2143140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масленникова\DSC016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181600" y="-3886200"/>
            <a:ext cx="0" cy="0"/>
          </a:xfrm>
          <a:prstGeom prst="rect">
            <a:avLst/>
          </a:prstGeom>
          <a:noFill/>
        </p:spPr>
      </p:pic>
      <p:pic>
        <p:nvPicPr>
          <p:cNvPr id="1029" name="Picture 5" descr="C:\Documents and Settings\Администратор\Рабочий стол\масленникова\DSC016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714884"/>
            <a:ext cx="3143272" cy="2000264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масленникова\DSC016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2928934"/>
            <a:ext cx="3143272" cy="19288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Удлинение позвоночника.</a:t>
            </a:r>
            <a:r>
              <a:rPr lang="ru-RU" b="1" u="sng" dirty="0" smtClean="0"/>
              <a:t/>
            </a:r>
            <a:br>
              <a:rPr lang="ru-RU" b="1" u="sng" dirty="0" smtClean="0"/>
            </a:br>
            <a:endParaRPr lang="ru-RU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071538" y="1285860"/>
            <a:ext cx="778674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Это одно из важнейших упражнений, удлиняющих позвоночник. Кроме того, оно стимулирует работу толстого кишечника.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lvl="0" eaLnBrk="0" hangingPunct="0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	Исходное положение.</a:t>
            </a:r>
            <a:r>
              <a:rPr lang="ru-RU" sz="1600" dirty="0" smtClean="0">
                <a:latin typeface="+mj-lt"/>
                <a:ea typeface="Times New Roman" pitchFamily="18" charset="0"/>
              </a:rPr>
              <a:t>: Лягте на живот лицом вниз. [Опираясь на кисти рук и стопы, примите положение «упор лежа».]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	Лягте на живот лицом вниз. Из этого положения выгните дугой спину. Высоко поднимите таз. Голова опущена. Опора на прямые руки и ноги. Старайтесь, чтобы расстояние между ладонями и ступнями не было слишком велико. В таком положении обойдите комнату. [При выполнении упражнения ноги лучше слегка согните.]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4" descr="C:\Documents and Settings\Администратор\Рабочий стол\масленникова\DSC01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857628"/>
            <a:ext cx="3286148" cy="2286016"/>
          </a:xfrm>
          <a:prstGeom prst="rect">
            <a:avLst/>
          </a:prstGeom>
          <a:noFill/>
        </p:spPr>
      </p:pic>
      <p:pic>
        <p:nvPicPr>
          <p:cNvPr id="2051" name="Picture 3" descr="C:\Documents and Settings\Администратор\Рабочий стол\масленникова\DSC0161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1472" y="3786190"/>
            <a:ext cx="3214710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42852"/>
            <a:ext cx="7772400" cy="1285884"/>
          </a:xfrm>
        </p:spPr>
        <p:txBody>
          <a:bodyPr/>
          <a:lstStyle/>
          <a:p>
            <a:r>
              <a:rPr lang="ru-RU" b="1" dirty="0" smtClean="0"/>
              <a:t> Растяжение позвоночника.</a:t>
            </a:r>
            <a:r>
              <a:rPr lang="ru-RU" b="1" u="sng" dirty="0" smtClean="0"/>
              <a:t/>
            </a:r>
            <a:br>
              <a:rPr lang="ru-RU" b="1" u="sng" dirty="0" smtClean="0"/>
            </a:br>
            <a:endParaRPr lang="ru-RU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000628" y="1071546"/>
            <a:ext cx="364330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Это упражнение предназначено преимущественно для стимуляции нервов, идущих к печени и почкам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lang="ru-RU" sz="1400" dirty="0" smtClean="0">
                <a:latin typeface="+mj-lt"/>
                <a:ea typeface="Times New Roman" pitchFamily="18" charset="0"/>
              </a:rPr>
              <a:t>способствует растяжению позвоночника.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lvl="0" algn="just" eaLnBrk="0" hangingPunct="0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	Исходное положение:</a:t>
            </a:r>
            <a:r>
              <a:rPr lang="ru-RU" sz="1400" dirty="0" smtClean="0">
                <a:latin typeface="+mj-lt"/>
                <a:ea typeface="Times New Roman" pitchFamily="18" charset="0"/>
              </a:rPr>
              <a:t> Опираясь на кисти рук и стопы, примите положение «упор лежа».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Лягте на живот лицом вниз. Из этой позиции подымите таз и выгните спину. Тело опирается на ладони и пальцы ног. Руки и ноги выпрямлены. Поверните таз как можно сильнее влево и опустите левый бок как можно ниже. Затем поверните таз вправо и опустите правый бок. Руки и ноги не сгибайте. Движение выполняйте медленно. Думайте, как хорошо вы растягиваете позвоночник. [В данном упражнении происходит скрутка позвоночника по оси, что способствует </a:t>
            </a:r>
            <a:r>
              <a:rPr lang="en-US" sz="1400" dirty="0" smtClean="0">
                <a:latin typeface="+mj-lt"/>
                <a:ea typeface="Times New Roman" pitchFamily="18" charset="0"/>
              </a:rPr>
              <a:t>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разминанию связочного аппарата позвоночника.]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4" name="Picture 2" descr="C:\Documents and Settings\Администратор\Рабочий стол\масленникова\DSC016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3214710" cy="2071702"/>
          </a:xfrm>
          <a:prstGeom prst="rect">
            <a:avLst/>
          </a:prstGeom>
          <a:noFill/>
        </p:spPr>
      </p:pic>
      <p:pic>
        <p:nvPicPr>
          <p:cNvPr id="3075" name="Picture 3" descr="C:\Documents and Settings\Администратор\Рабочий стол\масленникова\DSC016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643446"/>
            <a:ext cx="3286148" cy="1952643"/>
          </a:xfrm>
          <a:prstGeom prst="rect">
            <a:avLst/>
          </a:prstGeom>
          <a:noFill/>
        </p:spPr>
      </p:pic>
      <p:pic>
        <p:nvPicPr>
          <p:cNvPr id="3074" name="Picture 2" descr="C:\Documents and Settings\Администратор\Рабочий стол\масленникова\DSC016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2786058"/>
            <a:ext cx="3071834" cy="2000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15370" cy="857256"/>
          </a:xfrm>
        </p:spPr>
        <p:txBody>
          <a:bodyPr/>
          <a:lstStyle/>
          <a:p>
            <a:r>
              <a:rPr lang="ru-RU" sz="3600" b="1" dirty="0" smtClean="0"/>
              <a:t>Усиленное растяжение позвоночника.</a:t>
            </a:r>
            <a:endParaRPr lang="ru-RU" sz="3600" b="1" u="sng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785786" y="928670"/>
            <a:ext cx="785818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Это упражнение особенно благотворно воздействует на желудок.  Кроме того, оно полезно для позвоночника в целом, поскольку растягивает его, а значит – приводит весь организм к сбалансированному состоянию.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	Лягте спиной на пол, ноги вытянуты, руки в стороны. Теперь согните колени, подтяните их к груди и обхватите руками. Не опуская рук, оттолкните колени и бедра от груди. Одновременно поднимите голову и попробуйте дотронуться подбородком до коленей. Удерживайте тело в этом положении в течение пяти секунд. [Если вы сначала будете просто осторожно подтягивать колени к груди, обхватывая руками ноги, и лежать в таком положении от нескольких секунд до нескольких минут, то вы сможете растянуть позвоночник , оздоровив его, и только после этого приступайте к выполнению упражнения в полном объеме.]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4" descr="C:\Documents and Settings\Администратор\Рабочий стол\масленникова\DSC01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714752"/>
            <a:ext cx="2428892" cy="1857388"/>
          </a:xfrm>
          <a:prstGeom prst="rect">
            <a:avLst/>
          </a:prstGeom>
          <a:noFill/>
        </p:spPr>
      </p:pic>
      <p:pic>
        <p:nvPicPr>
          <p:cNvPr id="4098" name="Picture 2" descr="C:\Documents and Settings\Администратор\Рабочий стол\масленникова\DSC016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5000636"/>
            <a:ext cx="2714644" cy="1714536"/>
          </a:xfrm>
          <a:prstGeom prst="rect">
            <a:avLst/>
          </a:prstGeom>
          <a:noFill/>
        </p:spPr>
      </p:pic>
      <p:pic>
        <p:nvPicPr>
          <p:cNvPr id="4099" name="Picture 3" descr="C:\Documents and Settings\Администратор\Рабочий стол\масленникова\DSC016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571876"/>
            <a:ext cx="2286016" cy="2000264"/>
          </a:xfrm>
          <a:prstGeom prst="rect">
            <a:avLst/>
          </a:prstGeom>
          <a:noFill/>
        </p:spPr>
      </p:pic>
      <p:pic>
        <p:nvPicPr>
          <p:cNvPr id="4100" name="Picture 4" descr="C:\Documents and Settings\Администратор\Рабочий стол\масленникова\DSC016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5072074"/>
            <a:ext cx="2428892" cy="16430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но-синий">
  <a:themeElements>
    <a:clrScheme name="Тема Offic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CC99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B98AE7"/>
      </a:accent6>
      <a:hlink>
        <a:srgbClr val="6600CC"/>
      </a:hlink>
      <a:folHlink>
        <a:srgbClr val="6699FF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CC99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B98AE7"/>
        </a:accent6>
        <a:hlink>
          <a:srgbClr val="6600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Темно-синий</Template>
  <TotalTime>809</TotalTime>
  <Words>2666</Words>
  <Application>Microsoft Office PowerPoint</Application>
  <PresentationFormat>Экран (4:3)</PresentationFormat>
  <Paragraphs>210</Paragraphs>
  <Slides>37</Slides>
  <Notes>7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Темно-синий</vt:lpstr>
      <vt:lpstr>     Тема: «Коррекция и формирование правильной осанки через систему занятий по оздоровлению позвоночника»       </vt:lpstr>
      <vt:lpstr>Слайд 2</vt:lpstr>
      <vt:lpstr>Слайд 3</vt:lpstr>
      <vt:lpstr>Слайд 4</vt:lpstr>
      <vt:lpstr>Слайд 5</vt:lpstr>
      <vt:lpstr>Расслабление организма. </vt:lpstr>
      <vt:lpstr> Удлинение позвоночника. </vt:lpstr>
      <vt:lpstr> Растяжение позвоночника. </vt:lpstr>
      <vt:lpstr>Усиленное растяжение позвоночника.</vt:lpstr>
      <vt:lpstr>Укрепление позвоночника.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Растяжение шеи и укрепление верхней части спины. </vt:lpstr>
      <vt:lpstr>Укрепление и растяжение спины. </vt:lpstr>
      <vt:lpstr>Вращение головой для укрепления верхней части спины. </vt:lpstr>
      <vt:lpstr> Укрепление всего позвоночника. </vt:lpstr>
      <vt:lpstr>Развитие гибкости позвоночника. </vt:lpstr>
      <vt:lpstr>Вращение позвоночника. </vt:lpstr>
      <vt:lpstr> Развитие выносливости нижней части позвоночника. </vt:lpstr>
      <vt:lpstr> Укрепление нижней части позвоночника. </vt:lpstr>
      <vt:lpstr> Укрепление всего позвоночника. </vt:lpstr>
      <vt:lpstr>Укрепление верхней части позвоночника. </vt:lpstr>
      <vt:lpstr>Дыхательная гимнастика А.Н. Стрельниковой </vt:lpstr>
      <vt:lpstr>Дыхательная гимнастика Стрельниковой  способствует:</vt:lpstr>
      <vt:lpstr>Правила выполнения гимнастики:</vt:lpstr>
      <vt:lpstr>Слайд 31</vt:lpstr>
      <vt:lpstr>Слайд 32</vt:lpstr>
      <vt:lpstr>    </vt:lpstr>
      <vt:lpstr>Слайд 34</vt:lpstr>
      <vt:lpstr>Слайд 35</vt:lpstr>
      <vt:lpstr>Литература </vt:lpstr>
      <vt:lpstr>Слайд 37</vt:lpstr>
    </vt:vector>
  </TitlesOfParts>
  <Manager/>
  <Company>школа №16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Корригирующая гимнастика</dc:title>
  <dc:subject/>
  <dc:creator>Мажор</dc:creator>
  <cp:keywords/>
  <dc:description/>
  <cp:lastModifiedBy>Мажор</cp:lastModifiedBy>
  <cp:revision>123</cp:revision>
  <dcterms:created xsi:type="dcterms:W3CDTF">2011-12-27T19:40:23Z</dcterms:created>
  <dcterms:modified xsi:type="dcterms:W3CDTF">2012-01-27T19:17:05Z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TC010689761049</vt:lpwstr>
  </property>
</Properties>
</file>