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1"/>
  </p:notesMasterIdLst>
  <p:sldIdLst>
    <p:sldId id="256" r:id="rId2"/>
    <p:sldId id="301" r:id="rId3"/>
    <p:sldId id="257" r:id="rId4"/>
    <p:sldId id="307" r:id="rId5"/>
    <p:sldId id="289" r:id="rId6"/>
    <p:sldId id="280" r:id="rId7"/>
    <p:sldId id="281" r:id="rId8"/>
    <p:sldId id="293" r:id="rId9"/>
    <p:sldId id="267" r:id="rId10"/>
    <p:sldId id="269" r:id="rId11"/>
    <p:sldId id="294" r:id="rId12"/>
    <p:sldId id="268" r:id="rId13"/>
    <p:sldId id="263" r:id="rId14"/>
    <p:sldId id="278" r:id="rId15"/>
    <p:sldId id="270" r:id="rId16"/>
    <p:sldId id="309" r:id="rId17"/>
    <p:sldId id="271" r:id="rId18"/>
    <p:sldId id="262" r:id="rId19"/>
    <p:sldId id="275" r:id="rId20"/>
    <p:sldId id="260" r:id="rId21"/>
    <p:sldId id="258" r:id="rId22"/>
    <p:sldId id="299" r:id="rId23"/>
    <p:sldId id="302" r:id="rId24"/>
    <p:sldId id="286" r:id="rId25"/>
    <p:sldId id="304" r:id="rId26"/>
    <p:sldId id="285" r:id="rId27"/>
    <p:sldId id="303" r:id="rId28"/>
    <p:sldId id="308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41" autoAdjust="0"/>
  </p:normalViewPr>
  <p:slideViewPr>
    <p:cSldViewPr>
      <p:cViewPr varScale="1">
        <p:scale>
          <a:sx n="53" d="100"/>
          <a:sy n="53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966947-71E9-454C-B7A4-88A3108399E2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B15AA7-A96E-4AD8-8F7A-79D5136C8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BC60F9-56AC-4310-98BF-54418D2A03F8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534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4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56AA32B-96A9-4C93-8604-29301E32E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0A9D-B78D-475A-9A0E-474C74FF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9912D-3AB0-479A-B236-ACF3C5C30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4B350-0C04-4E40-9DFE-DAF3B809A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31EEF-4DA4-4E7D-8959-5F9F7A74D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EC7A-247B-4FD7-B416-7259FC6E2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0CD7-580F-497B-8DD2-82948D88F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28106-EE32-41DD-8F24-41E7FE4B9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75B83-C1FE-4007-AD58-3FD61A6B6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D4A1-253B-473D-9124-AFF3EEAD3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6CBE8-CD3E-4EBD-A3FF-8EB098797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3C4D6-C383-4532-9784-674F3105C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22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22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523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3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3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3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7CDCCD-A445-48BD-8A07-51DBA2DD0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3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ru.wikipedia.org/wiki/%D0%9F%D0%BE%D0%B3%D1%80%D0%B5%D0%B1%D0%B0%D0%BB%D1%8C%D0%BD%D0%B0%D1%8F_%D0%BC%D0%B0%D1%81%D0%BA%D0%B0" TargetMode="External"/><Relationship Id="rId7" Type="http://schemas.openxmlformats.org/officeDocument/2006/relationships/hyperlink" Target="http://img0.liveinternet.ru/images/attach/c/2/64/868/64868120_1286211305_930594851.jpg" TargetMode="External"/><Relationship Id="rId2" Type="http://schemas.openxmlformats.org/officeDocument/2006/relationships/hyperlink" Target="http://ru.wikipedia.org/wiki/%D0%AD%D0%BD%D0%BA%D0%B0%D1%83%D1%81%D1%82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kharkov.vbelous.net/images/verbuk/fayum.gif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ru.wikipedia.org/wiki/%D0%A0%D0%B8%D0%BC%D1%81%D0%BA%D0%B8%D0%B9_%D0%95%D0%B3%D0%B8%D0%BF%D0%B5%D1%82" TargetMode="External"/><Relationship Id="rId9" Type="http://schemas.openxmlformats.org/officeDocument/2006/relationships/hyperlink" Target="http://img1.liveinternet.ru/images/foto/b/2/755/2042755/f_10646235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stisk.narod.ru/roma/303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upload.wikimedia.org/wikipedia/commons/a/aa/Aug11_0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kreativnenko.ru/uploads/posts/2010-09/1285230164_sae86uzfhqqcdb4.jpe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rulife.ru/UserFiles/image/47/Byloe47_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kotlovka.ru/pgalery/albums/userpics/10002/normal_544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5%D1%80%D0%B5%D0%BC%D0%B5%D1%82%D0%B5%D0%B2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ru.wikipedia.org/wiki/%D0%90%D1%80%D0%B3%D1%83%D0%BD%D0%BE%D0%B2,_%D0%98%D0%B2%D0%B0%D0%BD_%D0%9F%D0%B5%D1%82%D1%80%D0%BE%D0%B2%D0%B8%D1%8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4%D0%B0%D0%B9%D0%BB:Argunov_pt_neizv_krest.jpg" TargetMode="External"/><Relationship Id="rId5" Type="http://schemas.openxmlformats.org/officeDocument/2006/relationships/hyperlink" Target="http://ru.wikipedia.org/wiki/%D0%9A%D0%BB%D0%B0%D1%81%D1%81%D0%B8%D1%86%D0%B8%D0%B7%D0%BC" TargetMode="External"/><Relationship Id="rId4" Type="http://schemas.openxmlformats.org/officeDocument/2006/relationships/hyperlink" Target="http://ru.wikipedia.org/wiki/%D0%9C%D0%BE%D1%81%D0%BA%D0%BE%D0%B2%D1%81%D0%BA%D0%B0%D1%8F_%D0%B3%D1%83%D0%B1%D0%B5%D1%80%D0%BD%D0%B8%D1%8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tyakovgallery.ru/ru/collection/_show/author/_id/16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nearyou.ru/kramsk/t72ch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foto.rambler.ru/users/eorg3811/albums/16998451/photo/498236f7-012e-7281-fae4-a05dfbb4727d/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o.rambler.ru/users/eorg3811/albums/16998451/photo/498236f5-e7ed-7a5b-fae4-418e1d777aa7/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0" Type="http://schemas.openxmlformats.org/officeDocument/2006/relationships/hyperlink" Target="http://foto.rambler.ru/users/eorg3811/albums/16998451/photo/498236f8-2935-5d97-fae4-6547d3af5d6b/" TargetMode="External"/><Relationship Id="rId4" Type="http://schemas.openxmlformats.org/officeDocument/2006/relationships/hyperlink" Target="http://foto.rambler.ru/users/eorg3811/albums/16998451/photo/498236f9-0636-b9e1-fae4-1ca8fcacb91d/" TargetMode="External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0%BB%D0%B8%D0%B3%D1%80%D0%B0%D1%84%D0%B8%D1%8F" TargetMode="External"/><Relationship Id="rId3" Type="http://schemas.openxmlformats.org/officeDocument/2006/relationships/hyperlink" Target="http://ru.wikipedia.org/wiki/%D0%96%D0%B8%D0%B2%D0%BE%D0%BF%D0%B8%D1%81%D1%8C" TargetMode="External"/><Relationship Id="rId7" Type="http://schemas.openxmlformats.org/officeDocument/2006/relationships/hyperlink" Target="http://ru.wikipedia.org/wiki/%D0%A4%D0%BE%D1%82%D0%BE%D0%B3%D1%80%D0%B0%D1%84%D0%B8%D1%8F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A%D1%83%D0%BB%D1%8C%D0%BF%D1%82%D1%83%D1%80%D0%B0" TargetMode="External"/><Relationship Id="rId5" Type="http://schemas.openxmlformats.org/officeDocument/2006/relationships/hyperlink" Target="http://ru.wikipedia.org/wiki/%D0%93%D1%80%D0%B0%D0%B2%D1%8E%D1%80%D0%B0" TargetMode="External"/><Relationship Id="rId4" Type="http://schemas.openxmlformats.org/officeDocument/2006/relationships/hyperlink" Target="http://ru.wikipedia.org/wiki/%D0%93%D1%80%D0%B0%D1%84%D0%B8%D0%BA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agniart.ru/imgoods/N/012155/17010_Bryullov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rrita.ru/_ph/221/2/81082458.jpg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hyperlink" Target="http://www.tanais.info/glazunov/glazunov51b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solidFill>
                  <a:schemeClr val="tx2">
                    <a:lumMod val="90000"/>
                  </a:schemeClr>
                </a:solidFill>
              </a:rPr>
              <a:t>ПОРТРЕТ-</a:t>
            </a:r>
            <a:br>
              <a:rPr lang="ru-RU" sz="96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8000" i="1" dirty="0" smtClean="0">
                <a:solidFill>
                  <a:schemeClr val="tx2">
                    <a:lumMod val="90000"/>
                  </a:schemeClr>
                </a:solidFill>
              </a:rPr>
              <a:t>зеркало души</a:t>
            </a:r>
            <a:endParaRPr lang="ru-RU" sz="8000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МОУ СОШ №4 г. Печора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Учитель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Цыганова Анна Ивановна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2011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err="1" smtClean="0"/>
              <a:t>Фаюмские</a:t>
            </a:r>
            <a:r>
              <a:rPr lang="ru-RU" sz="2400" b="1" dirty="0" smtClean="0"/>
              <a:t> портреты</a:t>
            </a:r>
            <a:r>
              <a:rPr lang="ru-RU" sz="2400" dirty="0" smtClean="0"/>
              <a:t> — </a:t>
            </a:r>
            <a:br>
              <a:rPr lang="ru-RU" sz="2400" dirty="0" smtClean="0"/>
            </a:br>
            <a:r>
              <a:rPr lang="ru-RU" sz="1800" dirty="0" smtClean="0"/>
              <a:t>созданные в технике </a:t>
            </a:r>
            <a:r>
              <a:rPr lang="ru-RU" sz="1800" dirty="0" smtClean="0">
                <a:hlinkClick r:id="rId2" tooltip="Энкаустика"/>
              </a:rPr>
              <a:t>энкаустики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3" tooltip="Погребальная маска"/>
              </a:rPr>
              <a:t>погребальные портреты</a:t>
            </a:r>
            <a:r>
              <a:rPr lang="ru-RU" sz="1800" dirty="0" smtClean="0"/>
              <a:t> в </a:t>
            </a:r>
            <a:r>
              <a:rPr lang="ru-RU" sz="1800" dirty="0" smtClean="0">
                <a:hlinkClick r:id="rId4" tooltip="Римский Египет"/>
              </a:rPr>
              <a:t>Римском Египте I—III веков н. э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 Они представляли собой надгробные изображения, выполненные в технике </a:t>
            </a:r>
            <a:r>
              <a:rPr lang="ru-RU" sz="1800" i="1" dirty="0" smtClean="0"/>
              <a:t>энкаустики</a:t>
            </a:r>
            <a:r>
              <a:rPr lang="ru-RU" sz="4000" dirty="0" smtClean="0"/>
              <a:t> 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5" descr="Картинка 2 из 30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2133600"/>
            <a:ext cx="2562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Картинка 6 из 30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663" y="1989138"/>
            <a:ext cx="2228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Картинка 20 из 30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00438" y="2000250"/>
            <a:ext cx="2257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ДРЕВНЯЯ ГРЕЦИЯ</a:t>
            </a:r>
            <a:endParaRPr lang="ru-RU" dirty="0"/>
          </a:p>
        </p:txBody>
      </p:sp>
      <p:pic>
        <p:nvPicPr>
          <p:cNvPr id="4" name="Содержимое 3" descr="Македонски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68625" y="1428750"/>
            <a:ext cx="3246438" cy="49006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Римский скульптурный портрет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9460" name="Picture 5" descr="Картинка 6 из 1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570711"/>
            <a:ext cx="3748084" cy="45157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2" name="Picture 9" descr="Картинка 35 из 1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571612"/>
            <a:ext cx="3562354" cy="44529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Картинка 3 из 403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4711707" cy="6366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0" y="228600"/>
            <a:ext cx="4270375" cy="52720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Возрождение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solidFill>
                  <a:srgbClr val="C00000"/>
                </a:solidFill>
              </a:rPr>
              <a:t>Леонардо да Винчи «Джоконда»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57188"/>
            <a:ext cx="4198938" cy="6215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3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7" descr="старуш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500042"/>
            <a:ext cx="4644664" cy="602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4127500" cy="5915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Западная Европа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>
                <a:solidFill>
                  <a:srgbClr val="C00000"/>
                </a:solidFill>
              </a:rPr>
              <a:t>Рембрандт 1654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071938" y="1600200"/>
            <a:ext cx="4770437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2355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Россия             </a:t>
            </a:r>
            <a:r>
              <a:rPr lang="ru-RU" i="1" dirty="0" smtClean="0">
                <a:solidFill>
                  <a:srgbClr val="C00000"/>
                </a:solidFill>
              </a:rPr>
              <a:t>Парсуна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1" name="Picture 7" descr="Картинка 9 из 11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0938" y="2022475"/>
            <a:ext cx="3105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Картинка 34 из 11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88" y="2071688"/>
            <a:ext cx="3333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2458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2458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0" dur="1230" decel="100000"/>
                                        <p:tgtEl>
                                          <p:spTgt spid="2458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1" dur="1230" decel="100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3" dur="1230" decel="100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3165475" cy="3870325"/>
          </a:xfrm>
        </p:spPr>
        <p:txBody>
          <a:bodyPr/>
          <a:lstStyle/>
          <a:p>
            <a:pPr>
              <a:defRPr/>
            </a:pP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Портрет неизвестной крестьянки в русском костюме</a:t>
            </a:r>
            <a:r>
              <a:rPr lang="ru-RU" sz="1200" dirty="0"/>
              <a:t> — одно из известнейших произведений русского художника </a:t>
            </a:r>
            <a:r>
              <a:rPr lang="ru-RU" sz="1200" dirty="0">
                <a:hlinkClick r:id="rId2" tooltip="Аргунов, Иван Петрович"/>
              </a:rPr>
              <a:t>Ивана Петровича </a:t>
            </a:r>
            <a:r>
              <a:rPr lang="ru-RU" sz="1200" dirty="0" err="1">
                <a:hlinkClick r:id="rId2" tooltip="Аргунов, Иван Петрович"/>
              </a:rPr>
              <a:t>Аргунова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/>
              <a:t> Аргунов, сам происходивший из крепостных графа </a:t>
            </a:r>
            <a:r>
              <a:rPr lang="ru-RU" sz="1200" dirty="0">
                <a:hlinkClick r:id="rId3" tooltip="Шереметев"/>
              </a:rPr>
              <a:t>Шереметева</a:t>
            </a:r>
            <a:r>
              <a:rPr lang="ru-RU" sz="1200" dirty="0"/>
              <a:t>, стремился показывать в портретах природную красоту и достоинство человека вне зависимости от его сословной принадлежности. Образ крестьянки в этой работе художника передан с пронзительной правдивостью и искренней симпатией. Наряд крестьянки </a:t>
            </a:r>
            <a:r>
              <a:rPr lang="ru-RU" sz="1200" dirty="0">
                <a:hlinkClick r:id="rId4" tooltip="Московская губерния"/>
              </a:rPr>
              <a:t>Московской губернии</a:t>
            </a:r>
            <a:r>
              <a:rPr lang="ru-RU" sz="1200" dirty="0"/>
              <a:t> (расшитый золотыми нитями кокошник, красный сарафан, тонкая белая рубаха, яркие украшения), а также бесхитростность и отсутствие всякой манерности говорят о крестьянском происхождении натурщицы. Её мягкие черты лица, приветливая чуть заметная улыбка и спокойная поза — всё подчёркивает скромность, открытость и доброту женщины из народа.</a:t>
            </a:r>
            <a:br>
              <a:rPr lang="ru-RU" sz="1200" dirty="0"/>
            </a:br>
            <a:r>
              <a:rPr lang="ru-RU" sz="1200" dirty="0"/>
              <a:t>Портрет отличается чёткостью рисунка, строгостью форм, продуманным соотношением цветов, характерными для </a:t>
            </a:r>
            <a:r>
              <a:rPr lang="ru-RU" sz="1200" dirty="0">
                <a:hlinkClick r:id="rId5" tooltip="Классицизм"/>
              </a:rPr>
              <a:t>классицизма</a:t>
            </a:r>
            <a:r>
              <a:rPr lang="ru-RU" sz="1200" dirty="0"/>
              <a:t>, который явственно проявляется в зрелом творчестве </a:t>
            </a:r>
            <a:r>
              <a:rPr lang="ru-RU" sz="1200" dirty="0" err="1"/>
              <a:t>Аргунова</a:t>
            </a:r>
            <a:endParaRPr lang="ru-RU" sz="1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6" name="Picture 5" descr="Argunov pt neizv kres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60813" y="404813"/>
            <a:ext cx="4487862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 descr="21012809_382075ed9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500042"/>
            <a:ext cx="4643470" cy="603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412591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err="1" smtClean="0">
                <a:solidFill>
                  <a:srgbClr val="C00000"/>
                </a:solidFill>
                <a:hlinkClick r:id="rId3"/>
              </a:rPr>
              <a:t>Боровиковский</a:t>
            </a:r>
            <a:r>
              <a:rPr lang="ru-RU" sz="2000" dirty="0" smtClean="0">
                <a:solidFill>
                  <a:srgbClr val="C00000"/>
                </a:solidFill>
                <a:hlinkClick r:id="rId3"/>
              </a:rPr>
              <a:t> Владимир Лукич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Портрет М.И.Лопухиной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1797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40200" y="620713"/>
            <a:ext cx="4775200" cy="2951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400" dirty="0" smtClean="0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410075" y="3108325"/>
            <a:ext cx="325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. </a:t>
            </a:r>
          </a:p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500063" y="1571625"/>
            <a:ext cx="35718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Она давно прошла, и нет уже тех глаз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И той улыбки нет, что молча выражали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Страданье - тень любви, и мысли - тень печали,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Но красоту ее </a:t>
            </a:r>
            <a:r>
              <a:rPr lang="ru-RU" sz="1600" b="1" dirty="0" err="1">
                <a:solidFill>
                  <a:schemeClr val="accent4">
                    <a:lumMod val="10000"/>
                  </a:schemeClr>
                </a:solidFill>
              </a:rPr>
              <a:t>Боровиковский</a:t>
            </a: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 спас.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Так часть души ее от нас не улетела,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И будет этот взгляд и эта прелесть тела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К ней равнодушное потомство привлекать,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Уча его любить, страдать, прощать, молчать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2" dur="1230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" dur="1230" decel="100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5" dur="1230" decel="100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7" descr="Rokotov_Struyskay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78860" y="214291"/>
            <a:ext cx="4953990" cy="6454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785813"/>
            <a:ext cx="8842375" cy="5313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Николай Заболоцкий ПОРТРЕТ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Любите живопись, поэты!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Лишь ей, единственной, дано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Души изменчивой приметы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Переносить на полотно.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Ты помнишь, как из тьмы былого,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Едва закутана в атлас,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 портрета </a:t>
            </a:r>
            <a:r>
              <a:rPr lang="ru-RU" sz="1400" b="1" dirty="0" err="1" smtClean="0">
                <a:solidFill>
                  <a:srgbClr val="002060"/>
                </a:solidFill>
              </a:rPr>
              <a:t>Рокотова</a:t>
            </a:r>
            <a:r>
              <a:rPr lang="ru-RU" sz="1400" b="1" dirty="0" smtClean="0">
                <a:solidFill>
                  <a:srgbClr val="002060"/>
                </a:solidFill>
              </a:rPr>
              <a:t> снова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Смотрела </a:t>
            </a:r>
            <a:r>
              <a:rPr lang="ru-RU" sz="1400" b="1" dirty="0" err="1" smtClean="0">
                <a:solidFill>
                  <a:srgbClr val="002060"/>
                </a:solidFill>
              </a:rPr>
              <a:t>Струйская</a:t>
            </a:r>
            <a:r>
              <a:rPr lang="ru-RU" sz="1400" b="1" dirty="0" smtClean="0">
                <a:solidFill>
                  <a:srgbClr val="002060"/>
                </a:solidFill>
              </a:rPr>
              <a:t> на нас?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Ее глаза - как два тумана,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Полуулыбка, </a:t>
            </a:r>
            <a:r>
              <a:rPr lang="ru-RU" sz="1400" b="1" dirty="0" err="1" smtClean="0">
                <a:solidFill>
                  <a:srgbClr val="002060"/>
                </a:solidFill>
              </a:rPr>
              <a:t>полуплач</a:t>
            </a:r>
            <a:r>
              <a:rPr lang="ru-RU" sz="1400" b="1" dirty="0" smtClean="0">
                <a:solidFill>
                  <a:srgbClr val="002060"/>
                </a:solidFill>
              </a:rPr>
              <a:t>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Ее глаза - как два обмана,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Покрытых мглою неудач.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Соединенье двух загадок,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err="1" smtClean="0">
                <a:solidFill>
                  <a:srgbClr val="002060"/>
                </a:solidFill>
              </a:rPr>
              <a:t>Полувосторг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</a:rPr>
              <a:t>полуиспуг</a:t>
            </a:r>
            <a:r>
              <a:rPr lang="ru-RU" sz="1400" b="1" dirty="0" smtClean="0">
                <a:solidFill>
                  <a:srgbClr val="002060"/>
                </a:solidFill>
              </a:rPr>
              <a:t>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Безумной нежности припадок,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Предвосхищенье смертных мук.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Когда потемки наступают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 приближается гроза,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Со дна души моей мерцают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Ее прекрасные глаза.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Крамской И. «Христос в пустыне» </a:t>
            </a:r>
            <a:br>
              <a:rPr lang="ru-RU" sz="2400" b="1" smtClean="0"/>
            </a:br>
            <a:endParaRPr lang="ru-RU" sz="2400" b="1" smtClean="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40005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500" b="1" dirty="0" smtClean="0"/>
              <a:t>"На сорок дней и ночей Христос удалился в пустыню от людей, от суеты мира с тем, чтобы в одиночестве и молчании подготовить себя для своего последнего Крестного пути -- собственным страданием искупить грехи людей.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500" b="1" dirty="0" smtClean="0"/>
              <a:t> Так повествует Евангелие.</a:t>
            </a:r>
            <a:br>
              <a:rPr lang="ru-RU" sz="1500" b="1" dirty="0" smtClean="0"/>
            </a:br>
            <a:r>
              <a:rPr lang="ru-RU" sz="1500" b="1" dirty="0" smtClean="0"/>
              <a:t>Картину "Христос в пустыне" И.Н.Крамской считал главным своим произведением.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500" b="1" dirty="0" smtClean="0"/>
              <a:t> Он поставил перед собой "дерзкую" задачу -- переосмыслить традиционное воззрение на образ Христа. "Это моя первая вещь. которую я работал серьезно, писал слезами и кровью... Она глубоко выстрадана"".</a:t>
            </a:r>
            <a:br>
              <a:rPr lang="ru-RU" sz="1500" b="1" dirty="0" smtClean="0"/>
            </a:br>
            <a:endParaRPr lang="ru-RU" sz="1500" b="1" dirty="0" smtClean="0"/>
          </a:p>
        </p:txBody>
      </p:sp>
      <p:pic>
        <p:nvPicPr>
          <p:cNvPr id="26628" name="Picture 5" descr="100_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1643063"/>
            <a:ext cx="493236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2662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689069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-1270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68538" y="404813"/>
            <a:ext cx="6667500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000066"/>
                </a:solidFill>
              </a:rPr>
              <a:t> Познакомиться с историей возникновения портрета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000066"/>
                </a:solidFill>
              </a:rPr>
              <a:t>Сформировать свое отношение к портрету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solidFill>
                  <a:srgbClr val="000066"/>
                </a:solidFill>
              </a:rPr>
              <a:t>Формировать отношение к увиденному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>
              <a:solidFill>
                <a:srgbClr val="000066"/>
              </a:solidFill>
            </a:endParaRP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17272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цели:</a:t>
            </a:r>
          </a:p>
        </p:txBody>
      </p:sp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17272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цели: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17272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цели: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395288" y="2924175"/>
            <a:ext cx="14398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задачи: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539750" y="54451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755650" y="5013325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555875" y="2852738"/>
            <a:ext cx="525621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solidFill>
                  <a:srgbClr val="000066"/>
                </a:solidFill>
                <a:latin typeface="Arial" charset="0"/>
              </a:rPr>
              <a:t>проанализировать литературу по данной теме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solidFill>
                  <a:srgbClr val="000066"/>
                </a:solidFill>
                <a:latin typeface="Arial" charset="0"/>
              </a:rPr>
              <a:t>определить основные этапы работы над портретом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8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395288" y="5084763"/>
            <a:ext cx="28082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методы исследования:</a:t>
            </a:r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5651500" y="54451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627313" y="5445125"/>
            <a:ext cx="48958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solidFill>
                  <a:srgbClr val="000066"/>
                </a:solidFill>
                <a:latin typeface="Arial" charset="0"/>
              </a:rPr>
              <a:t>Теоретический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solidFill>
                  <a:srgbClr val="000066"/>
                </a:solidFill>
                <a:latin typeface="Arial" charset="0"/>
              </a:rPr>
              <a:t>экспериментальный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0" grpId="0" animBg="1"/>
      <p:bldP spid="18441" grpId="0" animBg="1"/>
      <p:bldP spid="18445" grpId="0"/>
      <p:bldP spid="18446" grpId="0" animBg="1"/>
      <p:bldP spid="184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 descr="Царевна-Лебедь - М.А. Врубель - 800x6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1235"/>
            <a:ext cx="4382703" cy="6836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434181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МИХАИЛ ВРУБЕЛЬ</a:t>
            </a:r>
            <a:b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 «ЦАРЕВНА – ЛЕБЕДЬ»</a:t>
            </a:r>
            <a:endParaRPr lang="ru-RU" sz="2000" b="1" i="1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28750"/>
            <a:ext cx="4991100" cy="4500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3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Вывод: 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i="1" dirty="0" smtClean="0"/>
              <a:t>«В хорошем портрете, написанном талантливым художником, можно увидеть лик эпохи».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43063"/>
            <a:ext cx="8540750" cy="4456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3600" dirty="0" smtClean="0"/>
              <a:t>     Одно из важнейших качеств портрета – сходство изображения с моделью. Однако художник передаёт не только внешний облик портретируемого, но и его индивидуальность, а также типичные черты, отражающие определённую социальную среду и эпоху. Портретист проникает внутрь души человека, раскрывает его характер, чувства и взгляды на мир.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  </a:t>
            </a:r>
            <a:r>
              <a:rPr lang="ru-RU" sz="3600" dirty="0" smtClean="0">
                <a:solidFill>
                  <a:srgbClr val="C00000"/>
                </a:solidFill>
              </a:rPr>
              <a:t>«</a:t>
            </a:r>
            <a:r>
              <a:rPr lang="ru-RU" sz="3600" i="1" dirty="0" smtClean="0">
                <a:solidFill>
                  <a:srgbClr val="C00000"/>
                </a:solidFill>
              </a:rPr>
              <a:t>Они думают, что я схватываю только черты их лиц, но я без их ведома спускаюсь в глубину их души и овладеваю ею целиком</a:t>
            </a:r>
            <a:r>
              <a:rPr lang="ru-RU" sz="3600" dirty="0" smtClean="0">
                <a:solidFill>
                  <a:srgbClr val="C00000"/>
                </a:solidFill>
              </a:rPr>
              <a:t>»</a:t>
            </a:r>
            <a:r>
              <a:rPr lang="ru-RU" sz="3600" baseline="30000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                                                                          							</a:t>
            </a:r>
            <a:r>
              <a:rPr lang="ru-RU" sz="3600" dirty="0" err="1" smtClean="0">
                <a:solidFill>
                  <a:srgbClr val="C00000"/>
                </a:solidFill>
              </a:rPr>
              <a:t>Латур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116013" y="981075"/>
            <a:ext cx="2232025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вывод</a:t>
            </a:r>
          </a:p>
        </p:txBody>
      </p:sp>
      <p:pic>
        <p:nvPicPr>
          <p:cNvPr id="25603" name="Picture 6" descr="689069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428625" y="549275"/>
            <a:ext cx="8358188" cy="159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Вывод по результатам исследования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00063" y="2786063"/>
            <a:ext cx="8001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Портрет  является одним  из жанров живописи, в котором наблюдательный глаз художника-портретиста в мимике лица , в выражении глаз, в жестах и позе, в манере ходить, сидеть, одеваться, в окружающей обстановке видит проявления тех или иных черт характера, привычек, переживаний, настроений и чувств, то есть  внутреннего состояния  человека.</a:t>
            </a: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1042988" y="1906588"/>
            <a:ext cx="865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Портрет – одна из главных тем в графике.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b="1" dirty="0" smtClean="0"/>
              <a:t>*подготовительный рисунок</a:t>
            </a:r>
          </a:p>
          <a:p>
            <a:pPr algn="ctr">
              <a:defRPr/>
            </a:pPr>
            <a:r>
              <a:rPr lang="ru-RU" sz="2000" b="1" dirty="0" smtClean="0"/>
              <a:t>* набросок</a:t>
            </a:r>
          </a:p>
          <a:p>
            <a:pPr algn="ctr">
              <a:defRPr/>
            </a:pPr>
            <a:r>
              <a:rPr lang="ru-RU" sz="2000" b="1" dirty="0" smtClean="0"/>
              <a:t>* станковый портрет</a:t>
            </a:r>
          </a:p>
          <a:p>
            <a:pPr algn="ctr">
              <a:defRPr/>
            </a:pPr>
            <a:r>
              <a:rPr lang="ru-RU" sz="2000" b="1" dirty="0" smtClean="0"/>
              <a:t>* контурный рисунок</a:t>
            </a:r>
          </a:p>
          <a:p>
            <a:pPr algn="ctr">
              <a:defRPr/>
            </a:pPr>
            <a:r>
              <a:rPr lang="ru-RU" sz="2000" b="1" dirty="0" smtClean="0"/>
              <a:t>* силуэт</a:t>
            </a:r>
          </a:p>
          <a:p>
            <a:pPr>
              <a:defRPr/>
            </a:pPr>
            <a:r>
              <a:rPr lang="ru-RU" sz="2000" b="1" i="1" dirty="0" smtClean="0"/>
              <a:t>              Средства художественной выразительности: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Линия                  Штрих                 Тон</a:t>
            </a:r>
          </a:p>
          <a:p>
            <a:pPr lvl="4">
              <a:defRPr/>
            </a:pPr>
            <a:endParaRPr lang="ru-RU" b="1" i="1" dirty="0" smtClean="0"/>
          </a:p>
          <a:p>
            <a:pPr lvl="4">
              <a:defRPr/>
            </a:pPr>
            <a:r>
              <a:rPr lang="ru-RU" b="1" i="1" dirty="0" smtClean="0"/>
              <a:t>                МАТЕРИАЛЫ:</a:t>
            </a:r>
          </a:p>
          <a:p>
            <a:pPr lvl="1">
              <a:defRPr/>
            </a:pPr>
            <a:r>
              <a:rPr lang="ru-RU" sz="2400" b="1" dirty="0" smtClean="0"/>
              <a:t>КАРАНДАШ ,УГОЛЬ,  ЦВЕТНЫЕ КАРАНДАШИ, МЕЛКИ, ПАСТЕЛЬ, АКВАРЕЛЬ, ГРАВЮРА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1" name="Picture 4" descr="GolowaProporcii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981075"/>
            <a:ext cx="7561262" cy="4983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600" b="1" smtClean="0">
              <a:solidFill>
                <a:srgbClr val="FF0000"/>
              </a:solidFill>
            </a:endParaRPr>
          </a:p>
        </p:txBody>
      </p:sp>
      <p:pic>
        <p:nvPicPr>
          <p:cNvPr id="28675" name="Picture 3" descr="Поворот сканирование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444500"/>
            <a:ext cx="7632700" cy="3806825"/>
          </a:xfrm>
          <a:ln w="25400">
            <a:solidFill>
              <a:srgbClr val="000080"/>
            </a:solidFill>
          </a:ln>
        </p:spPr>
      </p:pic>
      <p:pic>
        <p:nvPicPr>
          <p:cNvPr id="28676" name="Picture 4" descr="Поворот сканирование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771775" y="4076700"/>
            <a:ext cx="3810000" cy="2471738"/>
          </a:xfrm>
          <a:solidFill>
            <a:srgbClr val="C0C0C0"/>
          </a:solidFill>
          <a:ln w="25400">
            <a:solidFill>
              <a:srgbClr val="000080"/>
            </a:solidFill>
          </a:ln>
        </p:spPr>
      </p:pic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7643813" y="5214938"/>
            <a:ext cx="685800" cy="762000"/>
            <a:chOff x="1881" y="1854"/>
            <a:chExt cx="8460" cy="12060"/>
          </a:xfrm>
        </p:grpSpPr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 rot="-1515486">
              <a:off x="1881" y="9414"/>
              <a:ext cx="8460" cy="396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184776"/>
                </a:gs>
                <a:gs pos="100000">
                  <a:srgbClr val="3399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>
                <a:latin typeface="Arial" charset="0"/>
              </a:endParaRPr>
            </a:p>
            <a:p>
              <a:endParaRPr lang="ru-RU" sz="1200">
                <a:latin typeface="Arial" charset="0"/>
              </a:endParaRPr>
            </a:p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auto">
            <a:xfrm rot="600000">
              <a:off x="6021" y="3474"/>
              <a:ext cx="540" cy="6660"/>
            </a:xfrm>
            <a:prstGeom prst="ellipse">
              <a:avLst/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5661" y="2931"/>
              <a:ext cx="540" cy="666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>
              <a:off x="5841" y="2394"/>
              <a:ext cx="180" cy="72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 rot="600000">
              <a:off x="6742" y="2918"/>
              <a:ext cx="360" cy="720"/>
            </a:xfrm>
            <a:prstGeom prst="ellipse">
              <a:avLst/>
            </a:prstGeom>
            <a:gradFill rotWithShape="1">
              <a:gsLst>
                <a:gs pos="0">
                  <a:srgbClr val="00003B"/>
                </a:gs>
                <a:gs pos="100000">
                  <a:srgbClr val="000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5841" y="3294"/>
              <a:ext cx="180" cy="41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 rot="-780000">
              <a:off x="5121" y="2394"/>
              <a:ext cx="540" cy="6660"/>
            </a:xfrm>
            <a:prstGeom prst="ellipse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5121" y="7434"/>
              <a:ext cx="1913" cy="45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502 h 21600"/>
                <a:gd name="T14" fmla="*/ 17095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 rot="-780000">
              <a:off x="4401" y="1854"/>
              <a:ext cx="360" cy="720"/>
            </a:xfrm>
            <a:prstGeom prst="ellipse">
              <a:avLst/>
            </a:prstGeom>
            <a:gradFill rotWithShape="1">
              <a:gsLst>
                <a:gs pos="0">
                  <a:srgbClr val="3B0000"/>
                </a:gs>
                <a:gs pos="100000">
                  <a:srgbClr val="80000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AutoShape 15"/>
            <p:cNvSpPr>
              <a:spLocks noChangeArrowheads="1"/>
            </p:cNvSpPr>
            <p:nvPr/>
          </p:nvSpPr>
          <p:spPr bwMode="auto">
            <a:xfrm rot="2739656">
              <a:off x="7321" y="10385"/>
              <a:ext cx="1860" cy="3780"/>
            </a:xfrm>
            <a:prstGeom prst="parallelogram">
              <a:avLst>
                <a:gd name="adj" fmla="val 8176"/>
              </a:avLst>
            </a:prstGeom>
            <a:gradFill rotWithShape="1">
              <a:gsLst>
                <a:gs pos="0">
                  <a:srgbClr val="2F2F47"/>
                </a:gs>
                <a:gs pos="100000">
                  <a:srgbClr val="666699"/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 rot="-1968682">
              <a:off x="8541" y="11034"/>
              <a:ext cx="720" cy="36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Oval 17"/>
            <p:cNvSpPr>
              <a:spLocks noChangeArrowheads="1"/>
            </p:cNvSpPr>
            <p:nvPr/>
          </p:nvSpPr>
          <p:spPr bwMode="auto">
            <a:xfrm rot="-1968682">
              <a:off x="9081" y="11574"/>
              <a:ext cx="720" cy="36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Oval 18"/>
            <p:cNvSpPr>
              <a:spLocks noChangeArrowheads="1"/>
            </p:cNvSpPr>
            <p:nvPr/>
          </p:nvSpPr>
          <p:spPr bwMode="auto">
            <a:xfrm rot="-1968682">
              <a:off x="8181" y="12294"/>
              <a:ext cx="720" cy="36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Oval 19"/>
            <p:cNvSpPr>
              <a:spLocks noChangeArrowheads="1"/>
            </p:cNvSpPr>
            <p:nvPr/>
          </p:nvSpPr>
          <p:spPr bwMode="auto">
            <a:xfrm rot="-1968682">
              <a:off x="6741" y="12474"/>
              <a:ext cx="720" cy="360"/>
            </a:xfrm>
            <a:prstGeom prst="ellipse">
              <a:avLst/>
            </a:prstGeom>
            <a:solidFill>
              <a:srgbClr val="9933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Oval 20"/>
            <p:cNvSpPr>
              <a:spLocks noChangeArrowheads="1"/>
            </p:cNvSpPr>
            <p:nvPr/>
          </p:nvSpPr>
          <p:spPr bwMode="auto">
            <a:xfrm rot="-1968682">
              <a:off x="7641" y="11754"/>
              <a:ext cx="720" cy="360"/>
            </a:xfrm>
            <a:prstGeom prst="ellipse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Oval 21"/>
            <p:cNvSpPr>
              <a:spLocks noChangeArrowheads="1"/>
            </p:cNvSpPr>
            <p:nvPr/>
          </p:nvSpPr>
          <p:spPr bwMode="auto">
            <a:xfrm rot="-1968682">
              <a:off x="7461" y="13014"/>
              <a:ext cx="720" cy="360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 rot="-4020000">
              <a:off x="5566" y="10769"/>
              <a:ext cx="360" cy="5930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AutoShape 23"/>
            <p:cNvSpPr>
              <a:spLocks noChangeArrowheads="1"/>
            </p:cNvSpPr>
            <p:nvPr/>
          </p:nvSpPr>
          <p:spPr bwMode="auto">
            <a:xfrm rot="-4020000">
              <a:off x="2511" y="12024"/>
              <a:ext cx="360" cy="9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нарисовать портрет"/>
          <p:cNvPicPr>
            <a:picLocks noChangeAspect="1" noChangeArrowheads="1"/>
          </p:cNvPicPr>
          <p:nvPr>
            <p:ph type="subTitle" idx="1"/>
          </p:nvPr>
        </p:nvPicPr>
        <p:blipFill>
          <a:blip r:embed="rId2" cstate="email"/>
          <a:srcRect r="-64"/>
          <a:stretch>
            <a:fillRect/>
          </a:stretch>
        </p:blipFill>
        <p:spPr>
          <a:xfrm>
            <a:off x="395288" y="908050"/>
            <a:ext cx="3889375" cy="4392613"/>
          </a:xfrm>
          <a:noFill/>
        </p:spPr>
      </p:pic>
      <p:pic>
        <p:nvPicPr>
          <p:cNvPr id="29699" name="Picture 5" descr="как нарисовать портрет, сухая кисть"/>
          <p:cNvPicPr>
            <a:picLocks noChangeAspect="1" noChangeArrowheads="1"/>
          </p:cNvPicPr>
          <p:nvPr>
            <p:ph type="ctr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908050"/>
            <a:ext cx="3816350" cy="4392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800" i="1" dirty="0" smtClean="0">
                <a:solidFill>
                  <a:schemeClr val="tx2">
                    <a:lumMod val="90000"/>
                  </a:schemeClr>
                </a:solidFill>
              </a:rPr>
              <a:t>Есть лица –подобья ликующих песен, </a:t>
            </a:r>
          </a:p>
          <a:p>
            <a:pPr algn="ctr">
              <a:buFont typeface="Arial" charset="0"/>
              <a:buNone/>
              <a:defRPr/>
            </a:pPr>
            <a:r>
              <a:rPr lang="ru-RU" sz="4800" i="1" dirty="0" smtClean="0">
                <a:solidFill>
                  <a:schemeClr val="tx2">
                    <a:lumMod val="90000"/>
                  </a:schemeClr>
                </a:solidFill>
              </a:rPr>
              <a:t>Из этих как СОЛНЦЕ , сияющих нот </a:t>
            </a:r>
          </a:p>
          <a:p>
            <a:pPr algn="ctr">
              <a:buFont typeface="Arial" charset="0"/>
              <a:buNone/>
              <a:defRPr/>
            </a:pPr>
            <a:r>
              <a:rPr lang="ru-RU" sz="4800" i="1" dirty="0" smtClean="0">
                <a:solidFill>
                  <a:schemeClr val="tx2">
                    <a:lumMod val="90000"/>
                  </a:schemeClr>
                </a:solidFill>
              </a:rPr>
              <a:t>Составлена песня небесных высот!</a:t>
            </a:r>
            <a:endParaRPr lang="ru-RU" sz="4800" i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73075"/>
            <a:ext cx="8153400" cy="20193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пастель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 (фр.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</a:rPr>
              <a:t>pastel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, от лат.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</a:rPr>
              <a:t>pasta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 — тесто) "сухая живопись" мягкими цветными мелками, которые изготовляются из пигментов, мела и связующих. В процессе изготовления пастельных карандашей их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</a:rPr>
              <a:t>незасохшая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 масса выглядит как тесто, паста - отсюда и произошло название. У пастели множество нежных оттенков каждого цвета. Для пастели используется тонированная шероховатая бумага.</a:t>
            </a:r>
            <a:b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ru-RU" sz="40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1748" name="Picture 15" descr="Детский портрет. Катенька Юричева.50х40см.холст, масло.2004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3821113"/>
            <a:ext cx="24288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3" descr="портрет-рисунок-акварель_пасте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133600"/>
            <a:ext cx="18256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1" descr="pp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0" y="2071688"/>
            <a:ext cx="223837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 descr="pp0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2071688"/>
            <a:ext cx="1809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pp0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125" y="2060575"/>
            <a:ext cx="203041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7" descr="pp0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357313" y="4432300"/>
            <a:ext cx="288131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Многие великие умы человечества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размышляли о тайнах и законах красоты,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о природе прекрасного. </a:t>
            </a:r>
            <a:endParaRPr lang="ru-RU" sz="2800" b="1" i="1" dirty="0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err="1" smtClean="0"/>
              <a:t>Портре́т</a:t>
            </a:r>
            <a:r>
              <a:rPr lang="ru-RU" sz="2800" b="1" dirty="0" smtClean="0"/>
              <a:t> (</a:t>
            </a:r>
            <a:r>
              <a:rPr lang="ru-RU" sz="2800" b="1" dirty="0" smtClean="0">
                <a:hlinkClick r:id="rId2" tooltip="Французский язык"/>
              </a:rPr>
              <a:t>фр.</a:t>
            </a:r>
            <a:r>
              <a:rPr lang="ru-RU" sz="2800" b="1" dirty="0" smtClean="0"/>
              <a:t> </a:t>
            </a:r>
            <a:r>
              <a:rPr lang="fr-FR" sz="2800" b="1" i="1" dirty="0" smtClean="0"/>
              <a:t>Portrait</a:t>
            </a:r>
            <a:r>
              <a:rPr lang="ru-RU" sz="2800" b="1" dirty="0" smtClean="0"/>
              <a:t> ) — изображение или описание какого-либо человека либо группы людей, существующих или существовавших в реальной действительности, в том числе художественными средствами (</a:t>
            </a:r>
            <a:r>
              <a:rPr lang="ru-RU" sz="2800" b="1" dirty="0" smtClean="0">
                <a:hlinkClick r:id="rId3" tooltip="Живопись"/>
              </a:rPr>
              <a:t>живописи</a:t>
            </a:r>
            <a:r>
              <a:rPr lang="ru-RU" sz="2800" b="1" dirty="0" smtClean="0"/>
              <a:t>, </a:t>
            </a:r>
            <a:r>
              <a:rPr lang="ru-RU" sz="2800" b="1" dirty="0" smtClean="0">
                <a:hlinkClick r:id="rId4" tooltip="Графика"/>
              </a:rPr>
              <a:t>графики</a:t>
            </a:r>
            <a:r>
              <a:rPr lang="ru-RU" sz="2800" b="1" dirty="0" smtClean="0"/>
              <a:t>, </a:t>
            </a:r>
            <a:r>
              <a:rPr lang="ru-RU" sz="2800" b="1" dirty="0" smtClean="0">
                <a:hlinkClick r:id="rId5" tooltip="Гравюра"/>
              </a:rPr>
              <a:t>гравюры</a:t>
            </a:r>
            <a:r>
              <a:rPr lang="ru-RU" sz="2800" b="1" dirty="0" smtClean="0"/>
              <a:t>, </a:t>
            </a:r>
            <a:r>
              <a:rPr lang="ru-RU" sz="2800" b="1" dirty="0" smtClean="0">
                <a:hlinkClick r:id="rId6" tooltip="Скульптура"/>
              </a:rPr>
              <a:t>скульптуры</a:t>
            </a:r>
            <a:r>
              <a:rPr lang="ru-RU" sz="2800" b="1" dirty="0" smtClean="0"/>
              <a:t>, </a:t>
            </a:r>
            <a:r>
              <a:rPr lang="ru-RU" sz="2800" b="1" dirty="0" smtClean="0">
                <a:hlinkClick r:id="rId7" tooltip="Фотография"/>
              </a:rPr>
              <a:t>фотографии</a:t>
            </a:r>
            <a:r>
              <a:rPr lang="ru-RU" sz="2800" b="1" dirty="0" smtClean="0"/>
              <a:t>, </a:t>
            </a:r>
            <a:r>
              <a:rPr lang="ru-RU" sz="2800" b="1" dirty="0" smtClean="0">
                <a:hlinkClick r:id="rId8" tooltip="Полиграфия"/>
              </a:rPr>
              <a:t>полиграфии</a:t>
            </a:r>
            <a:r>
              <a:rPr lang="ru-RU" sz="2800" b="1" dirty="0" smtClean="0"/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Разновидности портрета</a:t>
            </a:r>
            <a:endParaRPr lang="ru-RU" dirty="0"/>
          </a:p>
        </p:txBody>
      </p:sp>
      <p:pic>
        <p:nvPicPr>
          <p:cNvPr id="4" name="Picture 4" descr="Файл:Walentin Alexandrowitsch Serow Girl with Peach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3815064"/>
            <a:ext cx="2687334" cy="304293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Файл:Rubens-Lady.of.the.Chamber.to.Infanta.Isabell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357298"/>
            <a:ext cx="2516190" cy="3334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Файл:Kustodiev Merchants Wif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4043548"/>
            <a:ext cx="2701913" cy="2814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Файл:Pushkin Alexander self portret, 18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643050"/>
            <a:ext cx="2563814" cy="24694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z="1600" dirty="0"/>
          </a:p>
        </p:txBody>
      </p:sp>
      <p:pic>
        <p:nvPicPr>
          <p:cNvPr id="9219" name="Picture 5" descr="i?id=32229889-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571625"/>
            <a:ext cx="1898650" cy="2078038"/>
          </a:xfrm>
          <a:noFill/>
        </p:spPr>
      </p:pic>
      <p:pic>
        <p:nvPicPr>
          <p:cNvPr id="5" name="Picture 7" descr="Картинка 87 из 73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0" y="1500188"/>
            <a:ext cx="17129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s_1_1_s2-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46850" y="1357313"/>
            <a:ext cx="19859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артинка 37 из 436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" y="3786188"/>
            <a:ext cx="18605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старик Рембрандт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00813" y="3857625"/>
            <a:ext cx="2057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 Илья Глазунов. &#10;Внуки Гостомысла: Рюрик, Трувор, Синеус. &#10;Ilya Glazunov. &#10;Grandsons of Gostomysl: Rurik, Truvor, and Sineus. 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71813" y="4071938"/>
            <a:ext cx="2841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Виды портрета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Автопортрет</a:t>
            </a:r>
          </a:p>
          <a:p>
            <a:pPr eaLnBrk="1" hangingPunct="1">
              <a:defRPr/>
            </a:pPr>
            <a:r>
              <a:rPr lang="ru-RU" dirty="0" smtClean="0"/>
              <a:t>Портрет – картина, жанровый портрет</a:t>
            </a:r>
          </a:p>
          <a:p>
            <a:pPr eaLnBrk="1" hangingPunct="1">
              <a:defRPr/>
            </a:pPr>
            <a:r>
              <a:rPr lang="ru-RU" dirty="0" smtClean="0"/>
              <a:t>Парадный портрет</a:t>
            </a:r>
          </a:p>
          <a:p>
            <a:pPr eaLnBrk="1" hangingPunct="1">
              <a:defRPr/>
            </a:pPr>
            <a:r>
              <a:rPr lang="ru-RU" dirty="0" smtClean="0"/>
              <a:t>Камерный (психологический портрет)</a:t>
            </a:r>
          </a:p>
          <a:p>
            <a:pPr eaLnBrk="1" hangingPunct="1">
              <a:defRPr/>
            </a:pPr>
            <a:r>
              <a:rPr lang="ru-RU" dirty="0" smtClean="0"/>
              <a:t>Семейный портрет</a:t>
            </a:r>
          </a:p>
          <a:p>
            <a:pPr eaLnBrk="1" hangingPunct="1">
              <a:defRPr/>
            </a:pPr>
            <a:r>
              <a:rPr lang="ru-RU" dirty="0" smtClean="0"/>
              <a:t>Исторический портрет</a:t>
            </a:r>
          </a:p>
          <a:p>
            <a:pPr eaLnBrk="1" hangingPunct="1">
              <a:defRPr/>
            </a:pPr>
            <a:r>
              <a:rPr lang="ru-RU" sz="3600" dirty="0" smtClean="0"/>
              <a:t>              ВИДЫ ИСКУССТВ : </a:t>
            </a:r>
          </a:p>
          <a:p>
            <a:pPr eaLnBrk="1" hangingPunct="1">
              <a:defRPr/>
            </a:pPr>
            <a:r>
              <a:rPr lang="ru-RU" sz="3600" dirty="0" smtClean="0"/>
              <a:t>    живопись, графика, скульптура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8">
              <a:buFont typeface="Arial" charset="0"/>
              <a:buNone/>
              <a:defRPr/>
            </a:pPr>
            <a:r>
              <a:rPr lang="ru-RU" sz="6000" dirty="0" smtClean="0"/>
              <a:t>Из истории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6000" dirty="0" smtClean="0"/>
              <a:t> развития портретного     жанра.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50638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Древний Египет</a:t>
            </a:r>
          </a:p>
        </p:txBody>
      </p:sp>
      <p:pic>
        <p:nvPicPr>
          <p:cNvPr id="5" name="Рисунок 4" descr="nefertity[1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0" y="4071942"/>
            <a:ext cx="1891345" cy="2399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146740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428736"/>
            <a:ext cx="1734483" cy="2334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3875287_1224270636_1[1]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3929066"/>
            <a:ext cx="1611357" cy="255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sida_Nefertary[1]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29454" y="1428736"/>
            <a:ext cx="1643074" cy="230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63" y="1285875"/>
            <a:ext cx="3786187" cy="5673725"/>
          </a:xfrm>
          <a:prstGeom prst="foldedCorner">
            <a:avLst>
              <a:gd name="adj" fmla="val 2668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Первые портреты были созданы египтянами. Они выполняли религиозно-магическую функцию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душа умершего должна была покинуть тело, а затем вернуться после судилища богов к мумии своего владельца и поселиться в нём навечно. Необходимо было соблюдать и портретное сходство, чтобы душа могла отыскать то тело, из которого она вылетела.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Конечно , огромные величественные изваяния создавались для увековечивания облика не простых людей, а правителей-фараонов, наместников бога на земле. Одним из известных портретов того времени является портрет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Нефертити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(около 1360 года до н.э.). Обыкновенные люди увековечивались в виде небольших скульптур.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600" b="1" smtClean="0"/>
              <a:t>Без всякого сомнения, ее можно назвать одной из самых известных женщин древности,  воплотившей в своем нетленном образе идеалы женственности.  Она, почитавшаяся как живая богиня современниками, проклятая и забытая потомками, вновь "царствует" в нашем мире, напоминая о нескончаемой борьбе человека со временем и провозглашая неизменный идеал красоты. Ее звали Нефертити.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5" descr="09106b1aaeb064aceebe283b27d6c9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1557338"/>
            <a:ext cx="3654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Тутмес. Портрет царицы Нифертити. Начало XIV века до н. э. Песчяник. Берлин, музей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2060575"/>
            <a:ext cx="26146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1843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1843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5">
      <a:dk1>
        <a:srgbClr val="AC835E"/>
      </a:dk1>
      <a:lt1>
        <a:srgbClr val="FFFFFF"/>
      </a:lt1>
      <a:dk2>
        <a:srgbClr val="AE8764"/>
      </a:dk2>
      <a:lt2>
        <a:srgbClr val="FFFFCC"/>
      </a:lt2>
      <a:accent1>
        <a:srgbClr val="CC6600"/>
      </a:accent1>
      <a:accent2>
        <a:srgbClr val="FF5050"/>
      </a:accent2>
      <a:accent3>
        <a:srgbClr val="D3C3B8"/>
      </a:accent3>
      <a:accent4>
        <a:srgbClr val="DADADA"/>
      </a:accent4>
      <a:accent5>
        <a:srgbClr val="E2B8AA"/>
      </a:accent5>
      <a:accent6>
        <a:srgbClr val="E74848"/>
      </a:accent6>
      <a:hlink>
        <a:srgbClr val="FFCC99"/>
      </a:hlink>
      <a:folHlink>
        <a:srgbClr val="FF9966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892</TotalTime>
  <Words>683</Words>
  <Application>Microsoft Office PowerPoint</Application>
  <PresentationFormat>Экран (4:3)</PresentationFormat>
  <Paragraphs>88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Tahoma</vt:lpstr>
      <vt:lpstr>Arial</vt:lpstr>
      <vt:lpstr>Wingdings</vt:lpstr>
      <vt:lpstr>Calibri</vt:lpstr>
      <vt:lpstr>Times New Roman</vt:lpstr>
      <vt:lpstr>Граница</vt:lpstr>
      <vt:lpstr>ПОРТРЕТ- зеркало души</vt:lpstr>
      <vt:lpstr> </vt:lpstr>
      <vt:lpstr>Многие великие умы человечества  размышляли о тайнах и законах красоты,  о природе прекрасного. </vt:lpstr>
      <vt:lpstr>Разновидности портрета</vt:lpstr>
      <vt:lpstr>Слайд 5</vt:lpstr>
      <vt:lpstr>Виды портрета</vt:lpstr>
      <vt:lpstr>Слайд 7</vt:lpstr>
      <vt:lpstr>Слайд 8</vt:lpstr>
      <vt:lpstr>Без всякого сомнения, ее можно назвать одной из самых известных женщин древности,  воплотившей в своем нетленном образе идеалы женственности.  Она, почитавшаяся как живая богиня современниками, проклятая и забытая потомками, вновь "царствует" в нашем мире, напоминая о нескончаемой борьбе человека со временем и провозглашая неизменный идеал красоты. Ее звали Нефертити.</vt:lpstr>
      <vt:lpstr>Фаюмские портреты —  созданные в технике энкаустики погребальные портреты в Римском Египте I—III веков н. э   Они представляли собой надгробные изображения, выполненные в технике энкаустики </vt:lpstr>
      <vt:lpstr>ДРЕВНЯЯ ГРЕЦИЯ</vt:lpstr>
      <vt:lpstr>Римский скульптурный портрет</vt:lpstr>
      <vt:lpstr>Возрождение       Леонардо да Винчи «Джоконда»</vt:lpstr>
      <vt:lpstr>Западная Европа     Рембрандт 1654</vt:lpstr>
      <vt:lpstr>Россия             Парсуна</vt:lpstr>
      <vt:lpstr>    Портрет неизвестной крестьянки в русском костюме — одно из известнейших произведений русского художника Ивана Петровича Аргунова.  Аргунов, сам происходивший из крепостных графа Шереметева, стремился показывать в портретах природную красоту и достоинство человека вне зависимости от его сословной принадлежности. Образ крестьянки в этой работе художника передан с пронзительной правдивостью и искренней симпатией. Наряд крестьянки Московской губернии (расшитый золотыми нитями кокошник, красный сарафан, тонкая белая рубаха, яркие украшения), а также бесхитростность и отсутствие всякой манерности говорят о крестьянском происхождении натурщицы. Её мягкие черты лица, приветливая чуть заметная улыбка и спокойная поза — всё подчёркивает скромность, открытость и доброту женщины из народа. Портрет отличается чёткостью рисунка, строгостью форм, продуманным соотношением цветов, характерными для классицизма, который явственно проявляется в зрелом творчестве Аргунова</vt:lpstr>
      <vt:lpstr>Боровиковский Владимир Лукич  Портрет М.И.Лопухиной  1797 </vt:lpstr>
      <vt:lpstr>Слайд 18</vt:lpstr>
      <vt:lpstr>Крамской И. «Христос в пустыне»  </vt:lpstr>
      <vt:lpstr>  МИХАИЛ ВРУБЕЛЬ  «ЦАРЕВНА – ЛЕБЕДЬ»</vt:lpstr>
      <vt:lpstr>Вывод:  «В хорошем портрете, написанном талантливым художником, можно увидеть лик эпохи».</vt:lpstr>
      <vt:lpstr>Слайд 22</vt:lpstr>
      <vt:lpstr>Слайд 23</vt:lpstr>
      <vt:lpstr>Портрет – одна из главных тем в графике.</vt:lpstr>
      <vt:lpstr>Слайд 25</vt:lpstr>
      <vt:lpstr>Слайд 26</vt:lpstr>
      <vt:lpstr>Слайд 27</vt:lpstr>
      <vt:lpstr>Слайд 28</vt:lpstr>
      <vt:lpstr>пастель (фр. pastel, от лат. pasta — тесто) "сухая живопись" мягкими цветными мелками, которые изготовляются из пигментов, мела и связующих. В процессе изготовления пастельных карандашей их незасохшая масса выглядит как тесто, паста - отсюда и произошло название. У пастели множество нежных оттенков каждого цвета. Для пастели используется тонированная шероховатая бумага.  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</dc:title>
  <dc:creator>www.PHILka.RU</dc:creator>
  <cp:lastModifiedBy>revaz</cp:lastModifiedBy>
  <cp:revision>59</cp:revision>
  <dcterms:created xsi:type="dcterms:W3CDTF">2011-01-03T08:54:11Z</dcterms:created>
  <dcterms:modified xsi:type="dcterms:W3CDTF">2012-05-31T18:24:30Z</dcterms:modified>
</cp:coreProperties>
</file>